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6"/>
    <p:restoredTop sz="94771"/>
  </p:normalViewPr>
  <p:slideViewPr>
    <p:cSldViewPr snapToGrid="0">
      <p:cViewPr>
        <p:scale>
          <a:sx n="130" d="100"/>
          <a:sy n="130" d="100"/>
        </p:scale>
        <p:origin x="1136" y="14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pvms.pasco.k12.fl.us/ib-myp-policies/)"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3057622"/>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None/>
            </a:pPr>
            <a:r>
              <a:rPr lang="en-US" altLang="en-US" sz="1100" dirty="0">
                <a:latin typeface="Arial Narrow" panose="020B0606020202030204" pitchFamily="34" charset="0"/>
              </a:rPr>
              <a:t> 90-100%	A</a:t>
            </a:r>
          </a:p>
          <a:p>
            <a:pPr algn="ctr" eaLnBrk="1" hangingPunct="1">
              <a:spcBef>
                <a:spcPct val="0"/>
              </a:spcBef>
              <a:buFontTx/>
              <a:buNone/>
            </a:pPr>
            <a:r>
              <a:rPr lang="en-US" altLang="en-US" sz="1100" dirty="0">
                <a:latin typeface="Arial Narrow" panose="020B0606020202030204" pitchFamily="34" charset="0"/>
              </a:rPr>
              <a:t>  80-89 %	B</a:t>
            </a:r>
          </a:p>
          <a:p>
            <a:pPr algn="ctr" eaLnBrk="1" hangingPunct="1">
              <a:spcBef>
                <a:spcPct val="0"/>
              </a:spcBef>
              <a:buFontTx/>
              <a:buNone/>
            </a:pPr>
            <a:r>
              <a:rPr lang="en-US" altLang="en-US" sz="1100" dirty="0">
                <a:latin typeface="Arial Narrow" panose="020B0606020202030204" pitchFamily="34" charset="0"/>
              </a:rPr>
              <a:t>  70-79 %	C</a:t>
            </a:r>
          </a:p>
          <a:p>
            <a:pPr algn="ctr" eaLnBrk="1" hangingPunct="1">
              <a:spcBef>
                <a:spcPct val="0"/>
              </a:spcBef>
              <a:buFontTx/>
              <a:buNone/>
            </a:pPr>
            <a:r>
              <a:rPr lang="en-US" altLang="en-US" sz="1100" dirty="0">
                <a:latin typeface="Arial Narrow" panose="020B0606020202030204" pitchFamily="34" charset="0"/>
              </a:rPr>
              <a:t>  60-69%	D</a:t>
            </a:r>
          </a:p>
          <a:p>
            <a:pPr algn="ctr" eaLnBrk="1" hangingPunct="1">
              <a:spcBef>
                <a:spcPct val="0"/>
              </a:spcBef>
              <a:buFontTx/>
              <a:buNone/>
            </a:pPr>
            <a:r>
              <a:rPr lang="en-US" altLang="en-US" sz="1100" dirty="0">
                <a:latin typeface="Arial Narrow" panose="020B0606020202030204" pitchFamily="34" charset="0"/>
              </a:rPr>
              <a:t>  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723701903"/>
              </p:ext>
            </p:extLst>
          </p:nvPr>
        </p:nvGraphicFramePr>
        <p:xfrm>
          <a:off x="547688" y="2479675"/>
          <a:ext cx="1517650" cy="2172111"/>
        </p:xfrm>
        <a:graphic>
          <a:graphicData uri="http://schemas.openxmlformats.org/drawingml/2006/table">
            <a:tbl>
              <a:tblPr firstRow="1" bandRow="1">
                <a:tableStyleId>{2D5ABB26-0587-4C30-8999-92F81FD0307C}</a:tableStyleId>
              </a:tblPr>
              <a:tblGrid>
                <a:gridCol w="1517650">
                  <a:extLst>
                    <a:ext uri="{9D8B030D-6E8A-4147-A177-3AD203B41FA5}">
                      <a16:colId xmlns:a16="http://schemas.microsoft.com/office/drawing/2014/main" val="20000"/>
                    </a:ext>
                  </a:extLst>
                </a:gridCol>
              </a:tblGrid>
              <a:tr h="274429">
                <a:tc>
                  <a:txBody>
                    <a:bodyPr/>
                    <a:lstStyle/>
                    <a:p>
                      <a:pPr>
                        <a:buNone/>
                      </a:pPr>
                      <a:r>
                        <a:rPr lang="en-US" sz="1100" dirty="0">
                          <a:latin typeface="Arial Narrow"/>
                          <a:cs typeface="Arial Narrow"/>
                        </a:rPr>
                        <a:t>jtavo@pasco.k12.fl.us</a:t>
                      </a:r>
                    </a:p>
                  </a:txBody>
                  <a:tcPr marL="91444" marR="91444" marT="45732" marB="45732" anchor="ctr"/>
                </a:tc>
                <a:extLst>
                  <a:ext uri="{0D108BD9-81ED-4DB2-BD59-A6C34878D82A}">
                    <a16:rowId xmlns:a16="http://schemas.microsoft.com/office/drawing/2014/main" val="10000"/>
                  </a:ext>
                </a:extLst>
              </a:tr>
              <a:tr h="640359">
                <a:tc>
                  <a:txBody>
                    <a:bodyPr/>
                    <a:lstStyle/>
                    <a:p>
                      <a:endParaRPr lang="en-US" sz="1200" dirty="0">
                        <a:latin typeface="Arial Narrow"/>
                        <a:cs typeface="Arial Narrow"/>
                      </a:endParaRPr>
                    </a:p>
                    <a:p>
                      <a:r>
                        <a:rPr lang="en-US" sz="1000" dirty="0">
                          <a:latin typeface="Arial Narrow"/>
                          <a:cs typeface="Arial Narrow"/>
                        </a:rPr>
                        <a:t>813-794-4800</a:t>
                      </a:r>
                    </a:p>
                    <a:p>
                      <a:r>
                        <a:rPr lang="en-US" sz="1000" dirty="0">
                          <a:latin typeface="Arial Narrow"/>
                          <a:cs typeface="Arial Narrow"/>
                        </a:rPr>
                        <a:t>Google Voice: 813-485-5872</a:t>
                      </a:r>
                    </a:p>
                  </a:txBody>
                  <a:tcPr marL="91444" marR="91444" marT="45732" marB="45732" anchor="ctr"/>
                </a:tc>
                <a:extLst>
                  <a:ext uri="{0D108BD9-81ED-4DB2-BD59-A6C34878D82A}">
                    <a16:rowId xmlns:a16="http://schemas.microsoft.com/office/drawing/2014/main" val="10001"/>
                  </a:ext>
                </a:extLst>
              </a:tr>
              <a:tr h="647699">
                <a:tc>
                  <a:txBody>
                    <a:bodyPr/>
                    <a:lstStyle/>
                    <a:p>
                      <a:pPr>
                        <a:buNone/>
                      </a:pPr>
                      <a:r>
                        <a:rPr lang="en-US" sz="1000" dirty="0">
                          <a:latin typeface="Arial Narrow"/>
                          <a:cs typeface="Arial Narrow"/>
                        </a:rPr>
                        <a:t>Remind: @year3he</a:t>
                      </a:r>
                    </a:p>
                  </a:txBody>
                  <a:tcPr marL="91444" marR="91444" marT="45732" marB="45732" anchor="ctr"/>
                </a:tc>
                <a:extLst>
                  <a:ext uri="{0D108BD9-81ED-4DB2-BD59-A6C34878D82A}">
                    <a16:rowId xmlns:a16="http://schemas.microsoft.com/office/drawing/2014/main" val="10002"/>
                  </a:ext>
                </a:extLst>
              </a:tr>
              <a:tr h="450268">
                <a:tc>
                  <a:txBody>
                    <a:bodyPr/>
                    <a:lstStyle/>
                    <a:p>
                      <a:pPr>
                        <a:buNone/>
                      </a:pPr>
                      <a:r>
                        <a:rPr lang="en-US" sz="1100" baseline="0" dirty="0">
                          <a:latin typeface="Arial Narrow"/>
                          <a:cs typeface="Arial Narrow"/>
                        </a:rPr>
                        <a:t>Planning: 11:39-12:29</a:t>
                      </a:r>
                    </a:p>
                    <a:p>
                      <a:pPr>
                        <a:buNone/>
                      </a:pPr>
                      <a:r>
                        <a:rPr lang="en-US" sz="1100" baseline="0" dirty="0">
                          <a:latin typeface="Arial Narrow"/>
                          <a:cs typeface="Arial Narrow"/>
                        </a:rPr>
                        <a:t>                12:32-1:22</a:t>
                      </a: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3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Year 3 Health/Physical Education</a:t>
            </a:r>
          </a:p>
          <a:p>
            <a:pPr algn="ctr" eaLnBrk="1" hangingPunct="1">
              <a:spcBef>
                <a:spcPct val="0"/>
              </a:spcBef>
              <a:buFontTx/>
              <a:buNone/>
            </a:pPr>
            <a:r>
              <a:rPr lang="en-US" altLang="en-US" sz="1400" b="1" dirty="0">
                <a:latin typeface="Arial Narrow" panose="020B0606020202030204" pitchFamily="34" charset="0"/>
                <a:ea typeface="Baskerville"/>
                <a:cs typeface="Baskerville"/>
              </a:rPr>
              <a:t>Jacob Tavo</a:t>
            </a:r>
          </a:p>
          <a:p>
            <a:pPr algn="ctr" eaLnBrk="1" hangingPunct="1">
              <a:spcBef>
                <a:spcPct val="0"/>
              </a:spcBef>
              <a:buFontTx/>
              <a:buNone/>
            </a:pPr>
            <a:endParaRPr lang="en-US" altLang="en-US" sz="1400" b="1" dirty="0">
              <a:latin typeface="Arial Narrow" panose="020B0606020202030204" pitchFamily="34" charset="0"/>
              <a:ea typeface="Baskerville"/>
              <a:cs typeface="Baskerville"/>
            </a:endParaRPr>
          </a:p>
          <a:p>
            <a:pPr>
              <a:buNone/>
            </a:pPr>
            <a:r>
              <a:rPr lang="en-US" sz="1200" dirty="0"/>
              <a:t>In the International Baccalaureate® (IB) Middle Years </a:t>
            </a:r>
            <a:r>
              <a:rPr lang="en-US" sz="1200" dirty="0" err="1"/>
              <a:t>Programme</a:t>
            </a:r>
            <a:r>
              <a:rPr lang="en-US" sz="1200" dirty="0"/>
              <a:t> (MYP), physical and health education empowers students to understand and appreciate the value of being physically active and to develop the motivation for making healthy life choices. </a:t>
            </a:r>
          </a:p>
          <a:p>
            <a:pPr>
              <a:buNone/>
            </a:pPr>
            <a:br>
              <a:rPr lang="en-US" sz="1200" dirty="0"/>
            </a:br>
            <a:endParaRPr lang="en-US" sz="1200" dirty="0"/>
          </a:p>
          <a:p>
            <a:pPr algn="ctr" eaLnBrk="1" hangingPunct="1">
              <a:spcBef>
                <a:spcPct val="0"/>
              </a:spcBef>
              <a:buFontTx/>
              <a:buNone/>
            </a:pPr>
            <a:endParaRPr lang="en-US" altLang="en-US" sz="1200" i="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4090742"/>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5"/>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a:latin typeface="Arial Narrow" panose="020B0606020202030204" pitchFamily="34" charset="0"/>
              </a:rPr>
              <a:t>Inclusion </a:t>
            </a:r>
            <a:r>
              <a:rPr lang="en-US" altLang="en-US" sz="1100" i="1" u="sng" dirty="0">
                <a:latin typeface="Arial Narrow" panose="020B0606020202030204" pitchFamily="34" charset="0"/>
              </a:rPr>
              <a:t>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6"/>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7"/>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Students will take an END OF COURSE EXAM  that will be 10% of their FINAL GRADE</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699" y="4286250"/>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553379"/>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		</a:t>
            </a:r>
          </a:p>
          <a:p>
            <a:pPr eaLnBrk="1" hangingPunct="1">
              <a:spcBef>
                <a:spcPct val="0"/>
              </a:spcBef>
              <a:buFontTx/>
              <a:buNone/>
            </a:pPr>
            <a:r>
              <a:rPr lang="en-US" altLang="en-US" sz="1100" dirty="0"/>
              <a:t>M:  Missing	</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		</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	</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343839"/>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5274" y="4776352"/>
            <a:ext cx="4964113" cy="352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Use of technology devices in the locker room is prohibited.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a:buNone/>
            </a:pPr>
            <a:r>
              <a:rPr lang="en-US" altLang="en-US" sz="1200" b="1" dirty="0">
                <a:latin typeface="Arial Narrow" charset="0"/>
              </a:rPr>
              <a:t>		 </a:t>
            </a:r>
            <a:r>
              <a:rPr lang="en-US" sz="1100" b="1" dirty="0"/>
              <a:t>PHYSICAL EDUCATION AND HEALTH IN THE MYP </a:t>
            </a:r>
          </a:p>
          <a:p>
            <a:r>
              <a:rPr lang="en-US" sz="900" dirty="0"/>
              <a:t>Students are encouraged to be </a:t>
            </a:r>
            <a:r>
              <a:rPr lang="en-US" sz="900" i="1" dirty="0"/>
              <a:t>Inquirers </a:t>
            </a:r>
            <a:r>
              <a:rPr lang="en-US" sz="900" dirty="0"/>
              <a:t>and </a:t>
            </a:r>
            <a:r>
              <a:rPr lang="en-US" sz="900" i="1" dirty="0"/>
              <a:t>Thinkers </a:t>
            </a:r>
            <a:r>
              <a:rPr lang="en-US" sz="900" dirty="0"/>
              <a:t>as they analyze and interpret rules to the activities and games they participate in. They become </a:t>
            </a:r>
            <a:r>
              <a:rPr lang="en-US" sz="900" i="1" dirty="0"/>
              <a:t>Knowledgeable </a:t>
            </a:r>
            <a:r>
              <a:rPr lang="en-US" sz="900" dirty="0"/>
              <a:t>both directly through lessons and indirectly through exposure to strategies used by teammates and opponents. They improve as </a:t>
            </a:r>
            <a:r>
              <a:rPr lang="en-US" sz="900" i="1" dirty="0"/>
              <a:t>Communicators </a:t>
            </a:r>
            <a:r>
              <a:rPr lang="en-US" sz="900" dirty="0"/>
              <a:t>as they work together to accomplish team goals and objectives. Students are shown through examples of teammates and classroom role models the importance of honesty and integrity, developing as </a:t>
            </a:r>
            <a:r>
              <a:rPr lang="en-US" sz="900" i="1" dirty="0"/>
              <a:t>Principled, Caring </a:t>
            </a:r>
            <a:r>
              <a:rPr lang="en-US" sz="900" dirty="0"/>
              <a:t>individuals. With increased exposure, discussion, and exchange of strategies, students become more </a:t>
            </a:r>
            <a:r>
              <a:rPr lang="en-US" sz="900" i="1" dirty="0"/>
              <a:t>Open-Minded. </a:t>
            </a:r>
            <a:r>
              <a:rPr lang="en-US" sz="900" dirty="0"/>
              <a:t>In the supportive atmosphere of the physical education environment, students are more willing to be </a:t>
            </a:r>
            <a:r>
              <a:rPr lang="en-US" sz="900" i="1" dirty="0"/>
              <a:t>Risk Takers</a:t>
            </a:r>
            <a:r>
              <a:rPr lang="en-US" sz="900" dirty="0"/>
              <a:t>, developing independence and courage. As students are often called upon to evaluate their progress and areas of improvement, they become more </a:t>
            </a:r>
            <a:r>
              <a:rPr lang="en-US" sz="900" i="1" dirty="0"/>
              <a:t>Reflective </a:t>
            </a:r>
            <a:r>
              <a:rPr lang="en-US" sz="900" dirty="0"/>
              <a:t>and self aware. </a:t>
            </a:r>
          </a:p>
          <a:p>
            <a:pPr eaLnBrk="1" hangingPunct="1">
              <a:spcBef>
                <a:spcPct val="0"/>
              </a:spcBef>
              <a:buFontTx/>
              <a:buNone/>
              <a:defRPr/>
            </a:pPr>
            <a:r>
              <a:rPr lang="en-US" altLang="en-US" sz="900" b="1" dirty="0">
                <a:latin typeface="Arial Narrow" charset="0"/>
              </a:rPr>
              <a:t>				</a:t>
            </a:r>
            <a:r>
              <a:rPr lang="en-US" altLang="en-US" sz="900" dirty="0">
                <a:latin typeface="Arial Narrow" charset="0"/>
              </a:rPr>
              <a:t>	</a:t>
            </a:r>
            <a:endParaRPr lang="en-US" altLang="en-US" sz="9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3631" y="4354952"/>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44632" y="6398646"/>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4824" y="7816850"/>
            <a:ext cx="5191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b="1" dirty="0">
                <a:latin typeface="Arial Narrow" panose="020B0606020202030204" pitchFamily="34" charset="0"/>
              </a:rPr>
              <a:t>  </a:t>
            </a:r>
          </a:p>
        </p:txBody>
      </p:sp>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latin typeface="Arial Narrow" panose="020B0606020202030204" pitchFamily="34" charset="0"/>
              </a:rPr>
              <a:t>Subject Area Guides 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3412" y="4289007"/>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HEALTH</a:t>
            </a:r>
          </a:p>
          <a:p>
            <a:pPr>
              <a:spcBef>
                <a:spcPct val="0"/>
              </a:spcBef>
              <a:buNone/>
            </a:pPr>
            <a:r>
              <a:rPr lang="en-US" altLang="en-US" sz="1200" b="1" u="sng" dirty="0">
                <a:latin typeface="Arial Narrow" panose="020B0606020202030204" pitchFamily="34" charset="0"/>
              </a:rPr>
              <a:t>Unit 2:</a:t>
            </a:r>
            <a:r>
              <a:rPr lang="en-US" altLang="en-US" sz="1200" dirty="0">
                <a:latin typeface="Arial Narrow" panose="020B0606020202030204" pitchFamily="34" charset="0"/>
              </a:rPr>
              <a:t> Tobacco, alcohol &amp; other drug prevention</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a:t>
            </a:r>
            <a:r>
              <a:rPr lang="en-US" altLang="en-US" sz="1200" dirty="0">
                <a:latin typeface="Arial Narrow" panose="020B0606020202030204" pitchFamily="34" charset="0"/>
              </a:rPr>
              <a:t> Abstinence, puberty, &amp; personal health</a:t>
            </a:r>
            <a:r>
              <a:rPr lang="en-US" altLang="en-US" sz="1200" b="1" u="sng" dirty="0">
                <a:latin typeface="Arial Narrow" panose="020B0606020202030204" pitchFamily="34" charset="0"/>
              </a:rPr>
              <a:t> </a:t>
            </a:r>
          </a:p>
          <a:p>
            <a:pPr>
              <a:spcBef>
                <a:spcPct val="0"/>
              </a:spcBef>
              <a:buNone/>
            </a:pP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PHYSICAL EDUCATION </a:t>
            </a:r>
          </a:p>
          <a:p>
            <a:pPr>
              <a:spcBef>
                <a:spcPct val="0"/>
              </a:spcBef>
              <a:buFontTx/>
              <a:buNone/>
            </a:pPr>
            <a:r>
              <a:rPr lang="en-US" altLang="en-US" sz="1200" dirty="0">
                <a:latin typeface="Arial Narrow" panose="020B0606020202030204" pitchFamily="34" charset="0"/>
              </a:rPr>
              <a:t>Comprehensive physical education that provides an opportunity in a variety of Individual/Dual and Team Sports.</a:t>
            </a:r>
          </a:p>
        </p:txBody>
      </p:sp>
      <p:cxnSp>
        <p:nvCxnSpPr>
          <p:cNvPr id="23" name="Straight Connector 22">
            <a:extLst>
              <a:ext uri="{FF2B5EF4-FFF2-40B4-BE49-F238E27FC236}">
                <a16:creationId xmlns:a16="http://schemas.microsoft.com/office/drawing/2014/main" id="{3BC1E177-A3DD-2F45-BA3F-94161A2E9F39}"/>
              </a:ext>
            </a:extLst>
          </p:cNvPr>
          <p:cNvCxnSpPr>
            <a:cxnSpLocks noChangeShapeType="1"/>
          </p:cNvCxnSpPr>
          <p:nvPr/>
        </p:nvCxnSpPr>
        <p:spPr bwMode="auto">
          <a:xfrm flipH="1">
            <a:off x="139699" y="8165296"/>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1022DF6A-11E7-4D47-8DEB-DAD2199E3D93}"/>
              </a:ext>
            </a:extLst>
          </p:cNvPr>
          <p:cNvSpPr txBox="1"/>
          <p:nvPr/>
        </p:nvSpPr>
        <p:spPr>
          <a:xfrm>
            <a:off x="328613" y="8303471"/>
            <a:ext cx="7215313" cy="1277273"/>
          </a:xfrm>
          <a:prstGeom prst="rect">
            <a:avLst/>
          </a:prstGeom>
          <a:noFill/>
        </p:spPr>
        <p:txBody>
          <a:bodyPr wrap="square" rtlCol="0">
            <a:spAutoFit/>
          </a:bodyPr>
          <a:lstStyle/>
          <a:p>
            <a:r>
              <a:rPr lang="en-US" sz="1100" dirty="0"/>
              <a:t>I ______________________, have read and understand the rules and expectations for Year 3 Health/Physical Education.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adhere to the MYP policies and procedures.</a:t>
            </a:r>
          </a:p>
          <a:p>
            <a:endParaRPr lang="en-US" sz="1100" dirty="0"/>
          </a:p>
          <a:p>
            <a:r>
              <a:rPr lang="en-US" sz="1100" b="1" dirty="0"/>
              <a:t>Student Signature__________________________________	Parent Signature__________________________________</a:t>
            </a:r>
          </a:p>
        </p:txBody>
      </p:sp>
      <p:sp>
        <p:nvSpPr>
          <p:cNvPr id="3" name="TextBox 2">
            <a:extLst>
              <a:ext uri="{FF2B5EF4-FFF2-40B4-BE49-F238E27FC236}">
                <a16:creationId xmlns:a16="http://schemas.microsoft.com/office/drawing/2014/main" id="{59A805A0-0C08-424F-ABA8-B78EFAE37067}"/>
              </a:ext>
            </a:extLst>
          </p:cNvPr>
          <p:cNvSpPr txBox="1"/>
          <p:nvPr/>
        </p:nvSpPr>
        <p:spPr>
          <a:xfrm>
            <a:off x="1643605" y="260350"/>
            <a:ext cx="4514127" cy="369332"/>
          </a:xfrm>
          <a:prstGeom prst="rect">
            <a:avLst/>
          </a:prstGeom>
          <a:noFill/>
        </p:spPr>
        <p:txBody>
          <a:bodyPr wrap="square" rtlCol="0">
            <a:spAutoFit/>
          </a:bodyPr>
          <a:lstStyle/>
          <a:p>
            <a:pPr algn="ctr"/>
            <a:r>
              <a:rPr lang="en-US" b="1" dirty="0"/>
              <a:t>Year 3 Health/Physical Education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1321</Words>
  <Application>Microsoft Macintosh PowerPoint</Application>
  <PresentationFormat>Custom</PresentationFormat>
  <Paragraphs>122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Jacob Vaelua Tavo</cp:lastModifiedBy>
  <cp:revision>21</cp:revision>
  <cp:lastPrinted>2019-08-06T12:35:20Z</cp:lastPrinted>
  <dcterms:modified xsi:type="dcterms:W3CDTF">2020-08-20T13:47:59Z</dcterms:modified>
</cp:coreProperties>
</file>