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
  </p:notesMasterIdLst>
  <p:handoutMasterIdLst>
    <p:handoutMasterId r:id="rId5"/>
  </p:handoutMasterIdLst>
  <p:sldIdLst>
    <p:sldId id="257" r:id="rId2"/>
    <p:sldId id="258" r:id="rId3"/>
  </p:sldIdLst>
  <p:sldSz cx="7772400" cy="100584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59"/>
    <p:restoredTop sz="94599"/>
  </p:normalViewPr>
  <p:slideViewPr>
    <p:cSldViewPr snapToGrid="0">
      <p:cViewPr>
        <p:scale>
          <a:sx n="171" d="100"/>
          <a:sy n="171" d="100"/>
        </p:scale>
        <p:origin x="1032" y="-2160"/>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1713FBB-4360-44E4-89B1-6DAA411F362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FFA44A21-108F-47EA-8C20-222782F1A7C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atin typeface="Calibri" charset="0"/>
                <a:ea typeface="ＭＳ Ｐゴシック" charset="-128"/>
              </a:defRPr>
            </a:lvl1pPr>
          </a:lstStyle>
          <a:p>
            <a:pPr>
              <a:defRPr/>
            </a:pPr>
            <a:fld id="{86336003-0ED5-4C55-9C72-9DAD1FEA1692}" type="datetimeFigureOut">
              <a:rPr lang="en-US"/>
              <a:pPr>
                <a:defRPr/>
              </a:pPr>
              <a:t>8/20/20</a:t>
            </a:fld>
            <a:endParaRPr lang="en-US"/>
          </a:p>
        </p:txBody>
      </p:sp>
      <p:sp>
        <p:nvSpPr>
          <p:cNvPr id="4" name="Footer Placeholder 3">
            <a:extLst>
              <a:ext uri="{FF2B5EF4-FFF2-40B4-BE49-F238E27FC236}">
                <a16:creationId xmlns:a16="http://schemas.microsoft.com/office/drawing/2014/main" id="{3D978501-9C37-4C42-8F03-70DC3B959B0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atin typeface="Calibri" charset="0"/>
                <a:ea typeface="ＭＳ Ｐゴシック" charset="-128"/>
              </a:defRPr>
            </a:lvl1pPr>
          </a:lstStyle>
          <a:p>
            <a:pPr>
              <a:defRPr/>
            </a:pPr>
            <a:endParaRPr lang="en-US"/>
          </a:p>
        </p:txBody>
      </p:sp>
      <p:sp>
        <p:nvSpPr>
          <p:cNvPr id="5" name="Slide Number Placeholder 4">
            <a:extLst>
              <a:ext uri="{FF2B5EF4-FFF2-40B4-BE49-F238E27FC236}">
                <a16:creationId xmlns:a16="http://schemas.microsoft.com/office/drawing/2014/main" id="{8FE7A21D-EF50-4549-AAD9-ACE63EC1EF2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atin typeface="Calibri" charset="0"/>
                <a:ea typeface="ＭＳ Ｐゴシック" charset="-128"/>
              </a:defRPr>
            </a:lvl1pPr>
          </a:lstStyle>
          <a:p>
            <a:pPr>
              <a:defRPr/>
            </a:pPr>
            <a:fld id="{A17A5DD9-900C-485B-9126-2BEAF030BE9D}"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12AC20-2D03-431D-9910-524AD3E8036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CDC10BDA-13ED-403F-8DE6-B02FC7D81367}"/>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charset="0"/>
                <a:ea typeface="ＭＳ Ｐゴシック" charset="-128"/>
              </a:defRPr>
            </a:lvl1pPr>
          </a:lstStyle>
          <a:p>
            <a:pPr>
              <a:defRPr/>
            </a:pPr>
            <a:fld id="{29B56E3B-4463-4B51-9681-BB2B7F5FE37C}" type="datetimeFigureOut">
              <a:rPr lang="en-US"/>
              <a:pPr>
                <a:defRPr/>
              </a:pPr>
              <a:t>8/20/20</a:t>
            </a:fld>
            <a:endParaRPr lang="en-US"/>
          </a:p>
        </p:txBody>
      </p:sp>
      <p:sp>
        <p:nvSpPr>
          <p:cNvPr id="4" name="Slide Image Placeholder 3">
            <a:extLst>
              <a:ext uri="{FF2B5EF4-FFF2-40B4-BE49-F238E27FC236}">
                <a16:creationId xmlns:a16="http://schemas.microsoft.com/office/drawing/2014/main" id="{2C7AF57C-197E-4E86-B0BD-8BD76B6A19E6}"/>
              </a:ext>
            </a:extLst>
          </p:cNvPr>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1A3B1398-0B6F-4CB6-ABFC-1CC9D29FD7B9}"/>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83556E10-0482-4A1C-9987-CCCB7DBF02D1}"/>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libri" charset="0"/>
                <a:ea typeface="ＭＳ Ｐゴシック" charset="-128"/>
              </a:defRPr>
            </a:lvl1pPr>
          </a:lstStyle>
          <a:p>
            <a:pPr>
              <a:defRPr/>
            </a:pPr>
            <a:endParaRPr lang="en-US"/>
          </a:p>
        </p:txBody>
      </p:sp>
      <p:sp>
        <p:nvSpPr>
          <p:cNvPr id="7" name="Slide Number Placeholder 6">
            <a:extLst>
              <a:ext uri="{FF2B5EF4-FFF2-40B4-BE49-F238E27FC236}">
                <a16:creationId xmlns:a16="http://schemas.microsoft.com/office/drawing/2014/main" id="{6144A5DF-188E-4652-9EFE-73019E4836AA}"/>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charset="0"/>
                <a:ea typeface="ＭＳ Ｐゴシック" charset="-128"/>
              </a:defRPr>
            </a:lvl1pPr>
          </a:lstStyle>
          <a:p>
            <a:pPr>
              <a:defRPr/>
            </a:pPr>
            <a:fld id="{6EDC02B2-6225-4D91-A17F-947FCBF3928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4"/>
            <a:ext cx="6606540" cy="2156037"/>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15EB1CE8-1D49-44CE-981D-6DED8766D2D7}"/>
              </a:ext>
            </a:extLst>
          </p:cNvPr>
          <p:cNvSpPr>
            <a:spLocks noGrp="1"/>
          </p:cNvSpPr>
          <p:nvPr>
            <p:ph type="dt" sz="half" idx="10"/>
          </p:nvPr>
        </p:nvSpPr>
        <p:spPr/>
        <p:txBody>
          <a:bodyPr/>
          <a:lstStyle>
            <a:lvl1pPr>
              <a:defRPr/>
            </a:lvl1pPr>
          </a:lstStyle>
          <a:p>
            <a:pPr>
              <a:defRPr/>
            </a:pPr>
            <a:fld id="{B554717B-8032-45C1-BFE5-52EE08522B70}" type="datetimeFigureOut">
              <a:rPr lang="en-US" altLang="en-US"/>
              <a:pPr>
                <a:defRPr/>
              </a:pPr>
              <a:t>8/20/20</a:t>
            </a:fld>
            <a:endParaRPr lang="en-US" altLang="en-US"/>
          </a:p>
        </p:txBody>
      </p:sp>
      <p:sp>
        <p:nvSpPr>
          <p:cNvPr id="5" name="Footer Placeholder 4">
            <a:extLst>
              <a:ext uri="{FF2B5EF4-FFF2-40B4-BE49-F238E27FC236}">
                <a16:creationId xmlns:a16="http://schemas.microsoft.com/office/drawing/2014/main" id="{E6AAF235-BDAC-432F-8CA4-7F8B0535D8C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6445363-B42B-4E6B-A465-8FBA3B797765}"/>
              </a:ext>
            </a:extLst>
          </p:cNvPr>
          <p:cNvSpPr>
            <a:spLocks noGrp="1"/>
          </p:cNvSpPr>
          <p:nvPr>
            <p:ph type="sldNum" sz="quarter" idx="12"/>
          </p:nvPr>
        </p:nvSpPr>
        <p:spPr/>
        <p:txBody>
          <a:bodyPr/>
          <a:lstStyle>
            <a:lvl1pPr>
              <a:defRPr/>
            </a:lvl1pPr>
          </a:lstStyle>
          <a:p>
            <a:pPr>
              <a:defRPr/>
            </a:pPr>
            <a:fld id="{DEF22510-C38E-4745-9C11-3C32E70035A4}" type="slidenum">
              <a:rPr lang="en-US" altLang="en-US"/>
              <a:pPr>
                <a:defRPr/>
              </a:pPr>
              <a:t>‹#›</a:t>
            </a:fld>
            <a:endParaRPr lang="en-US" altLang="en-US"/>
          </a:p>
        </p:txBody>
      </p:sp>
    </p:spTree>
    <p:extLst>
      <p:ext uri="{BB962C8B-B14F-4D97-AF65-F5344CB8AC3E}">
        <p14:creationId xmlns:p14="http://schemas.microsoft.com/office/powerpoint/2010/main" val="1188645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541DEC-F30F-4FB3-ACEE-BABFEA8B4D22}"/>
              </a:ext>
            </a:extLst>
          </p:cNvPr>
          <p:cNvSpPr>
            <a:spLocks noGrp="1"/>
          </p:cNvSpPr>
          <p:nvPr>
            <p:ph type="dt" sz="half" idx="10"/>
          </p:nvPr>
        </p:nvSpPr>
        <p:spPr/>
        <p:txBody>
          <a:bodyPr/>
          <a:lstStyle>
            <a:lvl1pPr>
              <a:defRPr/>
            </a:lvl1pPr>
          </a:lstStyle>
          <a:p>
            <a:pPr>
              <a:defRPr/>
            </a:pPr>
            <a:fld id="{D2078942-66E1-433C-AF27-75CE84517E0C}" type="datetimeFigureOut">
              <a:rPr lang="en-US" altLang="en-US"/>
              <a:pPr>
                <a:defRPr/>
              </a:pPr>
              <a:t>8/20/20</a:t>
            </a:fld>
            <a:endParaRPr lang="en-US" altLang="en-US"/>
          </a:p>
        </p:txBody>
      </p:sp>
      <p:sp>
        <p:nvSpPr>
          <p:cNvPr id="5" name="Footer Placeholder 4">
            <a:extLst>
              <a:ext uri="{FF2B5EF4-FFF2-40B4-BE49-F238E27FC236}">
                <a16:creationId xmlns:a16="http://schemas.microsoft.com/office/drawing/2014/main" id="{5DEE642E-75E1-4528-8E61-9D3028D7651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E47367F-BA5E-4D15-A27F-E3FAC5DD97C7}"/>
              </a:ext>
            </a:extLst>
          </p:cNvPr>
          <p:cNvSpPr>
            <a:spLocks noGrp="1"/>
          </p:cNvSpPr>
          <p:nvPr>
            <p:ph type="sldNum" sz="quarter" idx="12"/>
          </p:nvPr>
        </p:nvSpPr>
        <p:spPr/>
        <p:txBody>
          <a:bodyPr/>
          <a:lstStyle>
            <a:lvl1pPr>
              <a:defRPr/>
            </a:lvl1pPr>
          </a:lstStyle>
          <a:p>
            <a:pPr>
              <a:defRPr/>
            </a:pPr>
            <a:fld id="{BA67CE9D-5366-4180-94F7-EC6BB81C9B38}" type="slidenum">
              <a:rPr lang="en-US" altLang="en-US"/>
              <a:pPr>
                <a:defRPr/>
              </a:pPr>
              <a:t>‹#›</a:t>
            </a:fld>
            <a:endParaRPr lang="en-US" altLang="en-US"/>
          </a:p>
        </p:txBody>
      </p:sp>
    </p:spTree>
    <p:extLst>
      <p:ext uri="{BB962C8B-B14F-4D97-AF65-F5344CB8AC3E}">
        <p14:creationId xmlns:p14="http://schemas.microsoft.com/office/powerpoint/2010/main" val="1065254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90281" y="591397"/>
            <a:ext cx="1485662" cy="1258697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30598" y="591397"/>
            <a:ext cx="4330144" cy="125869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8D0F3B-77A0-45B6-A2A2-3E26572C26DF}"/>
              </a:ext>
            </a:extLst>
          </p:cNvPr>
          <p:cNvSpPr>
            <a:spLocks noGrp="1"/>
          </p:cNvSpPr>
          <p:nvPr>
            <p:ph type="dt" sz="half" idx="10"/>
          </p:nvPr>
        </p:nvSpPr>
        <p:spPr/>
        <p:txBody>
          <a:bodyPr/>
          <a:lstStyle>
            <a:lvl1pPr>
              <a:defRPr/>
            </a:lvl1pPr>
          </a:lstStyle>
          <a:p>
            <a:pPr>
              <a:defRPr/>
            </a:pPr>
            <a:fld id="{CC414727-CEAC-4E94-9A39-FE61FD9E94AA}" type="datetimeFigureOut">
              <a:rPr lang="en-US" altLang="en-US"/>
              <a:pPr>
                <a:defRPr/>
              </a:pPr>
              <a:t>8/20/20</a:t>
            </a:fld>
            <a:endParaRPr lang="en-US" altLang="en-US"/>
          </a:p>
        </p:txBody>
      </p:sp>
      <p:sp>
        <p:nvSpPr>
          <p:cNvPr id="5" name="Footer Placeholder 4">
            <a:extLst>
              <a:ext uri="{FF2B5EF4-FFF2-40B4-BE49-F238E27FC236}">
                <a16:creationId xmlns:a16="http://schemas.microsoft.com/office/drawing/2014/main" id="{DC3B13B2-EDEC-4354-89C2-3AC9A6C730E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1E00558-600D-41BD-9FB8-990110665B50}"/>
              </a:ext>
            </a:extLst>
          </p:cNvPr>
          <p:cNvSpPr>
            <a:spLocks noGrp="1"/>
          </p:cNvSpPr>
          <p:nvPr>
            <p:ph type="sldNum" sz="quarter" idx="12"/>
          </p:nvPr>
        </p:nvSpPr>
        <p:spPr/>
        <p:txBody>
          <a:bodyPr/>
          <a:lstStyle>
            <a:lvl1pPr>
              <a:defRPr/>
            </a:lvl1pPr>
          </a:lstStyle>
          <a:p>
            <a:pPr>
              <a:defRPr/>
            </a:pPr>
            <a:fld id="{C9029587-C619-4753-A928-E6F2F2F065CF}" type="slidenum">
              <a:rPr lang="en-US" altLang="en-US"/>
              <a:pPr>
                <a:defRPr/>
              </a:pPr>
              <a:t>‹#›</a:t>
            </a:fld>
            <a:endParaRPr lang="en-US" altLang="en-US"/>
          </a:p>
        </p:txBody>
      </p:sp>
    </p:spTree>
    <p:extLst>
      <p:ext uri="{BB962C8B-B14F-4D97-AF65-F5344CB8AC3E}">
        <p14:creationId xmlns:p14="http://schemas.microsoft.com/office/powerpoint/2010/main" val="1749402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B1983E-1360-487C-85F5-E26188FC4450}"/>
              </a:ext>
            </a:extLst>
          </p:cNvPr>
          <p:cNvSpPr>
            <a:spLocks noGrp="1"/>
          </p:cNvSpPr>
          <p:nvPr>
            <p:ph type="dt" sz="half" idx="10"/>
          </p:nvPr>
        </p:nvSpPr>
        <p:spPr/>
        <p:txBody>
          <a:bodyPr/>
          <a:lstStyle>
            <a:lvl1pPr>
              <a:defRPr/>
            </a:lvl1pPr>
          </a:lstStyle>
          <a:p>
            <a:pPr>
              <a:defRPr/>
            </a:pPr>
            <a:fld id="{7A2591B5-8678-4F91-B642-76DF44AAB770}" type="datetimeFigureOut">
              <a:rPr lang="en-US" altLang="en-US"/>
              <a:pPr>
                <a:defRPr/>
              </a:pPr>
              <a:t>8/20/20</a:t>
            </a:fld>
            <a:endParaRPr lang="en-US" altLang="en-US"/>
          </a:p>
        </p:txBody>
      </p:sp>
      <p:sp>
        <p:nvSpPr>
          <p:cNvPr id="5" name="Footer Placeholder 4">
            <a:extLst>
              <a:ext uri="{FF2B5EF4-FFF2-40B4-BE49-F238E27FC236}">
                <a16:creationId xmlns:a16="http://schemas.microsoft.com/office/drawing/2014/main" id="{B04E904F-6C94-4185-BEB9-2C56761A8A4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AD8E0BC-63FF-4369-83D9-D50CEE66BD59}"/>
              </a:ext>
            </a:extLst>
          </p:cNvPr>
          <p:cNvSpPr>
            <a:spLocks noGrp="1"/>
          </p:cNvSpPr>
          <p:nvPr>
            <p:ph type="sldNum" sz="quarter" idx="12"/>
          </p:nvPr>
        </p:nvSpPr>
        <p:spPr/>
        <p:txBody>
          <a:bodyPr/>
          <a:lstStyle>
            <a:lvl1pPr>
              <a:defRPr/>
            </a:lvl1pPr>
          </a:lstStyle>
          <a:p>
            <a:pPr>
              <a:defRPr/>
            </a:pPr>
            <a:fld id="{A4E6C68F-3851-4C2F-81D4-67AC41DC94A8}" type="slidenum">
              <a:rPr lang="en-US" altLang="en-US"/>
              <a:pPr>
                <a:defRPr/>
              </a:pPr>
              <a:t>‹#›</a:t>
            </a:fld>
            <a:endParaRPr lang="en-US" altLang="en-US"/>
          </a:p>
        </p:txBody>
      </p:sp>
    </p:spTree>
    <p:extLst>
      <p:ext uri="{BB962C8B-B14F-4D97-AF65-F5344CB8AC3E}">
        <p14:creationId xmlns:p14="http://schemas.microsoft.com/office/powerpoint/2010/main" val="4025204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3923FB-B83B-41B6-B05E-06546B827BD6}"/>
              </a:ext>
            </a:extLst>
          </p:cNvPr>
          <p:cNvSpPr>
            <a:spLocks noGrp="1"/>
          </p:cNvSpPr>
          <p:nvPr>
            <p:ph type="dt" sz="half" idx="10"/>
          </p:nvPr>
        </p:nvSpPr>
        <p:spPr/>
        <p:txBody>
          <a:bodyPr/>
          <a:lstStyle>
            <a:lvl1pPr>
              <a:defRPr/>
            </a:lvl1pPr>
          </a:lstStyle>
          <a:p>
            <a:pPr>
              <a:defRPr/>
            </a:pPr>
            <a:fld id="{BAA582C0-A536-4EA8-9E0B-6E9FDD5FEA3B}" type="datetimeFigureOut">
              <a:rPr lang="en-US" altLang="en-US"/>
              <a:pPr>
                <a:defRPr/>
              </a:pPr>
              <a:t>8/20/20</a:t>
            </a:fld>
            <a:endParaRPr lang="en-US" altLang="en-US"/>
          </a:p>
        </p:txBody>
      </p:sp>
      <p:sp>
        <p:nvSpPr>
          <p:cNvPr id="5" name="Footer Placeholder 4">
            <a:extLst>
              <a:ext uri="{FF2B5EF4-FFF2-40B4-BE49-F238E27FC236}">
                <a16:creationId xmlns:a16="http://schemas.microsoft.com/office/drawing/2014/main" id="{C11B5189-8FCF-4487-975A-1874A07E015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48BA21E-9C61-4C28-90A5-1A7804D35927}"/>
              </a:ext>
            </a:extLst>
          </p:cNvPr>
          <p:cNvSpPr>
            <a:spLocks noGrp="1"/>
          </p:cNvSpPr>
          <p:nvPr>
            <p:ph type="sldNum" sz="quarter" idx="12"/>
          </p:nvPr>
        </p:nvSpPr>
        <p:spPr/>
        <p:txBody>
          <a:bodyPr/>
          <a:lstStyle>
            <a:lvl1pPr>
              <a:defRPr/>
            </a:lvl1pPr>
          </a:lstStyle>
          <a:p>
            <a:pPr>
              <a:defRPr/>
            </a:pPr>
            <a:fld id="{6EDF4271-9FDE-4197-ABC4-AD963E900CCF}" type="slidenum">
              <a:rPr lang="en-US" altLang="en-US"/>
              <a:pPr>
                <a:defRPr/>
              </a:pPr>
              <a:t>‹#›</a:t>
            </a:fld>
            <a:endParaRPr lang="en-US" altLang="en-US"/>
          </a:p>
        </p:txBody>
      </p:sp>
    </p:spTree>
    <p:extLst>
      <p:ext uri="{BB962C8B-B14F-4D97-AF65-F5344CB8AC3E}">
        <p14:creationId xmlns:p14="http://schemas.microsoft.com/office/powerpoint/2010/main" val="1677489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0597" y="3441277"/>
            <a:ext cx="2907903"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368040" y="3441277"/>
            <a:ext cx="2907904"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7307F81-F626-421D-A744-A6BE443B3275}"/>
              </a:ext>
            </a:extLst>
          </p:cNvPr>
          <p:cNvSpPr>
            <a:spLocks noGrp="1"/>
          </p:cNvSpPr>
          <p:nvPr>
            <p:ph type="dt" sz="half" idx="10"/>
          </p:nvPr>
        </p:nvSpPr>
        <p:spPr/>
        <p:txBody>
          <a:bodyPr/>
          <a:lstStyle>
            <a:lvl1pPr>
              <a:defRPr/>
            </a:lvl1pPr>
          </a:lstStyle>
          <a:p>
            <a:pPr>
              <a:defRPr/>
            </a:pPr>
            <a:fld id="{3781D750-92EC-441D-B38B-CD20C81DECED}" type="datetimeFigureOut">
              <a:rPr lang="en-US" altLang="en-US"/>
              <a:pPr>
                <a:defRPr/>
              </a:pPr>
              <a:t>8/20/20</a:t>
            </a:fld>
            <a:endParaRPr lang="en-US" altLang="en-US"/>
          </a:p>
        </p:txBody>
      </p:sp>
      <p:sp>
        <p:nvSpPr>
          <p:cNvPr id="6" name="Footer Placeholder 4">
            <a:extLst>
              <a:ext uri="{FF2B5EF4-FFF2-40B4-BE49-F238E27FC236}">
                <a16:creationId xmlns:a16="http://schemas.microsoft.com/office/drawing/2014/main" id="{06BF573F-EB14-4DBF-BDD1-1E00C64D1AE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BA2FFB6-30C5-4F50-B105-3CB60C913FD1}"/>
              </a:ext>
            </a:extLst>
          </p:cNvPr>
          <p:cNvSpPr>
            <a:spLocks noGrp="1"/>
          </p:cNvSpPr>
          <p:nvPr>
            <p:ph type="sldNum" sz="quarter" idx="12"/>
          </p:nvPr>
        </p:nvSpPr>
        <p:spPr/>
        <p:txBody>
          <a:bodyPr/>
          <a:lstStyle>
            <a:lvl1pPr>
              <a:defRPr/>
            </a:lvl1pPr>
          </a:lstStyle>
          <a:p>
            <a:pPr>
              <a:defRPr/>
            </a:pPr>
            <a:fld id="{5B4DB5B8-5179-420F-940E-3630780E2EFD}" type="slidenum">
              <a:rPr lang="en-US" altLang="en-US"/>
              <a:pPr>
                <a:defRPr/>
              </a:pPr>
              <a:t>‹#›</a:t>
            </a:fld>
            <a:endParaRPr lang="en-US" altLang="en-US"/>
          </a:p>
        </p:txBody>
      </p:sp>
    </p:spTree>
    <p:extLst>
      <p:ext uri="{BB962C8B-B14F-4D97-AF65-F5344CB8AC3E}">
        <p14:creationId xmlns:p14="http://schemas.microsoft.com/office/powerpoint/2010/main" val="3285383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82DF760F-1B32-4058-913A-702ADD590DEF}"/>
              </a:ext>
            </a:extLst>
          </p:cNvPr>
          <p:cNvSpPr>
            <a:spLocks noGrp="1"/>
          </p:cNvSpPr>
          <p:nvPr>
            <p:ph type="dt" sz="half" idx="10"/>
          </p:nvPr>
        </p:nvSpPr>
        <p:spPr/>
        <p:txBody>
          <a:bodyPr/>
          <a:lstStyle>
            <a:lvl1pPr>
              <a:defRPr/>
            </a:lvl1pPr>
          </a:lstStyle>
          <a:p>
            <a:pPr>
              <a:defRPr/>
            </a:pPr>
            <a:fld id="{C60CBB29-8733-4C7A-80E9-22EE2BE34B69}" type="datetimeFigureOut">
              <a:rPr lang="en-US" altLang="en-US"/>
              <a:pPr>
                <a:defRPr/>
              </a:pPr>
              <a:t>8/20/20</a:t>
            </a:fld>
            <a:endParaRPr lang="en-US" altLang="en-US"/>
          </a:p>
        </p:txBody>
      </p:sp>
      <p:sp>
        <p:nvSpPr>
          <p:cNvPr id="8" name="Footer Placeholder 4">
            <a:extLst>
              <a:ext uri="{FF2B5EF4-FFF2-40B4-BE49-F238E27FC236}">
                <a16:creationId xmlns:a16="http://schemas.microsoft.com/office/drawing/2014/main" id="{CDB8E5AD-00CD-4512-95F1-DA384208D2A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C508F27-56A2-4B6D-A41D-488F5988A376}"/>
              </a:ext>
            </a:extLst>
          </p:cNvPr>
          <p:cNvSpPr>
            <a:spLocks noGrp="1"/>
          </p:cNvSpPr>
          <p:nvPr>
            <p:ph type="sldNum" sz="quarter" idx="12"/>
          </p:nvPr>
        </p:nvSpPr>
        <p:spPr/>
        <p:txBody>
          <a:bodyPr/>
          <a:lstStyle>
            <a:lvl1pPr>
              <a:defRPr/>
            </a:lvl1pPr>
          </a:lstStyle>
          <a:p>
            <a:pPr>
              <a:defRPr/>
            </a:pPr>
            <a:fld id="{AEDE1473-BF99-4BA5-89D9-7BD9D14A1AEA}" type="slidenum">
              <a:rPr lang="en-US" altLang="en-US"/>
              <a:pPr>
                <a:defRPr/>
              </a:pPr>
              <a:t>‹#›</a:t>
            </a:fld>
            <a:endParaRPr lang="en-US" altLang="en-US"/>
          </a:p>
        </p:txBody>
      </p:sp>
    </p:spTree>
    <p:extLst>
      <p:ext uri="{BB962C8B-B14F-4D97-AF65-F5344CB8AC3E}">
        <p14:creationId xmlns:p14="http://schemas.microsoft.com/office/powerpoint/2010/main" val="2764004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6AEF7672-BB74-4F62-85F2-C14BC2A68EE7}"/>
              </a:ext>
            </a:extLst>
          </p:cNvPr>
          <p:cNvSpPr>
            <a:spLocks noGrp="1"/>
          </p:cNvSpPr>
          <p:nvPr>
            <p:ph type="dt" sz="half" idx="10"/>
          </p:nvPr>
        </p:nvSpPr>
        <p:spPr/>
        <p:txBody>
          <a:bodyPr/>
          <a:lstStyle>
            <a:lvl1pPr>
              <a:defRPr/>
            </a:lvl1pPr>
          </a:lstStyle>
          <a:p>
            <a:pPr>
              <a:defRPr/>
            </a:pPr>
            <a:fld id="{4354FF63-F61E-46F9-AC5B-E1C7EA275A4B}" type="datetimeFigureOut">
              <a:rPr lang="en-US" altLang="en-US"/>
              <a:pPr>
                <a:defRPr/>
              </a:pPr>
              <a:t>8/20/20</a:t>
            </a:fld>
            <a:endParaRPr lang="en-US" altLang="en-US"/>
          </a:p>
        </p:txBody>
      </p:sp>
      <p:sp>
        <p:nvSpPr>
          <p:cNvPr id="4" name="Footer Placeholder 4">
            <a:extLst>
              <a:ext uri="{FF2B5EF4-FFF2-40B4-BE49-F238E27FC236}">
                <a16:creationId xmlns:a16="http://schemas.microsoft.com/office/drawing/2014/main" id="{5A610831-F09D-41FC-80C2-069A0B85F5D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65D9A1B-2465-40FA-96EB-0D1C2321863B}"/>
              </a:ext>
            </a:extLst>
          </p:cNvPr>
          <p:cNvSpPr>
            <a:spLocks noGrp="1"/>
          </p:cNvSpPr>
          <p:nvPr>
            <p:ph type="sldNum" sz="quarter" idx="12"/>
          </p:nvPr>
        </p:nvSpPr>
        <p:spPr/>
        <p:txBody>
          <a:bodyPr/>
          <a:lstStyle>
            <a:lvl1pPr>
              <a:defRPr/>
            </a:lvl1pPr>
          </a:lstStyle>
          <a:p>
            <a:pPr>
              <a:defRPr/>
            </a:pPr>
            <a:fld id="{3883DE40-744D-4183-872D-65AC8C744EE3}" type="slidenum">
              <a:rPr lang="en-US" altLang="en-US"/>
              <a:pPr>
                <a:defRPr/>
              </a:pPr>
              <a:t>‹#›</a:t>
            </a:fld>
            <a:endParaRPr lang="en-US" altLang="en-US"/>
          </a:p>
        </p:txBody>
      </p:sp>
    </p:spTree>
    <p:extLst>
      <p:ext uri="{BB962C8B-B14F-4D97-AF65-F5344CB8AC3E}">
        <p14:creationId xmlns:p14="http://schemas.microsoft.com/office/powerpoint/2010/main" val="3658381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DD03E63-CE0F-40F8-986B-11827B1084BD}"/>
              </a:ext>
            </a:extLst>
          </p:cNvPr>
          <p:cNvSpPr>
            <a:spLocks noGrp="1"/>
          </p:cNvSpPr>
          <p:nvPr>
            <p:ph type="dt" sz="half" idx="10"/>
          </p:nvPr>
        </p:nvSpPr>
        <p:spPr/>
        <p:txBody>
          <a:bodyPr/>
          <a:lstStyle>
            <a:lvl1pPr>
              <a:defRPr/>
            </a:lvl1pPr>
          </a:lstStyle>
          <a:p>
            <a:pPr>
              <a:defRPr/>
            </a:pPr>
            <a:fld id="{5A0CCF61-8F10-4D64-A2AE-DAA724C2FE5E}" type="datetimeFigureOut">
              <a:rPr lang="en-US" altLang="en-US"/>
              <a:pPr>
                <a:defRPr/>
              </a:pPr>
              <a:t>8/20/20</a:t>
            </a:fld>
            <a:endParaRPr lang="en-US" altLang="en-US"/>
          </a:p>
        </p:txBody>
      </p:sp>
      <p:sp>
        <p:nvSpPr>
          <p:cNvPr id="3" name="Footer Placeholder 4">
            <a:extLst>
              <a:ext uri="{FF2B5EF4-FFF2-40B4-BE49-F238E27FC236}">
                <a16:creationId xmlns:a16="http://schemas.microsoft.com/office/drawing/2014/main" id="{F138D380-D3E3-4E98-8FE4-EEACFA5EB12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0AD9AC06-9588-4B38-844B-25B2AA57CAD1}"/>
              </a:ext>
            </a:extLst>
          </p:cNvPr>
          <p:cNvSpPr>
            <a:spLocks noGrp="1"/>
          </p:cNvSpPr>
          <p:nvPr>
            <p:ph type="sldNum" sz="quarter" idx="12"/>
          </p:nvPr>
        </p:nvSpPr>
        <p:spPr/>
        <p:txBody>
          <a:bodyPr/>
          <a:lstStyle>
            <a:lvl1pPr>
              <a:defRPr/>
            </a:lvl1pPr>
          </a:lstStyle>
          <a:p>
            <a:pPr>
              <a:defRPr/>
            </a:pPr>
            <a:fld id="{D8953A14-5D36-4218-8DC0-7D31578524DE}" type="slidenum">
              <a:rPr lang="en-US" altLang="en-US"/>
              <a:pPr>
                <a:defRPr/>
              </a:pPr>
              <a:t>‹#›</a:t>
            </a:fld>
            <a:endParaRPr lang="en-US" altLang="en-US"/>
          </a:p>
        </p:txBody>
      </p:sp>
    </p:spTree>
    <p:extLst>
      <p:ext uri="{BB962C8B-B14F-4D97-AF65-F5344CB8AC3E}">
        <p14:creationId xmlns:p14="http://schemas.microsoft.com/office/powerpoint/2010/main" val="4032009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6" cy="170434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038792" y="400474"/>
            <a:ext cx="4344988"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0" y="2104814"/>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2E55F60-F497-4005-8638-B431CB045AAF}"/>
              </a:ext>
            </a:extLst>
          </p:cNvPr>
          <p:cNvSpPr>
            <a:spLocks noGrp="1"/>
          </p:cNvSpPr>
          <p:nvPr>
            <p:ph type="dt" sz="half" idx="10"/>
          </p:nvPr>
        </p:nvSpPr>
        <p:spPr/>
        <p:txBody>
          <a:bodyPr/>
          <a:lstStyle>
            <a:lvl1pPr>
              <a:defRPr/>
            </a:lvl1pPr>
          </a:lstStyle>
          <a:p>
            <a:pPr>
              <a:defRPr/>
            </a:pPr>
            <a:fld id="{444EB903-FAFF-4E44-B509-85F1836F5B09}" type="datetimeFigureOut">
              <a:rPr lang="en-US" altLang="en-US"/>
              <a:pPr>
                <a:defRPr/>
              </a:pPr>
              <a:t>8/20/20</a:t>
            </a:fld>
            <a:endParaRPr lang="en-US" altLang="en-US"/>
          </a:p>
        </p:txBody>
      </p:sp>
      <p:sp>
        <p:nvSpPr>
          <p:cNvPr id="6" name="Footer Placeholder 4">
            <a:extLst>
              <a:ext uri="{FF2B5EF4-FFF2-40B4-BE49-F238E27FC236}">
                <a16:creationId xmlns:a16="http://schemas.microsoft.com/office/drawing/2014/main" id="{A4E49A8B-4D5A-4ED3-8E87-71C7615F01D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498C782-AE66-4F83-8DBF-A653CDA53E16}"/>
              </a:ext>
            </a:extLst>
          </p:cNvPr>
          <p:cNvSpPr>
            <a:spLocks noGrp="1"/>
          </p:cNvSpPr>
          <p:nvPr>
            <p:ph type="sldNum" sz="quarter" idx="12"/>
          </p:nvPr>
        </p:nvSpPr>
        <p:spPr/>
        <p:txBody>
          <a:bodyPr/>
          <a:lstStyle>
            <a:lvl1pPr>
              <a:defRPr/>
            </a:lvl1pPr>
          </a:lstStyle>
          <a:p>
            <a:pPr>
              <a:defRPr/>
            </a:pPr>
            <a:fld id="{53BF6FD5-0C24-44C4-B975-3CF42F5F641D}" type="slidenum">
              <a:rPr lang="en-US" altLang="en-US"/>
              <a:pPr>
                <a:defRPr/>
              </a:pPr>
              <a:t>‹#›</a:t>
            </a:fld>
            <a:endParaRPr lang="en-US" altLang="en-US"/>
          </a:p>
        </p:txBody>
      </p:sp>
    </p:spTree>
    <p:extLst>
      <p:ext uri="{BB962C8B-B14F-4D97-AF65-F5344CB8AC3E}">
        <p14:creationId xmlns:p14="http://schemas.microsoft.com/office/powerpoint/2010/main" val="2405721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523445" y="898737"/>
            <a:ext cx="4663440" cy="603504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523445" y="7872096"/>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B4D5682-9914-4912-BE94-3995E87CEB49}"/>
              </a:ext>
            </a:extLst>
          </p:cNvPr>
          <p:cNvSpPr>
            <a:spLocks noGrp="1"/>
          </p:cNvSpPr>
          <p:nvPr>
            <p:ph type="dt" sz="half" idx="10"/>
          </p:nvPr>
        </p:nvSpPr>
        <p:spPr/>
        <p:txBody>
          <a:bodyPr/>
          <a:lstStyle>
            <a:lvl1pPr>
              <a:defRPr/>
            </a:lvl1pPr>
          </a:lstStyle>
          <a:p>
            <a:pPr>
              <a:defRPr/>
            </a:pPr>
            <a:fld id="{58082274-806B-4767-ABE5-F1F70869C7D0}" type="datetimeFigureOut">
              <a:rPr lang="en-US" altLang="en-US"/>
              <a:pPr>
                <a:defRPr/>
              </a:pPr>
              <a:t>8/20/20</a:t>
            </a:fld>
            <a:endParaRPr lang="en-US" altLang="en-US"/>
          </a:p>
        </p:txBody>
      </p:sp>
      <p:sp>
        <p:nvSpPr>
          <p:cNvPr id="6" name="Footer Placeholder 4">
            <a:extLst>
              <a:ext uri="{FF2B5EF4-FFF2-40B4-BE49-F238E27FC236}">
                <a16:creationId xmlns:a16="http://schemas.microsoft.com/office/drawing/2014/main" id="{FF6922F8-124D-4BBF-988D-2A66E3675DD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6FC96CA-3186-42C9-9541-85678A106B8E}"/>
              </a:ext>
            </a:extLst>
          </p:cNvPr>
          <p:cNvSpPr>
            <a:spLocks noGrp="1"/>
          </p:cNvSpPr>
          <p:nvPr>
            <p:ph type="sldNum" sz="quarter" idx="12"/>
          </p:nvPr>
        </p:nvSpPr>
        <p:spPr/>
        <p:txBody>
          <a:bodyPr/>
          <a:lstStyle>
            <a:lvl1pPr>
              <a:defRPr/>
            </a:lvl1pPr>
          </a:lstStyle>
          <a:p>
            <a:pPr>
              <a:defRPr/>
            </a:pPr>
            <a:fld id="{4B78C3F9-5F4C-4E8C-AE25-986BC0348342}" type="slidenum">
              <a:rPr lang="en-US" altLang="en-US"/>
              <a:pPr>
                <a:defRPr/>
              </a:pPr>
              <a:t>‹#›</a:t>
            </a:fld>
            <a:endParaRPr lang="en-US" altLang="en-US"/>
          </a:p>
        </p:txBody>
      </p:sp>
    </p:spTree>
    <p:extLst>
      <p:ext uri="{BB962C8B-B14F-4D97-AF65-F5344CB8AC3E}">
        <p14:creationId xmlns:p14="http://schemas.microsoft.com/office/powerpoint/2010/main" val="183598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75F625E-CE96-428C-BD51-2EA92A90D562}"/>
              </a:ext>
            </a:extLst>
          </p:cNvPr>
          <p:cNvSpPr>
            <a:spLocks noGrp="1"/>
          </p:cNvSpPr>
          <p:nvPr>
            <p:ph type="title"/>
          </p:nvPr>
        </p:nvSpPr>
        <p:spPr bwMode="auto">
          <a:xfrm>
            <a:off x="388938" y="403225"/>
            <a:ext cx="69945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00CC5A6-221A-4E63-86E1-C9C785018326}"/>
              </a:ext>
            </a:extLst>
          </p:cNvPr>
          <p:cNvSpPr>
            <a:spLocks noGrp="1"/>
          </p:cNvSpPr>
          <p:nvPr>
            <p:ph type="body" idx="1"/>
          </p:nvPr>
        </p:nvSpPr>
        <p:spPr bwMode="auto">
          <a:xfrm>
            <a:off x="388938" y="2346325"/>
            <a:ext cx="6994525" cy="663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5BB28E5-7C42-4D83-B06F-84F62923FF7E}"/>
              </a:ext>
            </a:extLst>
          </p:cNvPr>
          <p:cNvSpPr>
            <a:spLocks noGrp="1"/>
          </p:cNvSpPr>
          <p:nvPr>
            <p:ph type="dt" sz="half" idx="2"/>
          </p:nvPr>
        </p:nvSpPr>
        <p:spPr>
          <a:xfrm>
            <a:off x="388938" y="9323388"/>
            <a:ext cx="1812925" cy="534987"/>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ＭＳ Ｐゴシック" charset="-128"/>
              </a:defRPr>
            </a:lvl1pPr>
          </a:lstStyle>
          <a:p>
            <a:pPr>
              <a:defRPr/>
            </a:pPr>
            <a:fld id="{CD851788-E5A5-4754-AED9-C0B843A51B39}" type="datetimeFigureOut">
              <a:rPr lang="en-US" altLang="en-US"/>
              <a:pPr>
                <a:defRPr/>
              </a:pPr>
              <a:t>8/20/20</a:t>
            </a:fld>
            <a:endParaRPr lang="en-US" altLang="en-US"/>
          </a:p>
        </p:txBody>
      </p:sp>
      <p:sp>
        <p:nvSpPr>
          <p:cNvPr id="5" name="Footer Placeholder 4">
            <a:extLst>
              <a:ext uri="{FF2B5EF4-FFF2-40B4-BE49-F238E27FC236}">
                <a16:creationId xmlns:a16="http://schemas.microsoft.com/office/drawing/2014/main" id="{16F0E304-AC3E-4138-9FCF-DE87774A567B}"/>
              </a:ext>
            </a:extLst>
          </p:cNvPr>
          <p:cNvSpPr>
            <a:spLocks noGrp="1"/>
          </p:cNvSpPr>
          <p:nvPr>
            <p:ph type="ftr" sz="quarter" idx="3"/>
          </p:nvPr>
        </p:nvSpPr>
        <p:spPr>
          <a:xfrm>
            <a:off x="2655888" y="9323388"/>
            <a:ext cx="2460625" cy="534987"/>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E48C8DE4-1954-445F-AC3E-6D3188E177F8}"/>
              </a:ext>
            </a:extLst>
          </p:cNvPr>
          <p:cNvSpPr>
            <a:spLocks noGrp="1"/>
          </p:cNvSpPr>
          <p:nvPr>
            <p:ph type="sldNum" sz="quarter" idx="4"/>
          </p:nvPr>
        </p:nvSpPr>
        <p:spPr>
          <a:xfrm>
            <a:off x="5570538" y="9323388"/>
            <a:ext cx="1812925" cy="53498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charset="0"/>
                <a:ea typeface="ＭＳ Ｐゴシック" charset="-128"/>
              </a:defRPr>
            </a:lvl1pPr>
          </a:lstStyle>
          <a:p>
            <a:pPr>
              <a:defRPr/>
            </a:pPr>
            <a:fld id="{7E42A00C-79AC-464F-8CEC-5A6BCDFC765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pvms.pasco.k12.fl.us/ib-myp-policies/)"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emf"/><Relationship Id="rId5" Type="http://schemas.openxmlformats.org/officeDocument/2006/relationships/image" Target="../media/image9.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C4BDB7-1064-4FDD-A5B6-F270EC017FDF}"/>
              </a:ext>
            </a:extLst>
          </p:cNvPr>
          <p:cNvSpPr txBox="1"/>
          <p:nvPr/>
        </p:nvSpPr>
        <p:spPr>
          <a:xfrm>
            <a:off x="25400" y="2124075"/>
            <a:ext cx="2027238"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contact me</a:t>
            </a:r>
          </a:p>
        </p:txBody>
      </p:sp>
      <p:cxnSp>
        <p:nvCxnSpPr>
          <p:cNvPr id="6" name="Straight Connector 5">
            <a:extLst>
              <a:ext uri="{FF2B5EF4-FFF2-40B4-BE49-F238E27FC236}">
                <a16:creationId xmlns:a16="http://schemas.microsoft.com/office/drawing/2014/main" id="{6ED8A170-0BDB-4E16-9CD7-75BA4A1B5BA0}"/>
              </a:ext>
            </a:extLst>
          </p:cNvPr>
          <p:cNvCxnSpPr>
            <a:cxnSpLocks noChangeShapeType="1"/>
          </p:cNvCxnSpPr>
          <p:nvPr/>
        </p:nvCxnSpPr>
        <p:spPr bwMode="auto">
          <a:xfrm>
            <a:off x="2093913" y="2122488"/>
            <a:ext cx="17462" cy="217170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8" name="TextBox 17">
            <a:extLst>
              <a:ext uri="{FF2B5EF4-FFF2-40B4-BE49-F238E27FC236}">
                <a16:creationId xmlns:a16="http://schemas.microsoft.com/office/drawing/2014/main" id="{2F47D6A9-9621-45AF-9582-CF59825371EC}"/>
              </a:ext>
            </a:extLst>
          </p:cNvPr>
          <p:cNvSpPr txBox="1"/>
          <p:nvPr/>
        </p:nvSpPr>
        <p:spPr>
          <a:xfrm>
            <a:off x="2665413" y="2698750"/>
            <a:ext cx="4464050"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Middle Years </a:t>
            </a:r>
            <a:r>
              <a:rPr lang="en-US" sz="1400" b="1" cap="all" err="1">
                <a:latin typeface="Arial Black"/>
                <a:ea typeface="ＭＳ Ｐゴシック" charset="0"/>
                <a:cs typeface="Arial Black"/>
              </a:rPr>
              <a:t>Programme</a:t>
            </a:r>
            <a:r>
              <a:rPr lang="en-US" sz="1400" b="1" cap="all">
                <a:latin typeface="Arial Black"/>
                <a:ea typeface="ＭＳ Ｐゴシック" charset="0"/>
                <a:cs typeface="Arial Black"/>
              </a:rPr>
              <a:t> Policies</a:t>
            </a:r>
          </a:p>
        </p:txBody>
      </p:sp>
      <p:pic>
        <p:nvPicPr>
          <p:cNvPr id="15364" name="Picture 8" descr="email.png">
            <a:extLst>
              <a:ext uri="{FF2B5EF4-FFF2-40B4-BE49-F238E27FC236}">
                <a16:creationId xmlns:a16="http://schemas.microsoft.com/office/drawing/2014/main" id="{DE4896EB-F1E7-46FF-B93E-247FFB71FCA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9075" y="2479675"/>
            <a:ext cx="2667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9" descr="phone.png">
            <a:extLst>
              <a:ext uri="{FF2B5EF4-FFF2-40B4-BE49-F238E27FC236}">
                <a16:creationId xmlns:a16="http://schemas.microsoft.com/office/drawing/2014/main" id="{07042710-44E7-46CD-B4EA-A2C697AA284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7013" y="2955925"/>
            <a:ext cx="2730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 name="Straight Connector 21">
            <a:extLst>
              <a:ext uri="{FF2B5EF4-FFF2-40B4-BE49-F238E27FC236}">
                <a16:creationId xmlns:a16="http://schemas.microsoft.com/office/drawing/2014/main" id="{EA3A7072-53AA-4098-811F-487D35349472}"/>
              </a:ext>
            </a:extLst>
          </p:cNvPr>
          <p:cNvCxnSpPr>
            <a:cxnSpLocks noChangeShapeType="1"/>
          </p:cNvCxnSpPr>
          <p:nvPr/>
        </p:nvCxnSpPr>
        <p:spPr bwMode="auto">
          <a:xfrm flipH="1">
            <a:off x="196850" y="4473575"/>
            <a:ext cx="7323138"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15367" name="Picture 23" descr="laptop.png">
            <a:extLst>
              <a:ext uri="{FF2B5EF4-FFF2-40B4-BE49-F238E27FC236}">
                <a16:creationId xmlns:a16="http://schemas.microsoft.com/office/drawing/2014/main" id="{566405A8-644E-4057-85F0-1B107C39E9C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9075" y="3487738"/>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29">
            <a:extLst>
              <a:ext uri="{FF2B5EF4-FFF2-40B4-BE49-F238E27FC236}">
                <a16:creationId xmlns:a16="http://schemas.microsoft.com/office/drawing/2014/main" id="{155E95A4-9381-43B4-87EF-6B408B8B6796}"/>
              </a:ext>
            </a:extLst>
          </p:cNvPr>
          <p:cNvSpPr txBox="1"/>
          <p:nvPr/>
        </p:nvSpPr>
        <p:spPr>
          <a:xfrm>
            <a:off x="5070475" y="4473575"/>
            <a:ext cx="2522538"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Grading/Assessment</a:t>
            </a:r>
          </a:p>
        </p:txBody>
      </p:sp>
      <p:sp>
        <p:nvSpPr>
          <p:cNvPr id="15369" name="TextBox 28">
            <a:extLst>
              <a:ext uri="{FF2B5EF4-FFF2-40B4-BE49-F238E27FC236}">
                <a16:creationId xmlns:a16="http://schemas.microsoft.com/office/drawing/2014/main" id="{6598A696-177C-4AF2-9156-F37A8BE16A78}"/>
              </a:ext>
            </a:extLst>
          </p:cNvPr>
          <p:cNvSpPr txBox="1">
            <a:spLocks noChangeArrowheads="1"/>
          </p:cNvSpPr>
          <p:nvPr/>
        </p:nvSpPr>
        <p:spPr bwMode="auto">
          <a:xfrm>
            <a:off x="5692775" y="5508625"/>
            <a:ext cx="4635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solidFill>
                  <a:schemeClr val="bg1"/>
                </a:solidFill>
                <a:latin typeface="Arial Narrow" panose="020B0606020202030204" pitchFamily="34" charset="0"/>
              </a:rPr>
              <a:t>40%</a:t>
            </a:r>
          </a:p>
        </p:txBody>
      </p:sp>
      <p:sp>
        <p:nvSpPr>
          <p:cNvPr id="15370" name="TextBox 33">
            <a:extLst>
              <a:ext uri="{FF2B5EF4-FFF2-40B4-BE49-F238E27FC236}">
                <a16:creationId xmlns:a16="http://schemas.microsoft.com/office/drawing/2014/main" id="{28720CE5-389E-455C-9ED5-5EAB05DF5FC6}"/>
              </a:ext>
            </a:extLst>
          </p:cNvPr>
          <p:cNvSpPr txBox="1">
            <a:spLocks noChangeArrowheads="1"/>
          </p:cNvSpPr>
          <p:nvPr/>
        </p:nvSpPr>
        <p:spPr bwMode="auto">
          <a:xfrm>
            <a:off x="6156325" y="5500688"/>
            <a:ext cx="463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solidFill>
                  <a:schemeClr val="bg1"/>
                </a:solidFill>
                <a:latin typeface="Arial Narrow" panose="020B0606020202030204" pitchFamily="34" charset="0"/>
              </a:rPr>
              <a:t>35%</a:t>
            </a:r>
          </a:p>
        </p:txBody>
      </p:sp>
      <p:cxnSp>
        <p:nvCxnSpPr>
          <p:cNvPr id="40" name="Straight Connector 39">
            <a:extLst>
              <a:ext uri="{FF2B5EF4-FFF2-40B4-BE49-F238E27FC236}">
                <a16:creationId xmlns:a16="http://schemas.microsoft.com/office/drawing/2014/main" id="{29BF3A86-B055-4B11-9A13-65202CF787D1}"/>
              </a:ext>
            </a:extLst>
          </p:cNvPr>
          <p:cNvCxnSpPr>
            <a:cxnSpLocks noChangeShapeType="1"/>
          </p:cNvCxnSpPr>
          <p:nvPr/>
        </p:nvCxnSpPr>
        <p:spPr bwMode="auto">
          <a:xfrm>
            <a:off x="4995863" y="4492625"/>
            <a:ext cx="38100" cy="5405438"/>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5372" name="TextBox 2054">
            <a:extLst>
              <a:ext uri="{FF2B5EF4-FFF2-40B4-BE49-F238E27FC236}">
                <a16:creationId xmlns:a16="http://schemas.microsoft.com/office/drawing/2014/main" id="{0B7C9F0C-1DEC-43BC-BA47-5AE0608A1E3C}"/>
              </a:ext>
            </a:extLst>
          </p:cNvPr>
          <p:cNvSpPr txBox="1">
            <a:spLocks noChangeArrowheads="1"/>
          </p:cNvSpPr>
          <p:nvPr/>
        </p:nvSpPr>
        <p:spPr bwMode="auto">
          <a:xfrm>
            <a:off x="5053757" y="6442075"/>
            <a:ext cx="2798763" cy="1523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100" b="1" dirty="0">
                <a:latin typeface="Arial Black" panose="020B0A04020102020204" pitchFamily="34" charset="0"/>
              </a:rPr>
              <a:t>Grading Scale</a:t>
            </a:r>
          </a:p>
          <a:p>
            <a:pPr algn="ctr" eaLnBrk="1" hangingPunct="1">
              <a:spcBef>
                <a:spcPct val="0"/>
              </a:spcBef>
              <a:buNone/>
            </a:pPr>
            <a:r>
              <a:rPr lang="en-US" altLang="en-US" sz="800" i="1" dirty="0">
                <a:latin typeface="Arial Narrow" panose="020B0606020202030204" pitchFamily="34" charset="0"/>
              </a:rPr>
              <a:t>used for all assignments, assessments and final grades.  Not used for performance based, summative assessments </a:t>
            </a:r>
          </a:p>
          <a:p>
            <a:pPr algn="ctr" eaLnBrk="1" hangingPunct="1">
              <a:spcBef>
                <a:spcPct val="0"/>
              </a:spcBef>
              <a:buFontTx/>
              <a:buNone/>
            </a:pPr>
            <a:r>
              <a:rPr lang="en-US" altLang="en-US" sz="1100" b="1" dirty="0">
                <a:latin typeface="Arial Black" panose="020B0A04020102020204" pitchFamily="34" charset="0"/>
              </a:rPr>
              <a:t> </a:t>
            </a:r>
            <a:r>
              <a:rPr lang="en-US" altLang="en-US" sz="1100" dirty="0">
                <a:latin typeface="Arial Narrow" panose="020B0606020202030204" pitchFamily="34" charset="0"/>
              </a:rPr>
              <a:t>90-100%       A</a:t>
            </a:r>
          </a:p>
          <a:p>
            <a:pPr algn="ctr" eaLnBrk="1" hangingPunct="1">
              <a:spcBef>
                <a:spcPct val="0"/>
              </a:spcBef>
              <a:buFontTx/>
              <a:buNone/>
            </a:pPr>
            <a:r>
              <a:rPr lang="en-US" altLang="en-US" sz="1100" dirty="0">
                <a:latin typeface="Arial Narrow" panose="020B0606020202030204" pitchFamily="34" charset="0"/>
              </a:rPr>
              <a:t>80-89 %        B</a:t>
            </a:r>
          </a:p>
          <a:p>
            <a:pPr algn="ctr" eaLnBrk="1" hangingPunct="1">
              <a:spcBef>
                <a:spcPct val="0"/>
              </a:spcBef>
              <a:buFontTx/>
              <a:buNone/>
            </a:pPr>
            <a:r>
              <a:rPr lang="en-US" altLang="en-US" sz="1100" dirty="0">
                <a:latin typeface="Arial Narrow" panose="020B0606020202030204" pitchFamily="34" charset="0"/>
              </a:rPr>
              <a:t>70-79 %        C</a:t>
            </a:r>
          </a:p>
          <a:p>
            <a:pPr algn="ctr" eaLnBrk="1" hangingPunct="1">
              <a:spcBef>
                <a:spcPct val="0"/>
              </a:spcBef>
              <a:buFontTx/>
              <a:buNone/>
            </a:pPr>
            <a:r>
              <a:rPr lang="en-US" altLang="en-US" sz="1100" dirty="0">
                <a:latin typeface="Arial Narrow" panose="020B0606020202030204" pitchFamily="34" charset="0"/>
              </a:rPr>
              <a:t>60-69%         D</a:t>
            </a:r>
          </a:p>
          <a:p>
            <a:pPr algn="ctr" eaLnBrk="1" hangingPunct="1">
              <a:spcBef>
                <a:spcPct val="0"/>
              </a:spcBef>
              <a:buFontTx/>
              <a:buNone/>
            </a:pPr>
            <a:r>
              <a:rPr lang="en-US" altLang="en-US" sz="1100" dirty="0">
                <a:latin typeface="Arial Narrow" panose="020B0606020202030204" pitchFamily="34" charset="0"/>
              </a:rPr>
              <a:t>0-59%           F</a:t>
            </a:r>
          </a:p>
          <a:p>
            <a:pPr eaLnBrk="1" hangingPunct="1">
              <a:spcBef>
                <a:spcPct val="0"/>
              </a:spcBef>
              <a:buFontTx/>
              <a:buNone/>
            </a:pPr>
            <a:endParaRPr lang="en-US" altLang="en-US" sz="1100" dirty="0">
              <a:latin typeface="Arial Narrow" panose="020B0606020202030204" pitchFamily="34" charset="0"/>
            </a:endParaRPr>
          </a:p>
        </p:txBody>
      </p:sp>
      <p:sp>
        <p:nvSpPr>
          <p:cNvPr id="36" name="TextBox 35">
            <a:extLst>
              <a:ext uri="{FF2B5EF4-FFF2-40B4-BE49-F238E27FC236}">
                <a16:creationId xmlns:a16="http://schemas.microsoft.com/office/drawing/2014/main" id="{AB69D57E-077A-4121-ADBF-F78A7A7C7E09}"/>
              </a:ext>
            </a:extLst>
          </p:cNvPr>
          <p:cNvSpPr txBox="1"/>
          <p:nvPr/>
        </p:nvSpPr>
        <p:spPr>
          <a:xfrm>
            <a:off x="439738" y="4502150"/>
            <a:ext cx="4114800"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Behavior Expectations</a:t>
            </a:r>
          </a:p>
        </p:txBody>
      </p:sp>
      <p:sp>
        <p:nvSpPr>
          <p:cNvPr id="15374" name="TextBox 18">
            <a:extLst>
              <a:ext uri="{FF2B5EF4-FFF2-40B4-BE49-F238E27FC236}">
                <a16:creationId xmlns:a16="http://schemas.microsoft.com/office/drawing/2014/main" id="{77455D84-1577-4AEF-BE17-CDAD4FD171AD}"/>
              </a:ext>
            </a:extLst>
          </p:cNvPr>
          <p:cNvSpPr txBox="1">
            <a:spLocks noChangeArrowheads="1"/>
          </p:cNvSpPr>
          <p:nvPr/>
        </p:nvSpPr>
        <p:spPr bwMode="auto">
          <a:xfrm>
            <a:off x="69850" y="4725988"/>
            <a:ext cx="30099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latin typeface="Arial Narrow" panose="020B0606020202030204" pitchFamily="34" charset="0"/>
              </a:rPr>
              <a:t>Panthers strive to display their P.A.W.S.!</a:t>
            </a:r>
          </a:p>
          <a:p>
            <a:pPr eaLnBrk="1" hangingPunct="1">
              <a:spcBef>
                <a:spcPct val="0"/>
              </a:spcBef>
              <a:buFontTx/>
              <a:buNone/>
            </a:pPr>
            <a:endParaRPr lang="en-US" altLang="en-US" sz="1200" dirty="0">
              <a:latin typeface="Arial Narrow" panose="020B0606020202030204" pitchFamily="34" charset="0"/>
            </a:endParaRPr>
          </a:p>
          <a:p>
            <a:pPr eaLnBrk="1" hangingPunct="1">
              <a:spcBef>
                <a:spcPct val="0"/>
              </a:spcBef>
              <a:buFontTx/>
              <a:buNone/>
            </a:pPr>
            <a:r>
              <a:rPr lang="en-US" altLang="en-US" sz="1200" dirty="0">
                <a:latin typeface="Arial Narrow" panose="020B0606020202030204" pitchFamily="34" charset="0"/>
              </a:rPr>
              <a:t>P- Positive</a:t>
            </a:r>
          </a:p>
          <a:p>
            <a:pPr eaLnBrk="1" hangingPunct="1">
              <a:spcBef>
                <a:spcPct val="0"/>
              </a:spcBef>
              <a:buFontTx/>
              <a:buNone/>
            </a:pPr>
            <a:r>
              <a:rPr lang="en-US" altLang="en-US" sz="1200" dirty="0">
                <a:latin typeface="Arial Narrow" panose="020B0606020202030204" pitchFamily="34" charset="0"/>
              </a:rPr>
              <a:t>A- Accountable</a:t>
            </a:r>
          </a:p>
          <a:p>
            <a:pPr eaLnBrk="1" hangingPunct="1">
              <a:spcBef>
                <a:spcPct val="0"/>
              </a:spcBef>
              <a:buFontTx/>
              <a:buNone/>
            </a:pPr>
            <a:r>
              <a:rPr lang="en-US" altLang="en-US" sz="1200" dirty="0">
                <a:latin typeface="Arial Narrow" panose="020B0606020202030204" pitchFamily="34" charset="0"/>
              </a:rPr>
              <a:t>W- Work Hard</a:t>
            </a:r>
          </a:p>
          <a:p>
            <a:pPr eaLnBrk="1" hangingPunct="1">
              <a:spcBef>
                <a:spcPct val="0"/>
              </a:spcBef>
              <a:buFontTx/>
              <a:buNone/>
            </a:pPr>
            <a:r>
              <a:rPr lang="en-US" altLang="en-US" sz="1200" dirty="0">
                <a:latin typeface="Arial Narrow" panose="020B0606020202030204" pitchFamily="34" charset="0"/>
              </a:rPr>
              <a:t>S- Safe</a:t>
            </a:r>
          </a:p>
        </p:txBody>
      </p:sp>
      <p:sp>
        <p:nvSpPr>
          <p:cNvPr id="20" name="Left Arrow 19">
            <a:extLst>
              <a:ext uri="{FF2B5EF4-FFF2-40B4-BE49-F238E27FC236}">
                <a16:creationId xmlns:a16="http://schemas.microsoft.com/office/drawing/2014/main" id="{ED1EDF23-C65D-446B-9B39-F733034EDC1B}"/>
              </a:ext>
            </a:extLst>
          </p:cNvPr>
          <p:cNvSpPr>
            <a:spLocks noChangeAspect="1" noChangeArrowheads="1"/>
          </p:cNvSpPr>
          <p:nvPr/>
        </p:nvSpPr>
        <p:spPr bwMode="auto">
          <a:xfrm>
            <a:off x="3016967" y="5189021"/>
            <a:ext cx="1116012" cy="639762"/>
          </a:xfrm>
          <a:prstGeom prst="leftArrow">
            <a:avLst>
              <a:gd name="adj1" fmla="val 50000"/>
              <a:gd name="adj2" fmla="val 50007"/>
            </a:avLst>
          </a:prstGeom>
          <a:solidFill>
            <a:srgbClr val="404040"/>
          </a:solidFill>
          <a:ln w="9525">
            <a:solidFill>
              <a:srgbClr val="404040"/>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en-US" sz="800" dirty="0">
                <a:solidFill>
                  <a:schemeClr val="lt1"/>
                </a:solidFill>
                <a:latin typeface="Arial Black"/>
                <a:ea typeface="+mn-ea"/>
                <a:cs typeface="Arial Black"/>
              </a:rPr>
              <a:t>School Expectations</a:t>
            </a:r>
          </a:p>
        </p:txBody>
      </p:sp>
      <p:sp>
        <p:nvSpPr>
          <p:cNvPr id="54" name="Left Arrow 53">
            <a:extLst>
              <a:ext uri="{FF2B5EF4-FFF2-40B4-BE49-F238E27FC236}">
                <a16:creationId xmlns:a16="http://schemas.microsoft.com/office/drawing/2014/main" id="{114016AC-A8CE-4C3A-B853-E271CB1D9E0D}"/>
              </a:ext>
            </a:extLst>
          </p:cNvPr>
          <p:cNvSpPr>
            <a:spLocks noChangeAspect="1" noChangeArrowheads="1"/>
          </p:cNvSpPr>
          <p:nvPr/>
        </p:nvSpPr>
        <p:spPr bwMode="auto">
          <a:xfrm rot="-1260555">
            <a:off x="3773091" y="6486291"/>
            <a:ext cx="1058862" cy="731837"/>
          </a:xfrm>
          <a:prstGeom prst="leftArrow">
            <a:avLst>
              <a:gd name="adj1" fmla="val 50000"/>
              <a:gd name="adj2" fmla="val 49930"/>
            </a:avLst>
          </a:prstGeom>
          <a:solidFill>
            <a:srgbClr val="7F7F7F"/>
          </a:solidFill>
          <a:ln w="9525">
            <a:solidFill>
              <a:srgbClr val="7F7F7F"/>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en-US" sz="900" dirty="0">
                <a:solidFill>
                  <a:schemeClr val="lt1"/>
                </a:solidFill>
                <a:latin typeface="Arial Black"/>
                <a:ea typeface="+mn-ea"/>
                <a:cs typeface="Arial Black"/>
              </a:rPr>
              <a:t>Behavior Plan</a:t>
            </a:r>
          </a:p>
        </p:txBody>
      </p:sp>
      <p:sp>
        <p:nvSpPr>
          <p:cNvPr id="21" name="Right Arrow 20">
            <a:extLst>
              <a:ext uri="{FF2B5EF4-FFF2-40B4-BE49-F238E27FC236}">
                <a16:creationId xmlns:a16="http://schemas.microsoft.com/office/drawing/2014/main" id="{BB0FFAE2-E7CA-4E9E-BB0B-548E4F81FAC1}"/>
              </a:ext>
            </a:extLst>
          </p:cNvPr>
          <p:cNvSpPr>
            <a:spLocks noChangeAspect="1" noChangeArrowheads="1"/>
          </p:cNvSpPr>
          <p:nvPr/>
        </p:nvSpPr>
        <p:spPr bwMode="auto">
          <a:xfrm>
            <a:off x="136525" y="8202613"/>
            <a:ext cx="1196975" cy="731837"/>
          </a:xfrm>
          <a:prstGeom prst="rightArrow">
            <a:avLst>
              <a:gd name="adj1" fmla="val 50000"/>
              <a:gd name="adj2" fmla="val 49968"/>
            </a:avLst>
          </a:prstGeom>
          <a:solidFill>
            <a:schemeClr val="tx1"/>
          </a:solidFill>
          <a:ln w="9525">
            <a:solidFill>
              <a:schemeClr val="tx1"/>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en-US" sz="1000">
                <a:solidFill>
                  <a:schemeClr val="lt1"/>
                </a:solidFill>
                <a:latin typeface="Arial Black"/>
                <a:ea typeface="+mn-ea"/>
                <a:cs typeface="Arial Black"/>
              </a:rPr>
              <a:t>Rewards</a:t>
            </a:r>
          </a:p>
        </p:txBody>
      </p:sp>
      <p:graphicFrame>
        <p:nvGraphicFramePr>
          <p:cNvPr id="57" name="Table 56">
            <a:extLst>
              <a:ext uri="{FF2B5EF4-FFF2-40B4-BE49-F238E27FC236}">
                <a16:creationId xmlns:a16="http://schemas.microsoft.com/office/drawing/2014/main" id="{8FA57B12-F5AD-415A-9965-8A48C9335859}"/>
              </a:ext>
            </a:extLst>
          </p:cNvPr>
          <p:cNvGraphicFramePr>
            <a:graphicFrameLocks noGrp="1"/>
          </p:cNvGraphicFramePr>
          <p:nvPr>
            <p:extLst>
              <p:ext uri="{D42A27DB-BD31-4B8C-83A1-F6EECF244321}">
                <p14:modId xmlns:p14="http://schemas.microsoft.com/office/powerpoint/2010/main" val="4282398466"/>
              </p:ext>
            </p:extLst>
          </p:nvPr>
        </p:nvGraphicFramePr>
        <p:xfrm>
          <a:off x="547688" y="2479676"/>
          <a:ext cx="1517650" cy="1924542"/>
        </p:xfrm>
        <a:graphic>
          <a:graphicData uri="http://schemas.openxmlformats.org/drawingml/2006/table">
            <a:tbl>
              <a:tblPr firstRow="1" bandRow="1">
                <a:tableStyleId>{2D5ABB26-0587-4C30-8999-92F81FD0307C}</a:tableStyleId>
              </a:tblPr>
              <a:tblGrid>
                <a:gridCol w="1517650">
                  <a:extLst>
                    <a:ext uri="{9D8B030D-6E8A-4147-A177-3AD203B41FA5}">
                      <a16:colId xmlns:a16="http://schemas.microsoft.com/office/drawing/2014/main" val="20000"/>
                    </a:ext>
                  </a:extLst>
                </a:gridCol>
              </a:tblGrid>
              <a:tr h="246104">
                <a:tc>
                  <a:txBody>
                    <a:bodyPr/>
                    <a:lstStyle/>
                    <a:p>
                      <a:pPr>
                        <a:buNone/>
                      </a:pPr>
                      <a:r>
                        <a:rPr lang="en-US" sz="1100" dirty="0">
                          <a:latin typeface="Arial Narrow"/>
                          <a:cs typeface="Arial Narrow"/>
                        </a:rPr>
                        <a:t>_rcraven@pasco.k12.fl.us</a:t>
                      </a:r>
                    </a:p>
                  </a:txBody>
                  <a:tcPr marL="91444" marR="91444" marT="45732" marB="45732" anchor="ctr"/>
                </a:tc>
                <a:extLst>
                  <a:ext uri="{0D108BD9-81ED-4DB2-BD59-A6C34878D82A}">
                    <a16:rowId xmlns:a16="http://schemas.microsoft.com/office/drawing/2014/main" val="10000"/>
                  </a:ext>
                </a:extLst>
              </a:tr>
              <a:tr h="665889">
                <a:tc>
                  <a:txBody>
                    <a:bodyPr/>
                    <a:lstStyle/>
                    <a:p>
                      <a:endParaRPr lang="en-US" sz="1000" dirty="0">
                        <a:latin typeface="Arial Narrow"/>
                        <a:cs typeface="Arial Narrow"/>
                      </a:endParaRPr>
                    </a:p>
                    <a:p>
                      <a:r>
                        <a:rPr lang="en-US" sz="1000" dirty="0">
                          <a:latin typeface="Arial Narrow"/>
                          <a:cs typeface="Arial Narrow"/>
                        </a:rPr>
                        <a:t>813-794-4800 &amp; 813-563-9690</a:t>
                      </a:r>
                    </a:p>
                    <a:p>
                      <a:endParaRPr lang="en-US" sz="1000" dirty="0">
                        <a:latin typeface="Arial Narrow"/>
                        <a:cs typeface="Arial Narrow"/>
                      </a:endParaRPr>
                    </a:p>
                  </a:txBody>
                  <a:tcPr marL="91444" marR="91444" marT="45732" marB="45732" anchor="ctr"/>
                </a:tc>
                <a:extLst>
                  <a:ext uri="{0D108BD9-81ED-4DB2-BD59-A6C34878D82A}">
                    <a16:rowId xmlns:a16="http://schemas.microsoft.com/office/drawing/2014/main" val="10001"/>
                  </a:ext>
                </a:extLst>
              </a:tr>
              <a:tr h="56811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b="0" dirty="0">
                          <a:latin typeface="Arial Narrow"/>
                          <a:cs typeface="Arial Narrow"/>
                        </a:rPr>
                        <a:t>Remind Class Code</a:t>
                      </a:r>
                      <a:endParaRPr lang="cs-CZ" sz="1000" b="0" dirty="0">
                        <a:latin typeface="Arial Narrow"/>
                        <a:cs typeface="Arial Narrow"/>
                      </a:endParaRPr>
                    </a:p>
                    <a:p>
                      <a:pPr>
                        <a:buNone/>
                      </a:pPr>
                      <a:r>
                        <a:rPr lang="en-US" sz="1000" dirty="0">
                          <a:latin typeface="Arial Narrow"/>
                          <a:cs typeface="Arial Narrow"/>
                        </a:rPr>
                        <a:t>@year2peh</a:t>
                      </a:r>
                    </a:p>
                  </a:txBody>
                  <a:tcPr marL="91444" marR="91444" marT="45732" marB="45732" anchor="ctr"/>
                </a:tc>
                <a:extLst>
                  <a:ext uri="{0D108BD9-81ED-4DB2-BD59-A6C34878D82A}">
                    <a16:rowId xmlns:a16="http://schemas.microsoft.com/office/drawing/2014/main" val="10002"/>
                  </a:ext>
                </a:extLst>
              </a:tr>
              <a:tr h="394939">
                <a:tc>
                  <a:txBody>
                    <a:bodyPr/>
                    <a:lstStyle/>
                    <a:p>
                      <a:pPr>
                        <a:buNone/>
                      </a:pPr>
                      <a:r>
                        <a:rPr lang="en-US" sz="1000" baseline="0" dirty="0">
                          <a:latin typeface="Arial Narrow"/>
                          <a:cs typeface="Arial Narrow"/>
                        </a:rPr>
                        <a:t>Planning Times: 11:09-11:59 &amp; 12:02- 12:52</a:t>
                      </a:r>
                      <a:endParaRPr lang="en-US" sz="1000" dirty="0">
                        <a:latin typeface="Arial Narrow"/>
                        <a:cs typeface="Arial Narrow"/>
                      </a:endParaRPr>
                    </a:p>
                  </a:txBody>
                  <a:tcPr marL="91444" marR="91444" marT="45732" marB="45732" anchor="ctr"/>
                </a:tc>
                <a:extLst>
                  <a:ext uri="{0D108BD9-81ED-4DB2-BD59-A6C34878D82A}">
                    <a16:rowId xmlns:a16="http://schemas.microsoft.com/office/drawing/2014/main" val="10003"/>
                  </a:ext>
                </a:extLst>
              </a:tr>
            </a:tbl>
          </a:graphicData>
        </a:graphic>
      </p:graphicFrame>
      <p:sp>
        <p:nvSpPr>
          <p:cNvPr id="2" name="Rectangle 42">
            <a:extLst>
              <a:ext uri="{FF2B5EF4-FFF2-40B4-BE49-F238E27FC236}">
                <a16:creationId xmlns:a16="http://schemas.microsoft.com/office/drawing/2014/main" id="{2B0B2C96-63FD-4E71-99D1-53C87DB6B41E}"/>
              </a:ext>
            </a:extLst>
          </p:cNvPr>
          <p:cNvSpPr>
            <a:spLocks noChangeArrowheads="1"/>
          </p:cNvSpPr>
          <p:nvPr/>
        </p:nvSpPr>
        <p:spPr bwMode="auto">
          <a:xfrm>
            <a:off x="0" y="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1" hangingPunct="1">
              <a:defRPr/>
            </a:pPr>
            <a:endParaRPr lang="en-US">
              <a:latin typeface="Calibri" charset="0"/>
              <a:ea typeface="ＭＳ Ｐゴシック" charset="-128"/>
            </a:endParaRPr>
          </a:p>
        </p:txBody>
      </p:sp>
      <p:sp>
        <p:nvSpPr>
          <p:cNvPr id="15384" name="TextBox 6">
            <a:extLst>
              <a:ext uri="{FF2B5EF4-FFF2-40B4-BE49-F238E27FC236}">
                <a16:creationId xmlns:a16="http://schemas.microsoft.com/office/drawing/2014/main" id="{A0D66EDE-10A2-47CE-95FB-988837CC77A8}"/>
              </a:ext>
            </a:extLst>
          </p:cNvPr>
          <p:cNvSpPr txBox="1">
            <a:spLocks noChangeArrowheads="1"/>
          </p:cNvSpPr>
          <p:nvPr/>
        </p:nvSpPr>
        <p:spPr bwMode="auto">
          <a:xfrm>
            <a:off x="119063" y="11113"/>
            <a:ext cx="7764462" cy="2135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400" b="1" dirty="0">
                <a:ea typeface="Baskerville"/>
                <a:cs typeface="Baskerville"/>
              </a:rPr>
              <a:t>Pine View Middle School </a:t>
            </a:r>
          </a:p>
          <a:p>
            <a:pPr algn="ctr" eaLnBrk="1" hangingPunct="1">
              <a:spcBef>
                <a:spcPct val="0"/>
              </a:spcBef>
              <a:buFontTx/>
              <a:buNone/>
            </a:pPr>
            <a:r>
              <a:rPr lang="en-US" altLang="en-US" sz="1400" b="1" dirty="0">
                <a:ea typeface="Baskerville"/>
                <a:cs typeface="Baskerville"/>
              </a:rPr>
              <a:t>An IB MYP World School Magnet</a:t>
            </a:r>
          </a:p>
          <a:p>
            <a:pPr algn="ctr" eaLnBrk="1" hangingPunct="1">
              <a:spcBef>
                <a:spcPct val="0"/>
              </a:spcBef>
              <a:buFontTx/>
              <a:buNone/>
            </a:pPr>
            <a:r>
              <a:rPr lang="en-US" altLang="en-US" sz="1400" b="1" dirty="0">
                <a:ea typeface="Baskerville"/>
                <a:cs typeface="Baskerville"/>
              </a:rPr>
              <a:t>Year 2</a:t>
            </a:r>
          </a:p>
          <a:p>
            <a:pPr algn="ctr" eaLnBrk="1" hangingPunct="1">
              <a:spcBef>
                <a:spcPct val="0"/>
              </a:spcBef>
              <a:buFontTx/>
              <a:buNone/>
            </a:pPr>
            <a:r>
              <a:rPr lang="en-US" altLang="en-US" sz="1400" b="1" dirty="0">
                <a:latin typeface="Arial Narrow" panose="020B0606020202030204" pitchFamily="34" charset="0"/>
                <a:ea typeface="Baskerville"/>
                <a:cs typeface="Baskerville"/>
              </a:rPr>
              <a:t>Robert Craven</a:t>
            </a:r>
          </a:p>
          <a:p>
            <a:r>
              <a:rPr lang="en-US" sz="1200" dirty="0"/>
              <a:t>In the International Baccalaureate® (IB) Middle Years </a:t>
            </a:r>
            <a:r>
              <a:rPr lang="en-US" sz="1200" dirty="0" err="1"/>
              <a:t>Programme</a:t>
            </a:r>
            <a:r>
              <a:rPr lang="en-US" sz="1200" dirty="0"/>
              <a:t> (MYP), physical and health education empowers students to understand and appreciate the value of being physically active and to develop the motivation for making healthy life choices. </a:t>
            </a:r>
          </a:p>
          <a:p>
            <a:br>
              <a:rPr lang="en-US" sz="1200" dirty="0"/>
            </a:br>
            <a:endParaRPr lang="en-US" sz="1200" dirty="0"/>
          </a:p>
          <a:p>
            <a:pPr algn="ctr" eaLnBrk="1" hangingPunct="1">
              <a:spcBef>
                <a:spcPct val="0"/>
              </a:spcBef>
              <a:buFontTx/>
              <a:buNone/>
            </a:pPr>
            <a:endParaRPr lang="en-US" altLang="en-US" sz="1200" i="1" dirty="0">
              <a:latin typeface="Arial Narrow" panose="020B0606020202030204" pitchFamily="34" charset="0"/>
            </a:endParaRPr>
          </a:p>
        </p:txBody>
      </p:sp>
      <p:sp>
        <p:nvSpPr>
          <p:cNvPr id="15385" name="TextBox 8">
            <a:extLst>
              <a:ext uri="{FF2B5EF4-FFF2-40B4-BE49-F238E27FC236}">
                <a16:creationId xmlns:a16="http://schemas.microsoft.com/office/drawing/2014/main" id="{224EAC87-5DF5-421B-A19E-AD7B8771FFD3}"/>
              </a:ext>
            </a:extLst>
          </p:cNvPr>
          <p:cNvSpPr txBox="1">
            <a:spLocks noChangeArrowheads="1"/>
          </p:cNvSpPr>
          <p:nvPr/>
        </p:nvSpPr>
        <p:spPr bwMode="auto">
          <a:xfrm>
            <a:off x="69850" y="6045175"/>
            <a:ext cx="404495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b="1" u="sng" dirty="0">
                <a:latin typeface="Arial Narrow" panose="020B0606020202030204" pitchFamily="34" charset="0"/>
              </a:rPr>
              <a:t>School-Wide Discipline Plan:</a:t>
            </a:r>
            <a:endParaRPr lang="en-US" altLang="en-US" sz="1200" dirty="0">
              <a:latin typeface="Arial Narrow" panose="020B0606020202030204" pitchFamily="34" charset="0"/>
            </a:endParaRPr>
          </a:p>
          <a:p>
            <a:pPr eaLnBrk="1" hangingPunct="1">
              <a:spcBef>
                <a:spcPct val="0"/>
              </a:spcBef>
              <a:buFontTx/>
              <a:buNone/>
            </a:pPr>
            <a:r>
              <a:rPr lang="en-US" altLang="en-US" sz="1200" dirty="0">
                <a:latin typeface="Arial Narrow" panose="020B0606020202030204" pitchFamily="34" charset="0"/>
              </a:rPr>
              <a:t>1. Warning</a:t>
            </a:r>
          </a:p>
          <a:p>
            <a:pPr eaLnBrk="1" hangingPunct="1">
              <a:spcBef>
                <a:spcPct val="0"/>
              </a:spcBef>
              <a:buFontTx/>
              <a:buNone/>
            </a:pPr>
            <a:r>
              <a:rPr lang="en-US" altLang="en-US" sz="1200" dirty="0">
                <a:latin typeface="Arial Narrow" panose="020B0606020202030204" pitchFamily="34" charset="0"/>
              </a:rPr>
              <a:t>2. Parent contact and lunch detention.</a:t>
            </a:r>
          </a:p>
          <a:p>
            <a:pPr eaLnBrk="1" hangingPunct="1">
              <a:spcBef>
                <a:spcPct val="0"/>
              </a:spcBef>
              <a:buFontTx/>
              <a:buNone/>
            </a:pPr>
            <a:r>
              <a:rPr lang="en-US" altLang="en-US" sz="1200" dirty="0">
                <a:latin typeface="Arial Narrow" panose="020B0606020202030204" pitchFamily="34" charset="0"/>
              </a:rPr>
              <a:t>3. Parent contact and in class suspension with lunch detention</a:t>
            </a:r>
          </a:p>
          <a:p>
            <a:pPr eaLnBrk="1" hangingPunct="1">
              <a:spcBef>
                <a:spcPct val="0"/>
              </a:spcBef>
              <a:buFontTx/>
              <a:buNone/>
            </a:pPr>
            <a:r>
              <a:rPr lang="en-US" altLang="en-US" sz="1200" dirty="0">
                <a:latin typeface="Arial Narrow" panose="020B0606020202030204" pitchFamily="34" charset="0"/>
              </a:rPr>
              <a:t>4. Discipline referral</a:t>
            </a:r>
          </a:p>
          <a:p>
            <a:pPr eaLnBrk="1" hangingPunct="1">
              <a:spcBef>
                <a:spcPct val="0"/>
              </a:spcBef>
              <a:buFontTx/>
              <a:buNone/>
            </a:pPr>
            <a:r>
              <a:rPr lang="en-US" altLang="en-US" sz="1200" dirty="0">
                <a:latin typeface="Arial Narrow" panose="020B0606020202030204" pitchFamily="34" charset="0"/>
              </a:rPr>
              <a:t>With your child, please review the District School Board of Pasco County’s policies regarding Attendance, Academic Integrity, Tardiness, and Dress Code which can be found on pages 6-9 in the Student Planner. </a:t>
            </a:r>
          </a:p>
          <a:p>
            <a:pPr eaLnBrk="1" hangingPunct="1">
              <a:spcBef>
                <a:spcPct val="0"/>
              </a:spcBef>
              <a:buFontTx/>
              <a:buNone/>
            </a:pPr>
            <a:endParaRPr lang="en-US" altLang="en-US" sz="1800" dirty="0"/>
          </a:p>
        </p:txBody>
      </p:sp>
      <p:sp>
        <p:nvSpPr>
          <p:cNvPr id="15386" name="TextBox 9">
            <a:extLst>
              <a:ext uri="{FF2B5EF4-FFF2-40B4-BE49-F238E27FC236}">
                <a16:creationId xmlns:a16="http://schemas.microsoft.com/office/drawing/2014/main" id="{1A320A84-B074-4BFC-9E7B-DB54340ECA51}"/>
              </a:ext>
            </a:extLst>
          </p:cNvPr>
          <p:cNvSpPr txBox="1">
            <a:spLocks noChangeArrowheads="1"/>
          </p:cNvSpPr>
          <p:nvPr/>
        </p:nvSpPr>
        <p:spPr bwMode="auto">
          <a:xfrm>
            <a:off x="1400175" y="8264525"/>
            <a:ext cx="34766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latin typeface="Arial Narrow" panose="020B0606020202030204" pitchFamily="34" charset="0"/>
              </a:rPr>
              <a:t>Students will earn PBIS points for positive behaviors that reflect the PAWS Expectations (above) and the IB Learner Profile</a:t>
            </a:r>
            <a:endParaRPr lang="en-US" altLang="en-US" sz="1800" dirty="0"/>
          </a:p>
        </p:txBody>
      </p:sp>
      <p:pic>
        <p:nvPicPr>
          <p:cNvPr id="15387" name="Picture 24" descr="To Do List.png">
            <a:extLst>
              <a:ext uri="{FF2B5EF4-FFF2-40B4-BE49-F238E27FC236}">
                <a16:creationId xmlns:a16="http://schemas.microsoft.com/office/drawing/2014/main" id="{DAF1E5DB-0FDC-4C6D-B6A2-E9AEC801792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7013" y="4017963"/>
            <a:ext cx="2746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96" name="TextBox 16">
            <a:extLst>
              <a:ext uri="{FF2B5EF4-FFF2-40B4-BE49-F238E27FC236}">
                <a16:creationId xmlns:a16="http://schemas.microsoft.com/office/drawing/2014/main" id="{B8EA4197-E035-4C66-9E34-F43A9EF49288}"/>
              </a:ext>
            </a:extLst>
          </p:cNvPr>
          <p:cNvSpPr txBox="1">
            <a:spLocks noChangeArrowheads="1"/>
          </p:cNvSpPr>
          <p:nvPr/>
        </p:nvSpPr>
        <p:spPr bwMode="auto">
          <a:xfrm>
            <a:off x="69850" y="8990013"/>
            <a:ext cx="502602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buFont typeface="Arial" charset="0"/>
              <a:buNone/>
              <a:defRPr/>
            </a:pPr>
            <a:r>
              <a:rPr lang="en-US" altLang="en-US" sz="1100" b="1" dirty="0">
                <a:latin typeface="Arial Narrow" charset="0"/>
              </a:rPr>
              <a:t>IB Learner Profile- </a:t>
            </a:r>
            <a:r>
              <a:rPr lang="en-US" altLang="en-US" sz="1100" dirty="0">
                <a:latin typeface="Arial Narrow" charset="0"/>
              </a:rPr>
              <a:t>The IB learner profile represents 10 attributes valued by IB World </a:t>
            </a:r>
          </a:p>
          <a:p>
            <a:pPr>
              <a:buFont typeface="Arial" charset="0"/>
              <a:buNone/>
              <a:defRPr/>
            </a:pPr>
            <a:r>
              <a:rPr lang="en-US" altLang="en-US" sz="1100" dirty="0">
                <a:latin typeface="Arial Narrow" charset="0"/>
              </a:rPr>
              <a:t>Schools. These attributes, and others like them, can help individuals and groups become </a:t>
            </a:r>
          </a:p>
          <a:p>
            <a:pPr>
              <a:buFont typeface="Arial" charset="0"/>
              <a:buNone/>
              <a:defRPr/>
            </a:pPr>
            <a:r>
              <a:rPr lang="en-US" altLang="en-US" sz="1100" dirty="0">
                <a:latin typeface="Arial Narrow" charset="0"/>
              </a:rPr>
              <a:t>responsible members of local, national and global communities. </a:t>
            </a:r>
          </a:p>
          <a:p>
            <a:pPr>
              <a:buFont typeface="Arial" charset="0"/>
              <a:buNone/>
              <a:defRPr/>
            </a:pPr>
            <a:r>
              <a:rPr lang="en-US" altLang="en-US" sz="1050" b="1" dirty="0">
                <a:latin typeface="Arial Narrow" charset="0"/>
              </a:rPr>
              <a:t>Caring	            Balanced            Reflective                    Inquirer               Communicator</a:t>
            </a:r>
          </a:p>
          <a:p>
            <a:pPr eaLnBrk="1" hangingPunct="1">
              <a:spcBef>
                <a:spcPct val="0"/>
              </a:spcBef>
              <a:buFont typeface="Arial" charset="0"/>
              <a:buNone/>
              <a:defRPr/>
            </a:pPr>
            <a:r>
              <a:rPr lang="en-US" altLang="en-US" sz="1050" b="1" dirty="0">
                <a:latin typeface="Arial Narrow" charset="0"/>
              </a:rPr>
              <a:t>  Knowledgeable               Principled	  Risk Taker            Thinkers             Open Minded</a:t>
            </a:r>
            <a:r>
              <a:rPr lang="en-US" altLang="en-US" sz="1100" dirty="0">
                <a:latin typeface="Arial Narrow" charset="0"/>
              </a:rPr>
              <a:t>	</a:t>
            </a:r>
          </a:p>
        </p:txBody>
      </p:sp>
      <p:sp>
        <p:nvSpPr>
          <p:cNvPr id="15389" name="TextBox 4">
            <a:extLst>
              <a:ext uri="{FF2B5EF4-FFF2-40B4-BE49-F238E27FC236}">
                <a16:creationId xmlns:a16="http://schemas.microsoft.com/office/drawing/2014/main" id="{AC00D809-517C-4FAA-A9FB-C217D536FFB8}"/>
              </a:ext>
            </a:extLst>
          </p:cNvPr>
          <p:cNvSpPr txBox="1">
            <a:spLocks noChangeArrowheads="1"/>
          </p:cNvSpPr>
          <p:nvPr/>
        </p:nvSpPr>
        <p:spPr bwMode="auto">
          <a:xfrm>
            <a:off x="2149475" y="2224088"/>
            <a:ext cx="5624513"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100" dirty="0">
              <a:latin typeface="Arial Narrow" panose="020B0606020202030204" pitchFamily="34" charset="0"/>
            </a:endParaRPr>
          </a:p>
          <a:p>
            <a:pPr>
              <a:spcBef>
                <a:spcPct val="0"/>
              </a:spcBef>
              <a:buFontTx/>
              <a:buNone/>
            </a:pPr>
            <a:endParaRPr lang="en-US" altLang="en-US" sz="1100" dirty="0">
              <a:latin typeface="Arial Narrow" panose="020B0606020202030204" pitchFamily="34" charset="0"/>
            </a:endParaRPr>
          </a:p>
          <a:p>
            <a:pPr>
              <a:spcBef>
                <a:spcPct val="0"/>
              </a:spcBef>
              <a:buFontTx/>
              <a:buNone/>
            </a:pPr>
            <a:endParaRPr lang="en-US" altLang="en-US" sz="1100" dirty="0">
              <a:latin typeface="Arial Narrow" panose="020B0606020202030204" pitchFamily="34" charset="0"/>
            </a:endParaRPr>
          </a:p>
          <a:p>
            <a:pPr>
              <a:spcBef>
                <a:spcPct val="0"/>
              </a:spcBef>
              <a:buFontTx/>
              <a:buNone/>
            </a:pPr>
            <a:endParaRPr lang="en-US" altLang="en-US" sz="1100" dirty="0">
              <a:latin typeface="Arial Narrow" panose="020B0606020202030204" pitchFamily="34" charset="0"/>
            </a:endParaRPr>
          </a:p>
          <a:p>
            <a:pPr>
              <a:spcBef>
                <a:spcPct val="0"/>
              </a:spcBef>
              <a:buFontTx/>
              <a:buNone/>
            </a:pPr>
            <a:r>
              <a:rPr lang="en-US" altLang="en-US" sz="1100" dirty="0">
                <a:latin typeface="Arial Narrow" panose="020B0606020202030204" pitchFamily="34" charset="0"/>
              </a:rPr>
              <a:t>All MYP schools have four policies in place by the time of authorization. All policies are published on the PVMS website  (</a:t>
            </a:r>
            <a:r>
              <a:rPr lang="en-US" altLang="en-US" sz="1100" u="sng" dirty="0">
                <a:latin typeface="Arial Narrow" panose="020B0606020202030204" pitchFamily="34" charset="0"/>
                <a:hlinkClick r:id="rId6"/>
              </a:rPr>
              <a:t>http://pvms.pasco.k12.fl.us/ib-myp-policies/)</a:t>
            </a:r>
            <a:r>
              <a:rPr lang="en-US" altLang="en-US" sz="1100" dirty="0">
                <a:latin typeface="Arial Narrow" panose="020B0606020202030204" pitchFamily="34" charset="0"/>
              </a:rPr>
              <a:t> as they are created.</a:t>
            </a:r>
          </a:p>
          <a:p>
            <a:pPr>
              <a:spcBef>
                <a:spcPct val="0"/>
              </a:spcBef>
              <a:buFontTx/>
              <a:buNone/>
            </a:pPr>
            <a:r>
              <a:rPr lang="en-US" altLang="en-US" sz="1100" i="1" u="sng" dirty="0">
                <a:latin typeface="Arial Narrow" panose="020B0606020202030204" pitchFamily="34" charset="0"/>
              </a:rPr>
              <a:t>Academic Honesty Policy</a:t>
            </a:r>
            <a:r>
              <a:rPr lang="en-US" altLang="en-US" sz="1100" i="1" dirty="0">
                <a:latin typeface="Arial Narrow" panose="020B0606020202030204" pitchFamily="34" charset="0"/>
              </a:rPr>
              <a:t>:</a:t>
            </a:r>
            <a:r>
              <a:rPr lang="en-US" altLang="en-US" sz="1100" dirty="0">
                <a:latin typeface="Arial Narrow" panose="020B0606020202030204" pitchFamily="34" charset="0"/>
              </a:rPr>
              <a:t>  This policy outlines the expectations of integrity and honesty for all stakeholders at PVMS.</a:t>
            </a:r>
          </a:p>
          <a:p>
            <a:pPr>
              <a:spcBef>
                <a:spcPct val="0"/>
              </a:spcBef>
              <a:buFontTx/>
              <a:buNone/>
            </a:pPr>
            <a:r>
              <a:rPr lang="en-US" altLang="en-US" sz="1100" i="1" u="sng" dirty="0">
                <a:latin typeface="Arial Narrow" panose="020B0606020202030204" pitchFamily="34" charset="0"/>
              </a:rPr>
              <a:t>Language Policy:</a:t>
            </a:r>
            <a:r>
              <a:rPr lang="en-US" altLang="en-US" sz="1100" dirty="0">
                <a:latin typeface="Arial Narrow" panose="020B0606020202030204" pitchFamily="34" charset="0"/>
              </a:rPr>
              <a:t>  This policy outlines support provided across the school for students who are not yet proficient in English. </a:t>
            </a:r>
          </a:p>
          <a:p>
            <a:pPr>
              <a:spcBef>
                <a:spcPct val="0"/>
              </a:spcBef>
              <a:buFontTx/>
              <a:buNone/>
            </a:pPr>
            <a:r>
              <a:rPr lang="en-US" altLang="en-US" sz="1100" i="1" u="sng" dirty="0">
                <a:latin typeface="Arial Narrow" panose="020B0606020202030204" pitchFamily="34" charset="0"/>
              </a:rPr>
              <a:t>Inclusion Policy:</a:t>
            </a:r>
            <a:r>
              <a:rPr lang="en-US" altLang="en-US" sz="1100" dirty="0">
                <a:latin typeface="Arial Narrow" panose="020B0606020202030204" pitchFamily="34" charset="0"/>
              </a:rPr>
              <a:t>  This policy defines how the MYP is inclusive for all PVMS students.</a:t>
            </a:r>
          </a:p>
          <a:p>
            <a:pPr>
              <a:spcBef>
                <a:spcPct val="0"/>
              </a:spcBef>
              <a:buFontTx/>
              <a:buNone/>
            </a:pPr>
            <a:r>
              <a:rPr lang="en-US" altLang="en-US" sz="1100" i="1" u="sng" dirty="0">
                <a:latin typeface="Arial Narrow" panose="020B0606020202030204" pitchFamily="34" charset="0"/>
              </a:rPr>
              <a:t>Assessment Policy:</a:t>
            </a:r>
            <a:r>
              <a:rPr lang="en-US" altLang="en-US" sz="1100" u="sng" dirty="0">
                <a:latin typeface="Arial Narrow" panose="020B0606020202030204" pitchFamily="34" charset="0"/>
              </a:rPr>
              <a:t> </a:t>
            </a:r>
            <a:r>
              <a:rPr lang="en-US" altLang="en-US" sz="1100" dirty="0">
                <a:latin typeface="Arial Narrow" panose="020B0606020202030204" pitchFamily="34" charset="0"/>
              </a:rPr>
              <a:t>  This policy outlines procedures to ensure that assessment supports student learning.  A video on assessment in the MYP in available on our website under IB MYP Videos</a:t>
            </a:r>
            <a:endParaRPr lang="en-US" altLang="en-US" sz="1000" dirty="0">
              <a:latin typeface="Arial Narrow" panose="020B0606020202030204" pitchFamily="34" charset="0"/>
            </a:endParaRPr>
          </a:p>
        </p:txBody>
      </p:sp>
      <p:sp>
        <p:nvSpPr>
          <p:cNvPr id="5" name="TextBox 4">
            <a:extLst>
              <a:ext uri="{FF2B5EF4-FFF2-40B4-BE49-F238E27FC236}">
                <a16:creationId xmlns:a16="http://schemas.microsoft.com/office/drawing/2014/main" id="{B0A0C143-98DC-4E47-9B26-681AD0880831}"/>
              </a:ext>
            </a:extLst>
          </p:cNvPr>
          <p:cNvSpPr txBox="1"/>
          <p:nvPr/>
        </p:nvSpPr>
        <p:spPr>
          <a:xfrm>
            <a:off x="5129213" y="9047163"/>
            <a:ext cx="2674937" cy="830997"/>
          </a:xfrm>
          <a:prstGeom prst="rect">
            <a:avLst/>
          </a:prstGeom>
          <a:noFill/>
        </p:spPr>
        <p:txBody>
          <a:bodyPr>
            <a:spAutoFit/>
          </a:bodyPr>
          <a:lstStyle/>
          <a:p>
            <a:pPr>
              <a:defRPr/>
            </a:pPr>
            <a:r>
              <a:rPr lang="en-US" sz="1200" dirty="0">
                <a:latin typeface="Arial Narrow" charset="0"/>
                <a:ea typeface="Arial Narrow" charset="0"/>
                <a:cs typeface="Arial Narrow" charset="0"/>
              </a:rPr>
              <a:t>Students will have a variety of performance &amp; traditional assessments during the year</a:t>
            </a:r>
            <a:r>
              <a:rPr lang="en-US" sz="1200" dirty="0">
                <a:latin typeface="+mn-lt"/>
                <a:ea typeface="ＭＳ Ｐゴシック" charset="-128"/>
              </a:rPr>
              <a:t>. Students will </a:t>
            </a:r>
            <a:r>
              <a:rPr lang="en-US" sz="1200">
                <a:latin typeface="+mn-lt"/>
                <a:ea typeface="ＭＳ Ｐゴシック" charset="-128"/>
              </a:rPr>
              <a:t>take an EOC </a:t>
            </a:r>
            <a:r>
              <a:rPr lang="en-US" sz="1200" dirty="0">
                <a:latin typeface="+mn-lt"/>
                <a:ea typeface="ＭＳ Ｐゴシック" charset="-128"/>
              </a:rPr>
              <a:t>that will be 10% of their final grade.</a:t>
            </a:r>
          </a:p>
        </p:txBody>
      </p:sp>
      <p:pic>
        <p:nvPicPr>
          <p:cNvPr id="15391" name="Picture 2">
            <a:extLst>
              <a:ext uri="{FF2B5EF4-FFF2-40B4-BE49-F238E27FC236}">
                <a16:creationId xmlns:a16="http://schemas.microsoft.com/office/drawing/2014/main" id="{88041427-9348-4EC0-AF29-817E4CDB8B1D}"/>
              </a:ext>
            </a:extLst>
          </p:cNvPr>
          <p:cNvPicPr>
            <a:picLocks noChangeAspect="1"/>
          </p:cNvPicPr>
          <p:nvPr/>
        </p:nvPicPr>
        <p:blipFill>
          <a:blip r:embed="rId7"/>
          <a:stretch>
            <a:fillRect/>
          </a:stretch>
        </p:blipFill>
        <p:spPr bwMode="auto">
          <a:xfrm>
            <a:off x="723106" y="50800"/>
            <a:ext cx="7556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2" name="Picture 38">
            <a:extLst>
              <a:ext uri="{FF2B5EF4-FFF2-40B4-BE49-F238E27FC236}">
                <a16:creationId xmlns:a16="http://schemas.microsoft.com/office/drawing/2014/main" id="{38EC420F-0926-4D79-86BC-C920AC9EBE83}"/>
              </a:ext>
            </a:extLst>
          </p:cNvPr>
          <p:cNvPicPr>
            <a:picLocks noChangeAspect="1"/>
          </p:cNvPicPr>
          <p:nvPr/>
        </p:nvPicPr>
        <p:blipFill>
          <a:blip r:embed="rId8"/>
          <a:stretch>
            <a:fillRect/>
          </a:stretch>
        </p:blipFill>
        <p:spPr bwMode="auto">
          <a:xfrm>
            <a:off x="6098988" y="318294"/>
            <a:ext cx="14210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93" name="TextBox 6">
            <a:extLst>
              <a:ext uri="{FF2B5EF4-FFF2-40B4-BE49-F238E27FC236}">
                <a16:creationId xmlns:a16="http://schemas.microsoft.com/office/drawing/2014/main" id="{406B4828-8506-403C-AD88-F8829AACD497}"/>
              </a:ext>
            </a:extLst>
          </p:cNvPr>
          <p:cNvSpPr txBox="1">
            <a:spLocks noChangeArrowheads="1"/>
          </p:cNvSpPr>
          <p:nvPr/>
        </p:nvSpPr>
        <p:spPr bwMode="auto">
          <a:xfrm>
            <a:off x="2457450" y="1982788"/>
            <a:ext cx="49037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400" b="1">
                <a:latin typeface="Arial Black" panose="020B0A04020102020204" pitchFamily="34" charset="0"/>
              </a:rPr>
              <a:t>MISSION STATEMENT</a:t>
            </a:r>
          </a:p>
        </p:txBody>
      </p:sp>
      <p:sp>
        <p:nvSpPr>
          <p:cNvPr id="15394" name="TextBox 7">
            <a:extLst>
              <a:ext uri="{FF2B5EF4-FFF2-40B4-BE49-F238E27FC236}">
                <a16:creationId xmlns:a16="http://schemas.microsoft.com/office/drawing/2014/main" id="{22D3EE47-00C7-4B49-B7F2-39CFF10F73DE}"/>
              </a:ext>
            </a:extLst>
          </p:cNvPr>
          <p:cNvSpPr txBox="1">
            <a:spLocks noChangeArrowheads="1"/>
          </p:cNvSpPr>
          <p:nvPr/>
        </p:nvSpPr>
        <p:spPr bwMode="auto">
          <a:xfrm>
            <a:off x="2146300" y="2212975"/>
            <a:ext cx="60325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100" dirty="0">
                <a:latin typeface="Arial Narrow" panose="020B0606020202030204" pitchFamily="34" charset="0"/>
              </a:rPr>
              <a:t>Our mission is to provide a rigorous, world-class education which inspires students to become active, compassionate, and collaborative lifelong learners who understand and respect other people and their </a:t>
            </a:r>
          </a:p>
          <a:p>
            <a:pPr>
              <a:spcBef>
                <a:spcPct val="0"/>
              </a:spcBef>
              <a:buFontTx/>
              <a:buNone/>
            </a:pPr>
            <a:r>
              <a:rPr lang="en-US" altLang="en-US" sz="1100" dirty="0">
                <a:latin typeface="Arial Narrow" panose="020B0606020202030204" pitchFamily="34" charset="0"/>
              </a:rPr>
              <a:t>differences.</a:t>
            </a:r>
          </a:p>
        </p:txBody>
      </p:sp>
      <p:sp>
        <p:nvSpPr>
          <p:cNvPr id="15395" name="TextBox 11">
            <a:extLst>
              <a:ext uri="{FF2B5EF4-FFF2-40B4-BE49-F238E27FC236}">
                <a16:creationId xmlns:a16="http://schemas.microsoft.com/office/drawing/2014/main" id="{3B73F11D-D677-4878-82B1-53E6E7036FEE}"/>
              </a:ext>
            </a:extLst>
          </p:cNvPr>
          <p:cNvSpPr txBox="1">
            <a:spLocks noChangeArrowheads="1"/>
          </p:cNvSpPr>
          <p:nvPr/>
        </p:nvSpPr>
        <p:spPr bwMode="auto">
          <a:xfrm>
            <a:off x="5070475" y="4769189"/>
            <a:ext cx="2619375"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000" b="1">
                <a:latin typeface="Arial Black" panose="020B0A04020102020204" pitchFamily="34" charset="0"/>
              </a:rPr>
              <a:t>Performance</a:t>
            </a:r>
          </a:p>
          <a:p>
            <a:pPr algn="ctr">
              <a:spcBef>
                <a:spcPct val="0"/>
              </a:spcBef>
              <a:buFontTx/>
              <a:buNone/>
            </a:pPr>
            <a:r>
              <a:rPr lang="en-US" altLang="en-US" sz="1000" b="1">
                <a:latin typeface="Arial Black" panose="020B0A04020102020204" pitchFamily="34" charset="0"/>
              </a:rPr>
              <a:t>Summative Assessment</a:t>
            </a:r>
          </a:p>
          <a:p>
            <a:pPr algn="ctr">
              <a:spcBef>
                <a:spcPct val="0"/>
              </a:spcBef>
              <a:buFontTx/>
              <a:buNone/>
            </a:pPr>
            <a:r>
              <a:rPr lang="en-US" altLang="en-US" sz="1000" b="1">
                <a:latin typeface="Arial Black" panose="020B0A04020102020204" pitchFamily="34" charset="0"/>
              </a:rPr>
              <a:t>Grading Scale </a:t>
            </a:r>
          </a:p>
          <a:p>
            <a:pPr algn="ctr">
              <a:spcBef>
                <a:spcPct val="0"/>
              </a:spcBef>
              <a:buFontTx/>
              <a:buNone/>
            </a:pPr>
            <a:r>
              <a:rPr lang="en-US" altLang="en-US" sz="800" i="1">
                <a:latin typeface="Arial Black" panose="020B0A04020102020204" pitchFamily="34" charset="0"/>
              </a:rPr>
              <a:t> </a:t>
            </a:r>
            <a:r>
              <a:rPr lang="en-US" altLang="en-US" sz="700" i="1">
                <a:latin typeface="Arial Black" panose="020B0A04020102020204" pitchFamily="34" charset="0"/>
              </a:rPr>
              <a:t>for assessments graded using the MYP rubric</a:t>
            </a:r>
          </a:p>
        </p:txBody>
      </p:sp>
      <p:sp>
        <p:nvSpPr>
          <p:cNvPr id="19" name="Rectangle 18">
            <a:extLst>
              <a:ext uri="{FF2B5EF4-FFF2-40B4-BE49-F238E27FC236}">
                <a16:creationId xmlns:a16="http://schemas.microsoft.com/office/drawing/2014/main" id="{65BB7934-EA33-4196-BBE7-5D9768A7250D}"/>
              </a:ext>
            </a:extLst>
          </p:cNvPr>
          <p:cNvSpPr>
            <a:spLocks noChangeArrowheads="1"/>
          </p:cNvSpPr>
          <p:nvPr/>
        </p:nvSpPr>
        <p:spPr bwMode="auto">
          <a:xfrm>
            <a:off x="5362575" y="7845425"/>
            <a:ext cx="1998663" cy="565150"/>
          </a:xfrm>
          <a:prstGeom prst="rect">
            <a:avLst/>
          </a:prstGeom>
          <a:solidFill>
            <a:schemeClr val="tx1"/>
          </a:solidFill>
          <a:ln>
            <a:headEnd/>
            <a:tailEnd/>
          </a:ln>
        </p:spPr>
        <p:style>
          <a:lnRef idx="2">
            <a:schemeClr val="dk1"/>
          </a:lnRef>
          <a:fillRef idx="1">
            <a:schemeClr val="lt1"/>
          </a:fillRef>
          <a:effectRef idx="0">
            <a:schemeClr val="dk1"/>
          </a:effectRef>
          <a:fontRef idx="minor">
            <a:schemeClr val="dk1"/>
          </a:fontRef>
        </p:style>
        <p:txBody>
          <a:bodyPr anchor="ctr"/>
          <a:lstStyle/>
          <a:p>
            <a:pPr>
              <a:defRPr/>
            </a:pPr>
            <a:r>
              <a:rPr lang="en-US" sz="1000" dirty="0">
                <a:solidFill>
                  <a:schemeClr val="lt1"/>
                </a:solidFill>
                <a:latin typeface="Arial Narrow" charset="0"/>
                <a:ea typeface="Arial Narrow" charset="0"/>
                <a:cs typeface="Arial Narrow" charset="0"/>
              </a:rPr>
              <a:t>60% Summative (Common Summative Assessments {CSAs}, projects and performance assessments)</a:t>
            </a:r>
          </a:p>
        </p:txBody>
      </p:sp>
      <p:sp>
        <p:nvSpPr>
          <p:cNvPr id="51" name="Rectangle 50">
            <a:extLst>
              <a:ext uri="{FF2B5EF4-FFF2-40B4-BE49-F238E27FC236}">
                <a16:creationId xmlns:a16="http://schemas.microsoft.com/office/drawing/2014/main" id="{93F9DC76-9AAF-449E-B975-6AA8E3BB4199}"/>
              </a:ext>
            </a:extLst>
          </p:cNvPr>
          <p:cNvSpPr>
            <a:spLocks noChangeArrowheads="1"/>
          </p:cNvSpPr>
          <p:nvPr/>
        </p:nvSpPr>
        <p:spPr bwMode="auto">
          <a:xfrm>
            <a:off x="5362575" y="8427531"/>
            <a:ext cx="1645920" cy="562482"/>
          </a:xfrm>
          <a:prstGeom prst="rect">
            <a:avLst/>
          </a:prstGeom>
          <a:solidFill>
            <a:schemeClr val="bg1">
              <a:lumMod val="50000"/>
            </a:schemeClr>
          </a:solidFill>
          <a:ln>
            <a:headEnd/>
            <a:tailEnd/>
          </a:ln>
        </p:spPr>
        <p:style>
          <a:lnRef idx="2">
            <a:schemeClr val="dk1"/>
          </a:lnRef>
          <a:fillRef idx="1">
            <a:schemeClr val="lt1"/>
          </a:fillRef>
          <a:effectRef idx="0">
            <a:schemeClr val="dk1"/>
          </a:effectRef>
          <a:fontRef idx="minor">
            <a:schemeClr val="dk1"/>
          </a:fontRef>
        </p:style>
        <p:txBody>
          <a:bodyPr anchor="ctr"/>
          <a:lstStyle/>
          <a:p>
            <a:pPr>
              <a:defRPr/>
            </a:pPr>
            <a:r>
              <a:rPr lang="en-US" sz="900" dirty="0">
                <a:solidFill>
                  <a:schemeClr val="lt1"/>
                </a:solidFill>
                <a:latin typeface="Arial Narrow" charset="0"/>
                <a:ea typeface="Arial Narrow" charset="0"/>
                <a:cs typeface="Arial Narrow" charset="0"/>
              </a:rPr>
              <a:t>40% Formative (Common Formative Assessments [CFAs] and other evidence of standards based learning)</a:t>
            </a:r>
          </a:p>
        </p:txBody>
      </p:sp>
      <p:graphicFrame>
        <p:nvGraphicFramePr>
          <p:cNvPr id="24" name="Table 23">
            <a:extLst>
              <a:ext uri="{FF2B5EF4-FFF2-40B4-BE49-F238E27FC236}">
                <a16:creationId xmlns:a16="http://schemas.microsoft.com/office/drawing/2014/main" id="{22D43B37-45E1-4F63-8717-690B32251B8F}"/>
              </a:ext>
            </a:extLst>
          </p:cNvPr>
          <p:cNvGraphicFramePr>
            <a:graphicFrameLocks noGrp="1"/>
          </p:cNvGraphicFramePr>
          <p:nvPr>
            <p:extLst>
              <p:ext uri="{D42A27DB-BD31-4B8C-83A1-F6EECF244321}">
                <p14:modId xmlns:p14="http://schemas.microsoft.com/office/powerpoint/2010/main" val="1936934762"/>
              </p:ext>
            </p:extLst>
          </p:nvPr>
        </p:nvGraphicFramePr>
        <p:xfrm>
          <a:off x="5033962" y="5407025"/>
          <a:ext cx="2698752" cy="666750"/>
        </p:xfrm>
        <a:graphic>
          <a:graphicData uri="http://schemas.openxmlformats.org/drawingml/2006/table">
            <a:tbl>
              <a:tblPr/>
              <a:tblGrid>
                <a:gridCol w="416454">
                  <a:extLst>
                    <a:ext uri="{9D8B030D-6E8A-4147-A177-3AD203B41FA5}">
                      <a16:colId xmlns:a16="http://schemas.microsoft.com/office/drawing/2014/main" val="20000"/>
                    </a:ext>
                  </a:extLst>
                </a:gridCol>
                <a:gridCol w="314800">
                  <a:extLst>
                    <a:ext uri="{9D8B030D-6E8A-4147-A177-3AD203B41FA5}">
                      <a16:colId xmlns:a16="http://schemas.microsoft.com/office/drawing/2014/main" val="20001"/>
                    </a:ext>
                  </a:extLst>
                </a:gridCol>
                <a:gridCol w="275450">
                  <a:extLst>
                    <a:ext uri="{9D8B030D-6E8A-4147-A177-3AD203B41FA5}">
                      <a16:colId xmlns:a16="http://schemas.microsoft.com/office/drawing/2014/main" val="20002"/>
                    </a:ext>
                  </a:extLst>
                </a:gridCol>
                <a:gridCol w="262333">
                  <a:extLst>
                    <a:ext uri="{9D8B030D-6E8A-4147-A177-3AD203B41FA5}">
                      <a16:colId xmlns:a16="http://schemas.microsoft.com/office/drawing/2014/main" val="20003"/>
                    </a:ext>
                  </a:extLst>
                </a:gridCol>
                <a:gridCol w="262333">
                  <a:extLst>
                    <a:ext uri="{9D8B030D-6E8A-4147-A177-3AD203B41FA5}">
                      <a16:colId xmlns:a16="http://schemas.microsoft.com/office/drawing/2014/main" val="20004"/>
                    </a:ext>
                  </a:extLst>
                </a:gridCol>
                <a:gridCol w="288566">
                  <a:extLst>
                    <a:ext uri="{9D8B030D-6E8A-4147-A177-3AD203B41FA5}">
                      <a16:colId xmlns:a16="http://schemas.microsoft.com/office/drawing/2014/main" val="20005"/>
                    </a:ext>
                  </a:extLst>
                </a:gridCol>
                <a:gridCol w="341033">
                  <a:extLst>
                    <a:ext uri="{9D8B030D-6E8A-4147-A177-3AD203B41FA5}">
                      <a16:colId xmlns:a16="http://schemas.microsoft.com/office/drawing/2014/main" val="20006"/>
                    </a:ext>
                  </a:extLst>
                </a:gridCol>
                <a:gridCol w="275450">
                  <a:extLst>
                    <a:ext uri="{9D8B030D-6E8A-4147-A177-3AD203B41FA5}">
                      <a16:colId xmlns:a16="http://schemas.microsoft.com/office/drawing/2014/main" val="20007"/>
                    </a:ext>
                  </a:extLst>
                </a:gridCol>
                <a:gridCol w="262333">
                  <a:extLst>
                    <a:ext uri="{9D8B030D-6E8A-4147-A177-3AD203B41FA5}">
                      <a16:colId xmlns:a16="http://schemas.microsoft.com/office/drawing/2014/main" val="20008"/>
                    </a:ext>
                  </a:extLst>
                </a:gridCol>
              </a:tblGrid>
              <a:tr h="333375">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1" i="0" u="none" strike="noStrike" cap="none" normalizeH="0" baseline="0">
                          <a:ln>
                            <a:noFill/>
                          </a:ln>
                          <a:solidFill>
                            <a:srgbClr val="FFFFFF"/>
                          </a:solidFill>
                          <a:effectLst/>
                          <a:latin typeface="Calibri" charset="0"/>
                          <a:ea typeface="ＭＳ Ｐゴシック" charset="-128"/>
                        </a:rPr>
                        <a:t>Rubric score</a:t>
                      </a:r>
                      <a:endParaRPr kumimoji="0" lang="en-US" altLang="x-none" sz="600" b="1" i="0" u="none" strike="noStrike" cap="none" normalizeH="0" baseline="0">
                        <a:ln>
                          <a:noFill/>
                        </a:ln>
                        <a:solidFill>
                          <a:srgbClr val="FFFFFF"/>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8</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7</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6</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5</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4</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3</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2</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1</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0000"/>
                  </a:ext>
                </a:extLst>
              </a:tr>
              <a:tr h="333375">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1" i="0" u="none" strike="noStrike" cap="none" normalizeH="0" baseline="0">
                          <a:ln>
                            <a:noFill/>
                          </a:ln>
                          <a:solidFill>
                            <a:srgbClr val="FFFFFF"/>
                          </a:solidFill>
                          <a:effectLst/>
                          <a:latin typeface="Calibri" charset="0"/>
                          <a:ea typeface="ＭＳ Ｐゴシック" charset="-128"/>
                        </a:rPr>
                        <a:t>PVMS Grade</a:t>
                      </a:r>
                      <a:endParaRPr kumimoji="0" lang="en-US" altLang="x-none" sz="600" b="1" i="0" u="none" strike="noStrike" cap="none" normalizeH="0" baseline="0">
                        <a:ln>
                          <a:noFill/>
                        </a:ln>
                        <a:solidFill>
                          <a:srgbClr val="FFFFFF"/>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100</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94</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88</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82</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76</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70</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64</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58</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1"/>
                  </a:ext>
                </a:extLst>
              </a:tr>
            </a:tbl>
          </a:graphicData>
        </a:graphic>
      </p:graphicFrame>
      <p:sp>
        <p:nvSpPr>
          <p:cNvPr id="15432" name="TextBox 25">
            <a:extLst>
              <a:ext uri="{FF2B5EF4-FFF2-40B4-BE49-F238E27FC236}">
                <a16:creationId xmlns:a16="http://schemas.microsoft.com/office/drawing/2014/main" id="{CBCC5C73-8BFB-4D60-87D4-4DC598E0BEDE}"/>
              </a:ext>
            </a:extLst>
          </p:cNvPr>
          <p:cNvSpPr txBox="1">
            <a:spLocks noChangeArrowheads="1"/>
          </p:cNvSpPr>
          <p:nvPr/>
        </p:nvSpPr>
        <p:spPr bwMode="auto">
          <a:xfrm>
            <a:off x="5183982" y="6011069"/>
            <a:ext cx="2451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000" i="1">
                <a:latin typeface="Arial Narrow" panose="020B0606020202030204" pitchFamily="34" charset="0"/>
              </a:rPr>
              <a:t>A rubric score of 0 equates to a PVMS score of 0</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7">
            <a:extLst>
              <a:ext uri="{FF2B5EF4-FFF2-40B4-BE49-F238E27FC236}">
                <a16:creationId xmlns:a16="http://schemas.microsoft.com/office/drawing/2014/main" id="{065A548C-E7A6-41EA-8D7C-8FC2601456E7}"/>
              </a:ext>
            </a:extLst>
          </p:cNvPr>
          <p:cNvSpPr txBox="1">
            <a:spLocks noChangeArrowheads="1"/>
          </p:cNvSpPr>
          <p:nvPr/>
        </p:nvSpPr>
        <p:spPr bwMode="auto">
          <a:xfrm>
            <a:off x="2073275" y="114300"/>
            <a:ext cx="3784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endParaRPr lang="en-US" altLang="en-US" sz="2000">
              <a:solidFill>
                <a:schemeClr val="bg1"/>
              </a:solidFill>
              <a:latin typeface="DJB This is My Life" pitchFamily="1" charset="0"/>
            </a:endParaRPr>
          </a:p>
        </p:txBody>
      </p:sp>
      <p:sp>
        <p:nvSpPr>
          <p:cNvPr id="16386" name="TextBox 8">
            <a:extLst>
              <a:ext uri="{FF2B5EF4-FFF2-40B4-BE49-F238E27FC236}">
                <a16:creationId xmlns:a16="http://schemas.microsoft.com/office/drawing/2014/main" id="{672EF8CF-2AB2-4013-9942-37176E96A91A}"/>
              </a:ext>
            </a:extLst>
          </p:cNvPr>
          <p:cNvSpPr txBox="1">
            <a:spLocks noChangeArrowheads="1"/>
          </p:cNvSpPr>
          <p:nvPr/>
        </p:nvSpPr>
        <p:spPr bwMode="auto">
          <a:xfrm>
            <a:off x="2228850" y="1177925"/>
            <a:ext cx="3784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600">
                <a:solidFill>
                  <a:srgbClr val="FFFFFF"/>
                </a:solidFill>
                <a:latin typeface="DJB This is My Life" pitchFamily="1" charset="0"/>
              </a:rPr>
              <a:t>2016-2017</a:t>
            </a:r>
          </a:p>
        </p:txBody>
      </p:sp>
      <p:sp>
        <p:nvSpPr>
          <p:cNvPr id="4" name="TextBox 3">
            <a:extLst>
              <a:ext uri="{FF2B5EF4-FFF2-40B4-BE49-F238E27FC236}">
                <a16:creationId xmlns:a16="http://schemas.microsoft.com/office/drawing/2014/main" id="{7A5BF2A5-DC2C-44A7-A0F8-EB9034B2ECC1}"/>
              </a:ext>
            </a:extLst>
          </p:cNvPr>
          <p:cNvSpPr txBox="1"/>
          <p:nvPr/>
        </p:nvSpPr>
        <p:spPr>
          <a:xfrm>
            <a:off x="433388" y="1104900"/>
            <a:ext cx="3373437" cy="307975"/>
          </a:xfrm>
          <a:prstGeom prst="rect">
            <a:avLst/>
          </a:prstGeom>
          <a:noFill/>
        </p:spPr>
        <p:txBody>
          <a:bodyPr>
            <a:spAutoFit/>
          </a:bodyPr>
          <a:lstStyle/>
          <a:p>
            <a:pPr algn="ctr" eaLnBrk="1" hangingPunct="1">
              <a:defRPr/>
            </a:pPr>
            <a:r>
              <a:rPr lang="en-US" sz="1400" b="1" cap="all" dirty="0">
                <a:latin typeface="Arial Black"/>
                <a:ea typeface="ＭＳ Ｐゴシック" charset="0"/>
                <a:cs typeface="Arial Black"/>
              </a:rPr>
              <a:t>Grading policy</a:t>
            </a:r>
          </a:p>
        </p:txBody>
      </p:sp>
      <p:cxnSp>
        <p:nvCxnSpPr>
          <p:cNvPr id="6" name="Straight Connector 5">
            <a:extLst>
              <a:ext uri="{FF2B5EF4-FFF2-40B4-BE49-F238E27FC236}">
                <a16:creationId xmlns:a16="http://schemas.microsoft.com/office/drawing/2014/main" id="{54B503EF-3380-4F14-B166-EC58D9B5706C}"/>
              </a:ext>
            </a:extLst>
          </p:cNvPr>
          <p:cNvCxnSpPr>
            <a:cxnSpLocks noChangeShapeType="1"/>
          </p:cNvCxnSpPr>
          <p:nvPr/>
        </p:nvCxnSpPr>
        <p:spPr bwMode="auto">
          <a:xfrm>
            <a:off x="3956050" y="1336675"/>
            <a:ext cx="25400" cy="2714625"/>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2" name="Straight Connector 21">
            <a:extLst>
              <a:ext uri="{FF2B5EF4-FFF2-40B4-BE49-F238E27FC236}">
                <a16:creationId xmlns:a16="http://schemas.microsoft.com/office/drawing/2014/main" id="{EACCD2DC-532C-4A5C-A05F-6E11F3740B3A}"/>
              </a:ext>
            </a:extLst>
          </p:cNvPr>
          <p:cNvCxnSpPr>
            <a:cxnSpLocks noChangeShapeType="1"/>
          </p:cNvCxnSpPr>
          <p:nvPr/>
        </p:nvCxnSpPr>
        <p:spPr bwMode="auto">
          <a:xfrm flipH="1">
            <a:off x="139700" y="4137025"/>
            <a:ext cx="7454900"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16390" name="Picture 1" descr="clock.png">
            <a:extLst>
              <a:ext uri="{FF2B5EF4-FFF2-40B4-BE49-F238E27FC236}">
                <a16:creationId xmlns:a16="http://schemas.microsoft.com/office/drawing/2014/main" id="{8B112011-2DAD-4E75-B7C5-726BC01740C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1090613"/>
            <a:ext cx="3841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Rectangle 4">
            <a:extLst>
              <a:ext uri="{FF2B5EF4-FFF2-40B4-BE49-F238E27FC236}">
                <a16:creationId xmlns:a16="http://schemas.microsoft.com/office/drawing/2014/main" id="{A11D5461-DC8F-4D35-8FED-31D3C27957AF}"/>
              </a:ext>
            </a:extLst>
          </p:cNvPr>
          <p:cNvSpPr>
            <a:spLocks noChangeArrowheads="1"/>
          </p:cNvSpPr>
          <p:nvPr/>
        </p:nvSpPr>
        <p:spPr bwMode="auto">
          <a:xfrm>
            <a:off x="328613" y="1498600"/>
            <a:ext cx="3478212"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100" dirty="0">
                <a:latin typeface="Arial Narrow" panose="020B0606020202030204" pitchFamily="34" charset="0"/>
              </a:rPr>
              <a:t>My expectation is that </a:t>
            </a:r>
            <a:r>
              <a:rPr lang="en-US" altLang="en-US" sz="1100" b="1" dirty="0">
                <a:latin typeface="Arial Narrow" panose="020B0606020202030204" pitchFamily="34" charset="0"/>
              </a:rPr>
              <a:t>all</a:t>
            </a:r>
            <a:r>
              <a:rPr lang="en-US" altLang="en-US" sz="1100" dirty="0">
                <a:latin typeface="Arial Narrow" panose="020B0606020202030204" pitchFamily="34" charset="0"/>
              </a:rPr>
              <a:t> assignments are completed on time.  </a:t>
            </a:r>
            <a:r>
              <a:rPr lang="en-US" altLang="en-US" sz="1100" dirty="0"/>
              <a:t>Multiple opportunities will be given for students to show mastery of the standards, by student request and through completion of previous missing formative assignments, as required by the teacher.</a:t>
            </a:r>
          </a:p>
          <a:p>
            <a:pPr eaLnBrk="1" hangingPunct="1">
              <a:spcBef>
                <a:spcPct val="0"/>
              </a:spcBef>
              <a:buFontTx/>
              <a:buNone/>
            </a:pPr>
            <a:endParaRPr lang="en-US" altLang="en-US" sz="1100" dirty="0"/>
          </a:p>
          <a:p>
            <a:pPr eaLnBrk="1" hangingPunct="1">
              <a:spcBef>
                <a:spcPct val="0"/>
              </a:spcBef>
              <a:buFontTx/>
              <a:buNone/>
            </a:pPr>
            <a:r>
              <a:rPr lang="en-US" altLang="en-US" sz="1100" dirty="0"/>
              <a:t>In </a:t>
            </a:r>
            <a:r>
              <a:rPr lang="en-US" altLang="en-US" sz="1100" dirty="0" err="1"/>
              <a:t>myStudent</a:t>
            </a:r>
            <a:r>
              <a:rPr lang="en-US" altLang="en-US" sz="1100" dirty="0"/>
              <a:t>, the following codes will be used:  </a:t>
            </a:r>
          </a:p>
          <a:p>
            <a:pPr eaLnBrk="1" hangingPunct="1">
              <a:spcBef>
                <a:spcPct val="0"/>
              </a:spcBef>
              <a:buFontTx/>
              <a:buNone/>
            </a:pPr>
            <a:r>
              <a:rPr lang="en-US" altLang="en-US" sz="1100" dirty="0"/>
              <a:t>X:  Exempt</a:t>
            </a:r>
          </a:p>
          <a:p>
            <a:pPr eaLnBrk="1" hangingPunct="1">
              <a:spcBef>
                <a:spcPct val="0"/>
              </a:spcBef>
              <a:buFontTx/>
              <a:buNone/>
            </a:pPr>
            <a:r>
              <a:rPr lang="en-US" altLang="en-US" sz="1100" dirty="0"/>
              <a:t>M:  Missing</a:t>
            </a:r>
          </a:p>
          <a:p>
            <a:pPr eaLnBrk="1" hangingPunct="1">
              <a:spcBef>
                <a:spcPct val="0"/>
              </a:spcBef>
              <a:buFontTx/>
              <a:buNone/>
            </a:pPr>
            <a:r>
              <a:rPr lang="en-US" altLang="en-US" sz="1100" dirty="0"/>
              <a:t>I:  Incomplete</a:t>
            </a:r>
          </a:p>
          <a:p>
            <a:pPr eaLnBrk="1" hangingPunct="1">
              <a:spcBef>
                <a:spcPct val="0"/>
              </a:spcBef>
              <a:buFontTx/>
              <a:buNone/>
            </a:pPr>
            <a:r>
              <a:rPr lang="en-US" altLang="en-US" sz="1100" dirty="0"/>
              <a:t>0:  A zero is the grade</a:t>
            </a:r>
          </a:p>
          <a:p>
            <a:pPr eaLnBrk="1" hangingPunct="1">
              <a:spcBef>
                <a:spcPct val="0"/>
              </a:spcBef>
              <a:buFontTx/>
              <a:buNone/>
            </a:pPr>
            <a:r>
              <a:rPr lang="en-US" altLang="en-US" sz="1100" dirty="0"/>
              <a:t>DR:  Dropped</a:t>
            </a:r>
          </a:p>
          <a:p>
            <a:pPr eaLnBrk="1" hangingPunct="1">
              <a:spcBef>
                <a:spcPct val="0"/>
              </a:spcBef>
              <a:buFontTx/>
              <a:buNone/>
            </a:pPr>
            <a:r>
              <a:rPr lang="en-US" altLang="en-US" sz="1100" dirty="0"/>
              <a:t>CIP:  Collected, In Progress</a:t>
            </a:r>
          </a:p>
          <a:p>
            <a:pPr eaLnBrk="1" hangingPunct="1">
              <a:spcBef>
                <a:spcPct val="0"/>
              </a:spcBef>
              <a:buFontTx/>
              <a:buNone/>
            </a:pPr>
            <a:r>
              <a:rPr lang="en-US" altLang="en-US" sz="1100" dirty="0"/>
              <a:t>NG:  Not graded</a:t>
            </a:r>
          </a:p>
          <a:p>
            <a:pPr eaLnBrk="1" hangingPunct="1">
              <a:spcBef>
                <a:spcPct val="0"/>
              </a:spcBef>
              <a:buFontTx/>
              <a:buNone/>
            </a:pPr>
            <a:endParaRPr lang="en-US" altLang="en-US" sz="1100" dirty="0"/>
          </a:p>
          <a:p>
            <a:pPr eaLnBrk="1" hangingPunct="1">
              <a:spcBef>
                <a:spcPct val="0"/>
              </a:spcBef>
              <a:buFontTx/>
              <a:buNone/>
            </a:pPr>
            <a:endParaRPr lang="en-US" altLang="en-US" sz="1100" dirty="0">
              <a:latin typeface="Arial Narrow" panose="020B0606020202030204" pitchFamily="34" charset="0"/>
            </a:endParaRPr>
          </a:p>
        </p:txBody>
      </p:sp>
      <p:pic>
        <p:nvPicPr>
          <p:cNvPr id="16392" name="Picture 10" descr="thermometer.png">
            <a:extLst>
              <a:ext uri="{FF2B5EF4-FFF2-40B4-BE49-F238E27FC236}">
                <a16:creationId xmlns:a16="http://schemas.microsoft.com/office/drawing/2014/main" id="{858D46BB-AA2E-406E-900C-1FCE70A23395}"/>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6692900" y="1020763"/>
            <a:ext cx="2794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TextBox 46">
            <a:extLst>
              <a:ext uri="{FF2B5EF4-FFF2-40B4-BE49-F238E27FC236}">
                <a16:creationId xmlns:a16="http://schemas.microsoft.com/office/drawing/2014/main" id="{C101F4A0-17E7-4073-8CF1-F556439B6D74}"/>
              </a:ext>
            </a:extLst>
          </p:cNvPr>
          <p:cNvSpPr txBox="1"/>
          <p:nvPr/>
        </p:nvSpPr>
        <p:spPr>
          <a:xfrm>
            <a:off x="4489450" y="1093788"/>
            <a:ext cx="3224213" cy="307975"/>
          </a:xfrm>
          <a:prstGeom prst="rect">
            <a:avLst/>
          </a:prstGeom>
          <a:noFill/>
        </p:spPr>
        <p:txBody>
          <a:bodyPr>
            <a:spAutoFit/>
          </a:bodyPr>
          <a:lstStyle/>
          <a:p>
            <a:pPr eaLnBrk="1" hangingPunct="1">
              <a:defRPr/>
            </a:pPr>
            <a:r>
              <a:rPr lang="en-US" sz="1400" b="1" cap="all">
                <a:latin typeface="Arial Black"/>
                <a:ea typeface="ＭＳ Ｐゴシック" charset="0"/>
                <a:cs typeface="Arial Black"/>
              </a:rPr>
              <a:t>Absentee Policy</a:t>
            </a:r>
          </a:p>
        </p:txBody>
      </p:sp>
      <p:sp>
        <p:nvSpPr>
          <p:cNvPr id="16394" name="Rectangle 12">
            <a:extLst>
              <a:ext uri="{FF2B5EF4-FFF2-40B4-BE49-F238E27FC236}">
                <a16:creationId xmlns:a16="http://schemas.microsoft.com/office/drawing/2014/main" id="{208B2167-CCDE-409A-9F22-11A3EBCD776A}"/>
              </a:ext>
            </a:extLst>
          </p:cNvPr>
          <p:cNvSpPr>
            <a:spLocks noChangeArrowheads="1"/>
          </p:cNvSpPr>
          <p:nvPr/>
        </p:nvSpPr>
        <p:spPr bwMode="auto">
          <a:xfrm>
            <a:off x="4048125" y="1525588"/>
            <a:ext cx="3635375" cy="263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100" b="1">
                <a:latin typeface="Arial Narrow" panose="020B0606020202030204" pitchFamily="34" charset="0"/>
              </a:rPr>
              <a:t>YES, WE DID SOMETHING IMPORTANT WHILE YOU WERE ABSENT. </a:t>
            </a:r>
            <a:r>
              <a:rPr lang="en-US" altLang="en-US" sz="1100">
                <a:latin typeface="Arial Narrow" panose="020B0606020202030204" pitchFamily="34" charset="0"/>
              </a:rPr>
              <a:t>Excused absences guarantee students the right to make up any and all assignments assigned on the day[s] of absence at full credit. The student is responsible for asking the teacher(s) for assignments and make-up tests within two (2) class meetings with the teacher. The teacher(s) shall specify a reasonable period of time for completion of make-up work. In no case shall the time be less than one full calendar day for each day missed. Work due to be turned in on the day of the absence will be turned in upon return and be given full credit. The principal or designee shall have the authority to modify these conditions with a confirmed hardship. Students who have been assigned out-of-school suspension (OSS) may make up all missed assignments and tests for full credit.  (</a:t>
            </a:r>
            <a:r>
              <a:rPr lang="en-US" altLang="en-US" sz="1100" i="1">
                <a:latin typeface="Arial Narrow" panose="020B0606020202030204" pitchFamily="34" charset="0"/>
              </a:rPr>
              <a:t>Student Code of Conduct page 9)</a:t>
            </a:r>
            <a:endParaRPr lang="en-US" altLang="en-US" sz="1100">
              <a:latin typeface="Arial Narrow" panose="020B0606020202030204" pitchFamily="34" charset="0"/>
            </a:endParaRPr>
          </a:p>
          <a:p>
            <a:pPr eaLnBrk="1" hangingPunct="1">
              <a:spcBef>
                <a:spcPct val="0"/>
              </a:spcBef>
              <a:buFontTx/>
              <a:buNone/>
            </a:pPr>
            <a:endParaRPr lang="en-US" altLang="en-US" sz="1100">
              <a:latin typeface="Arial Narrow" panose="020B0606020202030204" pitchFamily="34" charset="0"/>
            </a:endParaRPr>
          </a:p>
        </p:txBody>
      </p:sp>
      <p:sp>
        <p:nvSpPr>
          <p:cNvPr id="53" name="TextBox 52">
            <a:extLst>
              <a:ext uri="{FF2B5EF4-FFF2-40B4-BE49-F238E27FC236}">
                <a16:creationId xmlns:a16="http://schemas.microsoft.com/office/drawing/2014/main" id="{2F0E179F-E8E5-42CE-A8BA-86C18765DDB8}"/>
              </a:ext>
            </a:extLst>
          </p:cNvPr>
          <p:cNvSpPr txBox="1"/>
          <p:nvPr/>
        </p:nvSpPr>
        <p:spPr>
          <a:xfrm>
            <a:off x="746125" y="4184650"/>
            <a:ext cx="3375025"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Technology</a:t>
            </a:r>
          </a:p>
        </p:txBody>
      </p:sp>
      <p:pic>
        <p:nvPicPr>
          <p:cNvPr id="16397" name="Picture 22" descr="laptop.png">
            <a:extLst>
              <a:ext uri="{FF2B5EF4-FFF2-40B4-BE49-F238E27FC236}">
                <a16:creationId xmlns:a16="http://schemas.microsoft.com/office/drawing/2014/main" id="{AEC49F60-3588-4EA5-BB92-6C2E835B29F7}"/>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1112838" y="4224338"/>
            <a:ext cx="338137"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6" name="Straight Connector 55">
            <a:extLst>
              <a:ext uri="{FF2B5EF4-FFF2-40B4-BE49-F238E27FC236}">
                <a16:creationId xmlns:a16="http://schemas.microsoft.com/office/drawing/2014/main" id="{702193C1-A69C-4B4D-870E-CB52362AA27B}"/>
              </a:ext>
            </a:extLst>
          </p:cNvPr>
          <p:cNvCxnSpPr>
            <a:cxnSpLocks noChangeShapeType="1"/>
          </p:cNvCxnSpPr>
          <p:nvPr/>
        </p:nvCxnSpPr>
        <p:spPr bwMode="auto">
          <a:xfrm flipH="1" flipV="1">
            <a:off x="23586" y="8168807"/>
            <a:ext cx="5316538" cy="8248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6399" name="Rectangle 23">
            <a:extLst>
              <a:ext uri="{FF2B5EF4-FFF2-40B4-BE49-F238E27FC236}">
                <a16:creationId xmlns:a16="http://schemas.microsoft.com/office/drawing/2014/main" id="{5FFE442D-ED26-4430-9F75-8307325CB383}"/>
              </a:ext>
            </a:extLst>
          </p:cNvPr>
          <p:cNvSpPr>
            <a:spLocks noChangeArrowheads="1"/>
          </p:cNvSpPr>
          <p:nvPr/>
        </p:nvSpPr>
        <p:spPr bwMode="auto">
          <a:xfrm>
            <a:off x="139699" y="8384216"/>
            <a:ext cx="7454900"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latin typeface="Arial Narrow" panose="020B0606020202030204" pitchFamily="34" charset="0"/>
              </a:rPr>
              <a:t>I, ________________________________________, have read and understand the rules and expectations for Year 2 PE/Health. I acknowledge that it is my responsibility to contact my teacher if I have any questions or concerns. I know that this syllabus, assignments, calendars, and resources are available to me online at any time. I know that assignments can be submitted digitally at any time and that printer/computer/flash drive issues are not an excuse for late work. I understand that students must adhere to the MYP policies and procedures. </a:t>
            </a:r>
            <a:endParaRPr lang="en-US" altLang="en-US" sz="1200" b="1" dirty="0">
              <a:latin typeface="Arial Narrow" panose="020B0606020202030204" pitchFamily="34" charset="0"/>
            </a:endParaRPr>
          </a:p>
          <a:p>
            <a:pPr eaLnBrk="1" hangingPunct="1">
              <a:spcBef>
                <a:spcPct val="0"/>
              </a:spcBef>
              <a:buFontTx/>
              <a:buNone/>
            </a:pPr>
            <a:endParaRPr lang="en-US" altLang="en-US" sz="700" dirty="0">
              <a:latin typeface="Arial Narrow" panose="020B0606020202030204" pitchFamily="34" charset="0"/>
            </a:endParaRPr>
          </a:p>
          <a:p>
            <a:pPr eaLnBrk="1" hangingPunct="1">
              <a:spcBef>
                <a:spcPct val="0"/>
              </a:spcBef>
              <a:buFontTx/>
              <a:buNone/>
            </a:pPr>
            <a:endParaRPr lang="en-US" altLang="en-US" sz="1200" dirty="0">
              <a:latin typeface="Arial Narrow" panose="020B0606020202030204" pitchFamily="34" charset="0"/>
            </a:endParaRPr>
          </a:p>
          <a:p>
            <a:pPr eaLnBrk="1" hangingPunct="1">
              <a:spcBef>
                <a:spcPct val="0"/>
              </a:spcBef>
              <a:buFontTx/>
              <a:buNone/>
            </a:pPr>
            <a:r>
              <a:rPr lang="en-US" altLang="en-US" sz="1200" b="1" dirty="0">
                <a:latin typeface="Arial Narrow" panose="020B0606020202030204" pitchFamily="34" charset="0"/>
              </a:rPr>
              <a:t>Student signature </a:t>
            </a:r>
            <a:r>
              <a:rPr lang="en-US" altLang="en-US" sz="1200" dirty="0">
                <a:latin typeface="Arial Narrow" panose="020B0606020202030204" pitchFamily="34" charset="0"/>
              </a:rPr>
              <a:t>__________________________________  </a:t>
            </a:r>
            <a:r>
              <a:rPr lang="en-US" altLang="en-US" sz="1200" b="1" dirty="0">
                <a:latin typeface="Arial Narrow" panose="020B0606020202030204" pitchFamily="34" charset="0"/>
              </a:rPr>
              <a:t>Parent signature </a:t>
            </a:r>
            <a:r>
              <a:rPr lang="en-US" altLang="en-US" sz="1200" dirty="0">
                <a:latin typeface="Arial Narrow" panose="020B0606020202030204" pitchFamily="34" charset="0"/>
              </a:rPr>
              <a:t>______________________________________</a:t>
            </a:r>
          </a:p>
        </p:txBody>
      </p:sp>
      <p:cxnSp>
        <p:nvCxnSpPr>
          <p:cNvPr id="57" name="Straight Connector 56">
            <a:extLst>
              <a:ext uri="{FF2B5EF4-FFF2-40B4-BE49-F238E27FC236}">
                <a16:creationId xmlns:a16="http://schemas.microsoft.com/office/drawing/2014/main" id="{C266CE6C-4079-4FD9-8762-BF3B25C8ACE1}"/>
              </a:ext>
            </a:extLst>
          </p:cNvPr>
          <p:cNvCxnSpPr>
            <a:cxnSpLocks noChangeShapeType="1"/>
          </p:cNvCxnSpPr>
          <p:nvPr/>
        </p:nvCxnSpPr>
        <p:spPr bwMode="auto">
          <a:xfrm flipH="1">
            <a:off x="139699" y="8220075"/>
            <a:ext cx="7454900"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25" name="Picture 24" descr="Macintosh HD:Users:tamaragorosave:Desktop:Clip Art:Grepic_Chalkboard_Paper:chalkboard7.jpg">
            <a:extLst>
              <a:ext uri="{FF2B5EF4-FFF2-40B4-BE49-F238E27FC236}">
                <a16:creationId xmlns:a16="http://schemas.microsoft.com/office/drawing/2014/main" id="{FD6A36A0-1514-419E-B21A-327D965138F2}"/>
              </a:ext>
            </a:extLst>
          </p:cNvPr>
          <p:cNvPicPr/>
          <p:nvPr/>
        </p:nvPicPr>
        <p:blipFill>
          <a:blip r:embed="rId5">
            <a:alphaModFix amt="90000"/>
            <a:extLst>
              <a:ext uri="{28A0092B-C50C-407E-A947-70E740481C1C}">
                <a14:useLocalDpi xmlns:a14="http://schemas.microsoft.com/office/drawing/2010/main" val="0"/>
              </a:ext>
            </a:extLst>
          </a:blip>
          <a:srcRect/>
          <a:stretch>
            <a:fillRect/>
          </a:stretch>
        </p:blipFill>
        <p:spPr bwMode="auto">
          <a:xfrm>
            <a:off x="234824" y="220021"/>
            <a:ext cx="7309102" cy="707080"/>
          </a:xfrm>
          <a:prstGeom prst="roundRect">
            <a:avLst>
              <a:gd name="adj" fmla="val 8594"/>
            </a:avLst>
          </a:prstGeom>
          <a:solidFill>
            <a:srgbClr val="FFFFFF">
              <a:shade val="85000"/>
            </a:srgbClr>
          </a:solidFill>
          <a:ln>
            <a:noFill/>
          </a:ln>
          <a:effectLst/>
        </p:spPr>
      </p:pic>
      <p:pic>
        <p:nvPicPr>
          <p:cNvPr id="16403" name="Picture 10">
            <a:extLst>
              <a:ext uri="{FF2B5EF4-FFF2-40B4-BE49-F238E27FC236}">
                <a16:creationId xmlns:a16="http://schemas.microsoft.com/office/drawing/2014/main" id="{87CD8BD7-B478-4288-85E5-66E61EFD3EBA}"/>
              </a:ext>
            </a:extLst>
          </p:cNvPr>
          <p:cNvPicPr>
            <a:picLocks noChangeAspect="1" noChangeArrowheads="1"/>
          </p:cNvPicPr>
          <p:nvPr/>
        </p:nvPicPr>
        <p:blipFill>
          <a:blip r:embed="rId6">
            <a:lum bright="70000" contrast="-70000"/>
            <a:extLst>
              <a:ext uri="{28A0092B-C50C-407E-A947-70E740481C1C}">
                <a14:useLocalDpi xmlns:a14="http://schemas.microsoft.com/office/drawing/2010/main" val="0"/>
              </a:ext>
            </a:extLst>
          </a:blip>
          <a:srcRect/>
          <a:stretch>
            <a:fillRect/>
          </a:stretch>
        </p:blipFill>
        <p:spPr bwMode="auto">
          <a:xfrm>
            <a:off x="1282700" y="260350"/>
            <a:ext cx="52228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5" name="TextBox 2">
            <a:extLst>
              <a:ext uri="{FF2B5EF4-FFF2-40B4-BE49-F238E27FC236}">
                <a16:creationId xmlns:a16="http://schemas.microsoft.com/office/drawing/2014/main" id="{A3F712C6-A8F5-45C2-BEB9-07A14AE2BDE9}"/>
              </a:ext>
            </a:extLst>
          </p:cNvPr>
          <p:cNvSpPr txBox="1">
            <a:spLocks noChangeArrowheads="1"/>
          </p:cNvSpPr>
          <p:nvPr/>
        </p:nvSpPr>
        <p:spPr bwMode="auto">
          <a:xfrm>
            <a:off x="271463" y="7921020"/>
            <a:ext cx="519112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None/>
            </a:pPr>
            <a:r>
              <a:rPr lang="en-US" altLang="en-US" sz="1000" b="1" dirty="0">
                <a:latin typeface="Arial Narrow" panose="020B0606020202030204" pitchFamily="34" charset="0"/>
              </a:rPr>
              <a:t>DO NOT CUT!!     DO NOT CUT!!       DO NOT CUT!!    DO NOT CUT!!  </a:t>
            </a:r>
          </a:p>
        </p:txBody>
      </p:sp>
      <p:pic>
        <p:nvPicPr>
          <p:cNvPr id="16406" name="Picture 1">
            <a:extLst>
              <a:ext uri="{FF2B5EF4-FFF2-40B4-BE49-F238E27FC236}">
                <a16:creationId xmlns:a16="http://schemas.microsoft.com/office/drawing/2014/main" id="{9F2FBE38-1922-4437-A440-26E2F4353B9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837113" y="6121400"/>
            <a:ext cx="35877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7" name="TextBox 1">
            <a:extLst>
              <a:ext uri="{FF2B5EF4-FFF2-40B4-BE49-F238E27FC236}">
                <a16:creationId xmlns:a16="http://schemas.microsoft.com/office/drawing/2014/main" id="{8CC8C131-6210-4E5C-B280-ADD43F855A01}"/>
              </a:ext>
            </a:extLst>
          </p:cNvPr>
          <p:cNvSpPr txBox="1">
            <a:spLocks noChangeArrowheads="1"/>
          </p:cNvSpPr>
          <p:nvPr/>
        </p:nvSpPr>
        <p:spPr bwMode="auto">
          <a:xfrm>
            <a:off x="5583692" y="6894091"/>
            <a:ext cx="202565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200">
                <a:latin typeface="Arial Narrow" panose="020B0606020202030204" pitchFamily="34" charset="0"/>
              </a:rPr>
              <a:t>Subject Area Guides that list an overview for each class and show the interconnection of the Middle Years </a:t>
            </a:r>
            <a:r>
              <a:rPr lang="en-US" altLang="en-US" sz="1200" err="1">
                <a:latin typeface="Arial Narrow" panose="020B0606020202030204" pitchFamily="34" charset="0"/>
              </a:rPr>
              <a:t>Programme</a:t>
            </a:r>
            <a:r>
              <a:rPr lang="en-US" altLang="en-US" sz="1200">
                <a:latin typeface="Arial Narrow" panose="020B0606020202030204" pitchFamily="34" charset="0"/>
              </a:rPr>
              <a:t> and the Florida Standards are posted on the PVMS website under the IB MYP tab.</a:t>
            </a:r>
          </a:p>
        </p:txBody>
      </p:sp>
      <p:cxnSp>
        <p:nvCxnSpPr>
          <p:cNvPr id="26" name="Straight Connector 25">
            <a:extLst>
              <a:ext uri="{FF2B5EF4-FFF2-40B4-BE49-F238E27FC236}">
                <a16:creationId xmlns:a16="http://schemas.microsoft.com/office/drawing/2014/main" id="{AF3A0657-6640-4C75-8ED8-480981E821AE}"/>
              </a:ext>
            </a:extLst>
          </p:cNvPr>
          <p:cNvCxnSpPr>
            <a:cxnSpLocks noChangeShapeType="1"/>
          </p:cNvCxnSpPr>
          <p:nvPr/>
        </p:nvCxnSpPr>
        <p:spPr bwMode="auto">
          <a:xfrm>
            <a:off x="5489575" y="4286250"/>
            <a:ext cx="25400" cy="387350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6409" name="TextBox 6">
            <a:extLst>
              <a:ext uri="{FF2B5EF4-FFF2-40B4-BE49-F238E27FC236}">
                <a16:creationId xmlns:a16="http://schemas.microsoft.com/office/drawing/2014/main" id="{9A3EC2CA-54B9-4E7D-9570-72617A68B9F5}"/>
              </a:ext>
            </a:extLst>
          </p:cNvPr>
          <p:cNvSpPr txBox="1">
            <a:spLocks noChangeArrowheads="1"/>
          </p:cNvSpPr>
          <p:nvPr/>
        </p:nvSpPr>
        <p:spPr bwMode="auto">
          <a:xfrm>
            <a:off x="5715000" y="4187825"/>
            <a:ext cx="195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400" b="1">
                <a:latin typeface="Arial Black" panose="020B0A04020102020204" pitchFamily="34" charset="0"/>
              </a:rPr>
              <a:t>UNITS</a:t>
            </a:r>
          </a:p>
        </p:txBody>
      </p:sp>
      <p:sp>
        <p:nvSpPr>
          <p:cNvPr id="16410" name="TextBox 7">
            <a:extLst>
              <a:ext uri="{FF2B5EF4-FFF2-40B4-BE49-F238E27FC236}">
                <a16:creationId xmlns:a16="http://schemas.microsoft.com/office/drawing/2014/main" id="{8BDD6564-B84C-422D-A537-712E642C6928}"/>
              </a:ext>
            </a:extLst>
          </p:cNvPr>
          <p:cNvSpPr txBox="1">
            <a:spLocks noChangeArrowheads="1"/>
          </p:cNvSpPr>
          <p:nvPr/>
        </p:nvSpPr>
        <p:spPr bwMode="auto">
          <a:xfrm>
            <a:off x="5505450" y="4524375"/>
            <a:ext cx="2178050"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None/>
            </a:pPr>
            <a:r>
              <a:rPr lang="en-US" altLang="en-US" sz="1200" b="1" i="1" u="sng" dirty="0">
                <a:latin typeface="Arial Narrow" panose="020B0606020202030204" pitchFamily="34" charset="0"/>
              </a:rPr>
              <a:t>Health</a:t>
            </a:r>
          </a:p>
          <a:p>
            <a:pPr>
              <a:spcBef>
                <a:spcPct val="0"/>
              </a:spcBef>
              <a:buNone/>
            </a:pPr>
            <a:r>
              <a:rPr lang="en-US" altLang="en-US" sz="1200" b="1" u="sng" dirty="0">
                <a:latin typeface="Arial Narrow" panose="020B0606020202030204" pitchFamily="34" charset="0"/>
              </a:rPr>
              <a:t>Unit 1: </a:t>
            </a:r>
            <a:r>
              <a:rPr lang="en-US" altLang="en-US" sz="1200" dirty="0">
                <a:latin typeface="Arial Narrow" panose="020B0606020202030204" pitchFamily="34" charset="0"/>
              </a:rPr>
              <a:t>Emotional &amp; Mental Health</a:t>
            </a:r>
          </a:p>
          <a:p>
            <a:pPr>
              <a:spcBef>
                <a:spcPct val="0"/>
              </a:spcBef>
              <a:buNone/>
            </a:pPr>
            <a:r>
              <a:rPr lang="en-US" sz="1200" b="1" u="sng" dirty="0">
                <a:latin typeface="Arial Narrow" panose="020B0606020202030204" pitchFamily="34" charset="0"/>
              </a:rPr>
              <a:t>Unit 3: </a:t>
            </a:r>
            <a:r>
              <a:rPr lang="en-US" sz="1200" dirty="0" err="1">
                <a:latin typeface="Arial Narrow" panose="020B0606020202030204" pitchFamily="34" charset="0"/>
              </a:rPr>
              <a:t>Abstinence,Puberty</a:t>
            </a:r>
            <a:r>
              <a:rPr lang="en-US" sz="1200" dirty="0">
                <a:latin typeface="Arial Narrow" panose="020B0606020202030204" pitchFamily="34" charset="0"/>
              </a:rPr>
              <a:t> &amp; Personal Health</a:t>
            </a:r>
          </a:p>
          <a:p>
            <a:pPr>
              <a:spcBef>
                <a:spcPct val="0"/>
              </a:spcBef>
              <a:buNone/>
            </a:pPr>
            <a:r>
              <a:rPr lang="en-US" altLang="en-US" sz="1200" b="1" u="sng" dirty="0">
                <a:latin typeface="Arial Narrow" panose="020B0606020202030204" pitchFamily="34" charset="0"/>
              </a:rPr>
              <a:t>Unit 4: </a:t>
            </a:r>
            <a:r>
              <a:rPr lang="en-US" altLang="en-US" sz="1200" dirty="0">
                <a:latin typeface="Arial Narrow" panose="020B0606020202030204" pitchFamily="34" charset="0"/>
              </a:rPr>
              <a:t>Violence and Injury Prevention</a:t>
            </a:r>
            <a:endParaRPr lang="en-US" altLang="en-US" sz="1200" b="1" u="sng" dirty="0">
              <a:latin typeface="Arial Narrow" panose="020B0606020202030204" pitchFamily="34" charset="0"/>
            </a:endParaRPr>
          </a:p>
          <a:p>
            <a:pPr>
              <a:spcBef>
                <a:spcPct val="0"/>
              </a:spcBef>
              <a:buNone/>
            </a:pPr>
            <a:r>
              <a:rPr lang="en-US" altLang="en-US" sz="1200" b="1" u="sng" dirty="0">
                <a:latin typeface="Arial Narrow" panose="020B0606020202030204" pitchFamily="34" charset="0"/>
              </a:rPr>
              <a:t>Unit 5: </a:t>
            </a:r>
            <a:r>
              <a:rPr lang="en-US" altLang="en-US" sz="1200" dirty="0">
                <a:latin typeface="Arial Narrow" panose="020B0606020202030204" pitchFamily="34" charset="0"/>
              </a:rPr>
              <a:t>Nutrition &amp; Physical Activity</a:t>
            </a:r>
          </a:p>
          <a:p>
            <a:pPr>
              <a:spcBef>
                <a:spcPct val="0"/>
              </a:spcBef>
              <a:buFontTx/>
              <a:buNone/>
            </a:pPr>
            <a:r>
              <a:rPr lang="en-US" altLang="en-US" sz="1200" dirty="0">
                <a:latin typeface="Arial Narrow" panose="020B0606020202030204" pitchFamily="34" charset="0"/>
              </a:rPr>
              <a:t>----------------</a:t>
            </a:r>
          </a:p>
          <a:p>
            <a:pPr>
              <a:spcBef>
                <a:spcPct val="0"/>
              </a:spcBef>
              <a:buFontTx/>
              <a:buNone/>
            </a:pPr>
            <a:r>
              <a:rPr lang="en-US" altLang="en-US" sz="1200" b="1" u="sng" dirty="0">
                <a:latin typeface="Arial Narrow" panose="020B0606020202030204" pitchFamily="34" charset="0"/>
              </a:rPr>
              <a:t>Physical Education</a:t>
            </a:r>
          </a:p>
          <a:p>
            <a:pPr>
              <a:spcBef>
                <a:spcPct val="0"/>
              </a:spcBef>
              <a:buFontTx/>
              <a:buNone/>
            </a:pPr>
            <a:r>
              <a:rPr lang="en-US" altLang="en-US" sz="1200" dirty="0">
                <a:latin typeface="Arial Narrow" panose="020B0606020202030204" pitchFamily="34" charset="0"/>
              </a:rPr>
              <a:t>Comprehensive physical education that provides opportunities in a variety of individual/dual and team sports.</a:t>
            </a:r>
          </a:p>
        </p:txBody>
      </p:sp>
      <p:sp>
        <p:nvSpPr>
          <p:cNvPr id="2" name="TextBox 1">
            <a:extLst>
              <a:ext uri="{FF2B5EF4-FFF2-40B4-BE49-F238E27FC236}">
                <a16:creationId xmlns:a16="http://schemas.microsoft.com/office/drawing/2014/main" id="{918CBB49-C9E8-2746-BBFC-77374BF1B965}"/>
              </a:ext>
            </a:extLst>
          </p:cNvPr>
          <p:cNvSpPr txBox="1"/>
          <p:nvPr/>
        </p:nvSpPr>
        <p:spPr>
          <a:xfrm>
            <a:off x="1432342" y="155864"/>
            <a:ext cx="4869614" cy="646331"/>
          </a:xfrm>
          <a:prstGeom prst="rect">
            <a:avLst/>
          </a:prstGeom>
          <a:noFill/>
        </p:spPr>
        <p:txBody>
          <a:bodyPr wrap="square" rtlCol="0">
            <a:spAutoFit/>
          </a:bodyPr>
          <a:lstStyle/>
          <a:p>
            <a:endParaRPr lang="en-US" dirty="0"/>
          </a:p>
          <a:p>
            <a:pPr algn="ctr"/>
            <a:r>
              <a:rPr lang="en-US" dirty="0"/>
              <a:t>Year 2 PE/Health Education</a:t>
            </a:r>
          </a:p>
        </p:txBody>
      </p:sp>
      <p:sp>
        <p:nvSpPr>
          <p:cNvPr id="3" name="Rectangle 2">
            <a:extLst>
              <a:ext uri="{FF2B5EF4-FFF2-40B4-BE49-F238E27FC236}">
                <a16:creationId xmlns:a16="http://schemas.microsoft.com/office/drawing/2014/main" id="{FC4E272E-48FD-E04C-98D6-7D19BDBF6D8C}"/>
              </a:ext>
            </a:extLst>
          </p:cNvPr>
          <p:cNvSpPr/>
          <p:nvPr/>
        </p:nvSpPr>
        <p:spPr>
          <a:xfrm>
            <a:off x="-66029" y="4074495"/>
            <a:ext cx="5349875" cy="2246769"/>
          </a:xfrm>
          <a:prstGeom prst="rect">
            <a:avLst/>
          </a:prstGeom>
        </p:spPr>
        <p:txBody>
          <a:bodyPr wrap="square">
            <a:spAutoFit/>
          </a:bodyPr>
          <a:lstStyle/>
          <a:p>
            <a:r>
              <a:rPr lang="en-US" sz="3200" b="1" dirty="0">
                <a:latin typeface="Arial" panose="020B0604020202020204" pitchFamily="34" charset="0"/>
              </a:rPr>
              <a:t> </a:t>
            </a:r>
            <a:endParaRPr lang="en-US" dirty="0"/>
          </a:p>
          <a:p>
            <a:r>
              <a:rPr lang="en-US" sz="1000" dirty="0">
                <a:latin typeface="ArialNarrow" panose="020B0606020202030204" pitchFamily="34" charset="0"/>
              </a:rPr>
              <a:t>Students are expected to abide by all school and district digital safety rules and guidelines. Failure to do so will result in said student being banned from technology in class. While we encourage students to bring their own devices to school, using them in class without teacher permission will result in a behavior step. </a:t>
            </a:r>
            <a:r>
              <a:rPr lang="en-US" sz="1000" b="1" dirty="0">
                <a:latin typeface="ArialNarrow" panose="020B0606020202030204" pitchFamily="34" charset="0"/>
              </a:rPr>
              <a:t>Use of technology devices in the locker room is prohibited due to students privacy while changing clothes for class. </a:t>
            </a:r>
            <a:r>
              <a:rPr lang="en-US" sz="1000" dirty="0">
                <a:latin typeface="ArialNarrow" panose="020B0606020202030204" pitchFamily="34" charset="0"/>
              </a:rPr>
              <a:t>Students will be required to use technology both at school and at home. Students will use various sites accessed from their My Pasco Connect dashboard. Login information will be given the first week of school and can be recorded here: </a:t>
            </a:r>
            <a:endParaRPr lang="en-US" sz="1000" dirty="0"/>
          </a:p>
          <a:p>
            <a:r>
              <a:rPr lang="en-US" sz="1000" dirty="0">
                <a:latin typeface="ArialNarrow" panose="020B0606020202030204" pitchFamily="34" charset="0"/>
              </a:rPr>
              <a:t>Username__________________________ Password </a:t>
            </a:r>
            <a:r>
              <a:rPr lang="en-US" sz="2800" dirty="0">
                <a:latin typeface="ArialNarrow" panose="020B0606020202030204" pitchFamily="34" charset="0"/>
              </a:rPr>
              <a:t>___________________________ </a:t>
            </a:r>
            <a:endParaRPr lang="en-US" dirty="0">
              <a:effectLst/>
            </a:endParaRPr>
          </a:p>
        </p:txBody>
      </p:sp>
      <p:sp>
        <p:nvSpPr>
          <p:cNvPr id="5" name="TextBox 4">
            <a:extLst>
              <a:ext uri="{FF2B5EF4-FFF2-40B4-BE49-F238E27FC236}">
                <a16:creationId xmlns:a16="http://schemas.microsoft.com/office/drawing/2014/main" id="{B28B0633-FC12-E948-AC77-57A6F6560028}"/>
              </a:ext>
            </a:extLst>
          </p:cNvPr>
          <p:cNvSpPr txBox="1"/>
          <p:nvPr/>
        </p:nvSpPr>
        <p:spPr>
          <a:xfrm>
            <a:off x="-66029" y="6160453"/>
            <a:ext cx="5430647" cy="2062103"/>
          </a:xfrm>
          <a:prstGeom prst="rect">
            <a:avLst/>
          </a:prstGeom>
          <a:noFill/>
        </p:spPr>
        <p:txBody>
          <a:bodyPr wrap="square" rtlCol="0">
            <a:spAutoFit/>
          </a:bodyPr>
          <a:lstStyle/>
          <a:p>
            <a:r>
              <a:rPr lang="en-US" sz="1100" b="1" dirty="0"/>
              <a:t>PHYSICAL EDUCATION AND HEALTH IN THE MYP </a:t>
            </a:r>
          </a:p>
          <a:p>
            <a:r>
              <a:rPr lang="en-US" sz="1000" dirty="0"/>
              <a:t>Students are encouraged to be </a:t>
            </a:r>
            <a:r>
              <a:rPr lang="en-US" sz="1000" i="1" dirty="0"/>
              <a:t>Inquirers </a:t>
            </a:r>
            <a:r>
              <a:rPr lang="en-US" sz="1000" dirty="0"/>
              <a:t>and </a:t>
            </a:r>
            <a:r>
              <a:rPr lang="en-US" sz="1000" i="1" dirty="0"/>
              <a:t>Thinkers </a:t>
            </a:r>
            <a:r>
              <a:rPr lang="en-US" sz="1000" dirty="0"/>
              <a:t>as they analyze and interpret rules to the activities and games they participate in. They become </a:t>
            </a:r>
            <a:r>
              <a:rPr lang="en-US" sz="1000" i="1" dirty="0"/>
              <a:t>Knowledgeable </a:t>
            </a:r>
            <a:r>
              <a:rPr lang="en-US" sz="1000" dirty="0"/>
              <a:t>both directly through lessons and indirectly through exposure to strategies used by teammates and opponents. They improve as </a:t>
            </a:r>
            <a:r>
              <a:rPr lang="en-US" sz="1000" i="1" dirty="0"/>
              <a:t>Communicators </a:t>
            </a:r>
            <a:r>
              <a:rPr lang="en-US" sz="1000" dirty="0"/>
              <a:t>as they work together to accomplish team goals and objectives. Students are shown through examples of teammates and classroom role models the importance of honesty and integrity, developing as </a:t>
            </a:r>
            <a:r>
              <a:rPr lang="en-US" sz="1000" i="1" dirty="0"/>
              <a:t>Principled, Caring </a:t>
            </a:r>
            <a:r>
              <a:rPr lang="en-US" sz="1000" dirty="0"/>
              <a:t>individuals. With increased exposure, discussion, and exchange of strategies, students become more </a:t>
            </a:r>
            <a:r>
              <a:rPr lang="en-US" sz="1000" i="1" dirty="0"/>
              <a:t>Open-Minded. </a:t>
            </a:r>
            <a:r>
              <a:rPr lang="en-US" sz="1000" dirty="0"/>
              <a:t>In the supportive atmosphere of the physical education environment, students are more willing to be </a:t>
            </a:r>
            <a:r>
              <a:rPr lang="en-US" sz="1000" i="1" dirty="0"/>
              <a:t>Risk Takers</a:t>
            </a:r>
            <a:r>
              <a:rPr lang="en-US" sz="1000" dirty="0"/>
              <a:t>, developing independence and courage. As students are often called upon to evaluate their progress and areas of improvement, they become more </a:t>
            </a:r>
            <a:r>
              <a:rPr lang="en-US" sz="1000" i="1" dirty="0"/>
              <a:t>Reflective </a:t>
            </a:r>
            <a:r>
              <a:rPr lang="en-US" sz="1000" dirty="0"/>
              <a:t>and self aware. </a:t>
            </a:r>
          </a:p>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TotalTime>
  <Words>1297</Words>
  <Application>Microsoft Macintosh PowerPoint</Application>
  <PresentationFormat>Custom</PresentationFormat>
  <Paragraphs>121</Paragraphs>
  <Slides>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Arial Black</vt:lpstr>
      <vt:lpstr>Arial Narrow</vt:lpstr>
      <vt:lpstr>ArialNarrow</vt:lpstr>
      <vt:lpstr>Calibri</vt:lpstr>
      <vt:lpstr>DJB This is My Life</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Christinia C. Arrington</dc:creator>
  <cp:lastModifiedBy>Robert Sean Craven</cp:lastModifiedBy>
  <cp:revision>16</cp:revision>
  <dcterms:modified xsi:type="dcterms:W3CDTF">2020-08-20T13:49:11Z</dcterms:modified>
</cp:coreProperties>
</file>