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p:restoredTop sz="94864"/>
  </p:normalViewPr>
  <p:slideViewPr>
    <p:cSldViewPr snapToGrid="0">
      <p:cViewPr>
        <p:scale>
          <a:sx n="184" d="100"/>
          <a:sy n="184" d="100"/>
        </p:scale>
        <p:origin x="256" y="-685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015418"/>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8731" cy="2929323"/>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582862" y="3074069"/>
            <a:ext cx="44640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Middle Years </a:t>
            </a:r>
            <a:r>
              <a:rPr lang="en-US" sz="1400" b="1" cap="all" dirty="0" err="1">
                <a:latin typeface="Arial Black"/>
                <a:ea typeface="ＭＳ Ｐゴシック" charset="0"/>
                <a:cs typeface="Arial Black"/>
              </a:rPr>
              <a:t>Programme</a:t>
            </a:r>
            <a:r>
              <a:rPr lang="en-US" sz="1400" b="1" cap="all" dirty="0">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76" y="2278561"/>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36" y="2805753"/>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9075" y="5032262"/>
            <a:ext cx="7328694" cy="19549"/>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15" y="3681926"/>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98819" y="5043587"/>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23644" y="5042036"/>
            <a:ext cx="29173" cy="488430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14717" y="550862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55118" y="5043588"/>
            <a:ext cx="411480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80251" y="5345537"/>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2781730" y="5708988"/>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728317660"/>
              </p:ext>
            </p:extLst>
          </p:nvPr>
        </p:nvGraphicFramePr>
        <p:xfrm>
          <a:off x="307571" y="2261583"/>
          <a:ext cx="1639498" cy="2790228"/>
        </p:xfrm>
        <a:graphic>
          <a:graphicData uri="http://schemas.openxmlformats.org/drawingml/2006/table">
            <a:tbl>
              <a:tblPr firstRow="1" bandRow="1">
                <a:tableStyleId>{2D5ABB26-0587-4C30-8999-92F81FD0307C}</a:tableStyleId>
              </a:tblPr>
              <a:tblGrid>
                <a:gridCol w="1639498">
                  <a:extLst>
                    <a:ext uri="{9D8B030D-6E8A-4147-A177-3AD203B41FA5}">
                      <a16:colId xmlns:a16="http://schemas.microsoft.com/office/drawing/2014/main" val="20000"/>
                    </a:ext>
                  </a:extLst>
                </a:gridCol>
              </a:tblGrid>
              <a:tr h="319735">
                <a:tc>
                  <a:txBody>
                    <a:bodyPr/>
                    <a:lstStyle/>
                    <a:p>
                      <a:pPr>
                        <a:lnSpc>
                          <a:spcPct val="100000"/>
                        </a:lnSpc>
                        <a:buNone/>
                      </a:pPr>
                      <a:r>
                        <a:rPr lang="en-US" sz="1050" dirty="0">
                          <a:latin typeface="Arial Narrow"/>
                          <a:cs typeface="Arial Narrow"/>
                        </a:rPr>
                        <a:t>aworley@pasco.k12.fl.us</a:t>
                      </a:r>
                    </a:p>
                  </a:txBody>
                  <a:tcPr marL="91444" marR="91444" marT="45732" marB="45732" anchor="ctr"/>
                </a:tc>
                <a:extLst>
                  <a:ext uri="{0D108BD9-81ED-4DB2-BD59-A6C34878D82A}">
                    <a16:rowId xmlns:a16="http://schemas.microsoft.com/office/drawing/2014/main" val="10000"/>
                  </a:ext>
                </a:extLst>
              </a:tr>
              <a:tr h="746079">
                <a:tc>
                  <a:txBody>
                    <a:bodyPr/>
                    <a:lstStyle/>
                    <a:p>
                      <a:pPr>
                        <a:lnSpc>
                          <a:spcPct val="100000"/>
                        </a:lnSpc>
                      </a:pPr>
                      <a:r>
                        <a:rPr lang="en-US" sz="1050" dirty="0">
                          <a:latin typeface="Arial Narrow"/>
                          <a:cs typeface="Arial Narrow"/>
                        </a:rPr>
                        <a:t>813-794-4800 </a:t>
                      </a:r>
                      <a:r>
                        <a:rPr lang="en-US" sz="1200" dirty="0">
                          <a:latin typeface="Arial Narrow"/>
                          <a:cs typeface="Arial Narrow"/>
                        </a:rPr>
                        <a:t>(</a:t>
                      </a:r>
                      <a:r>
                        <a:rPr lang="en-US" sz="900" dirty="0">
                          <a:latin typeface="Arial Narrow"/>
                          <a:cs typeface="Arial Narrow"/>
                        </a:rPr>
                        <a:t>PVMS Office)</a:t>
                      </a:r>
                    </a:p>
                    <a:p>
                      <a:pPr>
                        <a:lnSpc>
                          <a:spcPct val="100000"/>
                        </a:lnSpc>
                      </a:pPr>
                      <a:r>
                        <a:rPr lang="en-US" sz="1050" dirty="0">
                          <a:latin typeface="Arial Narrow"/>
                          <a:cs typeface="Arial Narrow"/>
                        </a:rPr>
                        <a:t>813-778-5822</a:t>
                      </a:r>
                      <a:r>
                        <a:rPr lang="en-US" sz="1200" dirty="0">
                          <a:latin typeface="Arial Narrow"/>
                          <a:cs typeface="Arial Narrow"/>
                        </a:rPr>
                        <a:t> </a:t>
                      </a:r>
                      <a:r>
                        <a:rPr lang="en-US" sz="900" dirty="0">
                          <a:latin typeface="Arial Narrow"/>
                          <a:cs typeface="Arial Narrow"/>
                        </a:rPr>
                        <a:t>(Google Voice)</a:t>
                      </a:r>
                    </a:p>
                  </a:txBody>
                  <a:tcPr marL="91444" marR="91444" marT="45732" marB="45732" anchor="ctr"/>
                </a:tc>
                <a:extLst>
                  <a:ext uri="{0D108BD9-81ED-4DB2-BD59-A6C34878D82A}">
                    <a16:rowId xmlns:a16="http://schemas.microsoft.com/office/drawing/2014/main" val="10001"/>
                  </a:ext>
                </a:extLst>
              </a:tr>
              <a:tr h="1038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05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rPr>
                        <a:t>Remind Class Code:</a:t>
                      </a:r>
                      <a:endParaRPr kumimoji="0" lang="cs-CZ" altLang="x-none" sz="105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@AWorley1st</a:t>
                      </a:r>
                    </a:p>
                    <a:p>
                      <a:r>
                        <a:rPr lang="en-US" sz="1000" kern="1200" dirty="0">
                          <a:solidFill>
                            <a:schemeClr val="tx1"/>
                          </a:solidFill>
                          <a:effectLst/>
                          <a:latin typeface="Arial" panose="020B0604020202020204" pitchFamily="34" charset="0"/>
                          <a:ea typeface="+mn-ea"/>
                          <a:cs typeface="Arial" panose="020B0604020202020204" pitchFamily="34" charset="0"/>
                        </a:rPr>
                        <a:t>@AWorley3rd</a:t>
                      </a:r>
                    </a:p>
                    <a:p>
                      <a:r>
                        <a:rPr lang="en-US" sz="1000" kern="1200" dirty="0">
                          <a:solidFill>
                            <a:schemeClr val="tx1"/>
                          </a:solidFill>
                          <a:effectLst/>
                          <a:latin typeface="Arial" panose="020B0604020202020204" pitchFamily="34" charset="0"/>
                          <a:ea typeface="+mn-ea"/>
                          <a:cs typeface="Arial" panose="020B0604020202020204" pitchFamily="34" charset="0"/>
                        </a:rPr>
                        <a:t>@AWorley4th</a:t>
                      </a:r>
                    </a:p>
                    <a:p>
                      <a:r>
                        <a:rPr lang="en-US" sz="1000" kern="1200" dirty="0">
                          <a:solidFill>
                            <a:schemeClr val="tx1"/>
                          </a:solidFill>
                          <a:effectLst/>
                          <a:latin typeface="Arial" panose="020B0604020202020204" pitchFamily="34" charset="0"/>
                          <a:ea typeface="+mn-ea"/>
                          <a:cs typeface="Arial" panose="020B0604020202020204" pitchFamily="34" charset="0"/>
                        </a:rPr>
                        <a:t>@AWorley5th</a:t>
                      </a:r>
                    </a:p>
                    <a:p>
                      <a:r>
                        <a:rPr lang="en-US" sz="1000" kern="1200" dirty="0">
                          <a:solidFill>
                            <a:schemeClr val="tx1"/>
                          </a:solidFill>
                          <a:effectLst/>
                          <a:latin typeface="Arial" panose="020B0604020202020204" pitchFamily="34" charset="0"/>
                          <a:ea typeface="+mn-ea"/>
                          <a:cs typeface="Arial" panose="020B0604020202020204" pitchFamily="34" charset="0"/>
                        </a:rPr>
                        <a:t>@AWorley7th</a:t>
                      </a:r>
                      <a:r>
                        <a:rPr lang="en-US"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marL="91444" marR="91444" marT="45732" marB="45732" anchor="ctr"/>
                </a:tc>
                <a:extLst>
                  <a:ext uri="{0D108BD9-81ED-4DB2-BD59-A6C34878D82A}">
                    <a16:rowId xmlns:a16="http://schemas.microsoft.com/office/drawing/2014/main" val="10002"/>
                  </a:ext>
                </a:extLst>
              </a:tr>
              <a:tr h="685659">
                <a:tc>
                  <a:txBody>
                    <a:bodyPr/>
                    <a:lstStyle/>
                    <a:p>
                      <a:pPr>
                        <a:buNone/>
                      </a:pPr>
                      <a:r>
                        <a:rPr lang="en-US" sz="1050" baseline="0" dirty="0">
                          <a:latin typeface="Arial Narrow"/>
                          <a:cs typeface="Arial Narrow"/>
                        </a:rPr>
                        <a:t>Planning Times: </a:t>
                      </a:r>
                    </a:p>
                    <a:p>
                      <a:pPr>
                        <a:buNone/>
                      </a:pPr>
                      <a:r>
                        <a:rPr lang="en-US" sz="1050" baseline="0" dirty="0">
                          <a:latin typeface="Arial Narrow"/>
                          <a:cs typeface="Arial Narrow"/>
                        </a:rPr>
                        <a:t> 9:23-10:10 &amp; 1:25-2:15</a:t>
                      </a:r>
                      <a:endParaRPr lang="en-US" sz="105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39688" y="20057"/>
            <a:ext cx="77644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Accelerated (Intensive) Reading Year 1 &amp; 2 </a:t>
            </a:r>
          </a:p>
          <a:p>
            <a:pPr algn="ctr" eaLnBrk="1" hangingPunct="1">
              <a:spcBef>
                <a:spcPct val="0"/>
              </a:spcBef>
              <a:buFontTx/>
              <a:buNone/>
            </a:pPr>
            <a:r>
              <a:rPr lang="en-US" altLang="en-US" sz="1400" b="1" dirty="0">
                <a:ea typeface="Baskerville"/>
                <a:cs typeface="Baskerville"/>
              </a:rPr>
              <a:t>Mrs. Worley</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4020202020204" pitchFamily="34" charset="0"/>
              </a:rPr>
              <a:t>	Students will follow the developmental reading taxonomy as prescribed by Achieve3000 Lexile Level Assessment. Scholars work to build their skills independently, in small groups, and one on one with the teacher. The purpose is to grow scholars as readers and advance them to the next level. Achieve3000 is built for students to develop a love of reading through choice and provision of high quality, high interest materials, and time embedded in the school day for reading independently at their “Just Right” level. Scholars will actively participate in a balanced literacy model of instruction. This includes mini-lessons, independent reading to build stamina, one </a:t>
            </a:r>
            <a:r>
              <a:rPr lang="en-US" altLang="en-US" sz="1200" i="1">
                <a:latin typeface="Arial Narrow" panose="020B0604020202020204" pitchFamily="34" charset="0"/>
              </a:rPr>
              <a:t>on one and </a:t>
            </a:r>
            <a:r>
              <a:rPr lang="en-US" altLang="en-US" sz="1200" i="1" dirty="0">
                <a:latin typeface="Arial Narrow" panose="020B0604020202020204" pitchFamily="34" charset="0"/>
              </a:rPr>
              <a:t>small group instruction.</a:t>
            </a: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80169" y="6525892"/>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20" y="455800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39237" y="2736265"/>
            <a:ext cx="562451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703593" y="2015242"/>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39237" y="2379079"/>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21543" y="8101995"/>
            <a:ext cx="2133111" cy="818869"/>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endParaRPr lang="en-US" sz="1000" dirty="0">
              <a:solidFill>
                <a:schemeClr val="lt1"/>
              </a:solidFill>
              <a:latin typeface="Arial Narrow" charset="0"/>
              <a:ea typeface="Arial Narrow" charset="0"/>
              <a:cs typeface="Arial Narrow" charset="0"/>
            </a:endParaRPr>
          </a:p>
          <a:p>
            <a:pPr>
              <a:defRPr/>
            </a:pPr>
            <a:r>
              <a:rPr lang="en-US" sz="1000" dirty="0">
                <a:solidFill>
                  <a:schemeClr val="lt1"/>
                </a:solidFill>
                <a:latin typeface="Arial Narrow" charset="0"/>
                <a:ea typeface="Arial Narrow" charset="0"/>
                <a:cs typeface="Arial Narrow" charset="0"/>
              </a:rPr>
              <a:t>40% Formative (Common Formative Assessments [CFAs] and other evidence of standards based learning)</a:t>
            </a:r>
          </a:p>
          <a:p>
            <a:pPr>
              <a:defRPr/>
            </a:pPr>
            <a:endParaRPr lang="en-US" sz="1000" dirty="0">
              <a:solidFill>
                <a:schemeClr val="lt1"/>
              </a:solidFill>
              <a:latin typeface="Arial Narrow" charset="0"/>
              <a:ea typeface="Arial Narrow" charset="0"/>
              <a:cs typeface="Arial Narrow" charset="0"/>
            </a:endParaRP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62550" y="7002003"/>
            <a:ext cx="2485311" cy="917387"/>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39" name="TextBox 38">
            <a:extLst>
              <a:ext uri="{FF2B5EF4-FFF2-40B4-BE49-F238E27FC236}">
                <a16:creationId xmlns:a16="http://schemas.microsoft.com/office/drawing/2014/main" id="{D5A6D265-7105-1C4B-8767-2EB690B37E8C}"/>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cxnSp>
        <p:nvCxnSpPr>
          <p:cNvPr id="42" name="Straight Connector 41">
            <a:extLst>
              <a:ext uri="{FF2B5EF4-FFF2-40B4-BE49-F238E27FC236}">
                <a16:creationId xmlns:a16="http://schemas.microsoft.com/office/drawing/2014/main" id="{C394D45D-306F-6548-841C-3DA5D2341B6C}"/>
              </a:ext>
            </a:extLst>
          </p:cNvPr>
          <p:cNvCxnSpPr>
            <a:cxnSpLocks noChangeShapeType="1"/>
          </p:cNvCxnSpPr>
          <p:nvPr/>
        </p:nvCxnSpPr>
        <p:spPr bwMode="auto">
          <a:xfrm flipH="1">
            <a:off x="136525" y="91500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a:extLst>
              <a:ext uri="{FF2B5EF4-FFF2-40B4-BE49-F238E27FC236}">
                <a16:creationId xmlns:a16="http://schemas.microsoft.com/office/drawing/2014/main" id="{03AB6958-16FE-A84A-B091-4CC82F741214}"/>
              </a:ext>
            </a:extLst>
          </p:cNvPr>
          <p:cNvCxnSpPr>
            <a:cxnSpLocks noChangeShapeType="1"/>
          </p:cNvCxnSpPr>
          <p:nvPr/>
        </p:nvCxnSpPr>
        <p:spPr bwMode="auto">
          <a:xfrm flipH="1">
            <a:off x="155575" y="2037499"/>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1 &amp; 2 Accelerated (Intensive) Reading. I acknowledge that it is my responsibility to contact my teacher if I have any questions or concerns. I know that this syllabus, gradebook, calendars, and resources are available to me online at any time and that assignments can be submitted digitally.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Accelerated (Intensive) Reading Year 1 &amp;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endParaRPr lang="en-US" altLang="en-US" sz="1000" dirty="0">
              <a:latin typeface="Arial Narrow" panose="020B0604020202020204" pitchFamily="34" charset="0"/>
            </a:endParaRPr>
          </a:p>
          <a:p>
            <a:pPr eaLnBrk="1" hangingPunct="1">
              <a:spcBef>
                <a:spcPct val="0"/>
              </a:spcBef>
              <a:buNone/>
            </a:pPr>
            <a:r>
              <a:rPr lang="en-US" altLang="en-US" sz="1000" dirty="0">
                <a:latin typeface="Arial Narrow" panose="020B0604020202020204" pitchFamily="34" charset="0"/>
              </a:rPr>
              <a:t>Students and parents should be signed up for our class </a:t>
            </a:r>
            <a:r>
              <a:rPr lang="en-US" altLang="en-US" sz="1000" b="1" dirty="0">
                <a:latin typeface="Arial Narrow" panose="020B0604020202020204" pitchFamily="34" charset="0"/>
              </a:rPr>
              <a:t>Remind </a:t>
            </a:r>
            <a:r>
              <a:rPr lang="en-US" altLang="en-US" sz="1000" dirty="0">
                <a:latin typeface="Arial Narrow" panose="020B060402020202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4020202020204" pitchFamily="34" charset="0"/>
              </a:rPr>
              <a:t>MyStudent</a:t>
            </a:r>
            <a:r>
              <a:rPr lang="en-US" altLang="en-US" sz="1000" dirty="0">
                <a:latin typeface="Arial Narrow" panose="020B0604020202020204" pitchFamily="34" charset="0"/>
              </a:rPr>
              <a:t> to keep track of grades and assignments. </a:t>
            </a:r>
          </a:p>
          <a:p>
            <a:pPr eaLnBrk="1" hangingPunct="1">
              <a:spcBef>
                <a:spcPct val="0"/>
              </a:spcBef>
              <a:buNone/>
            </a:pPr>
            <a:r>
              <a:rPr lang="en-US" altLang="en-US" sz="1000" b="1" u="sng" dirty="0">
                <a:latin typeface="Arial Narrow" panose="020B0604020202020204" pitchFamily="34" charset="0"/>
              </a:rPr>
              <a:t>Achieve 3000</a:t>
            </a:r>
            <a:r>
              <a:rPr lang="en-US" altLang="en-US" sz="1000" dirty="0">
                <a:latin typeface="Arial Narrow" panose="020B0604020202020204" pitchFamily="34" charset="0"/>
              </a:rPr>
              <a:t>: (</a:t>
            </a:r>
            <a:r>
              <a:rPr lang="en-US" altLang="en-US" sz="1000" i="1" dirty="0">
                <a:latin typeface="Arial Narrow" panose="020B0604020202020204" pitchFamily="34" charset="0"/>
              </a:rPr>
              <a:t>on </a:t>
            </a:r>
            <a:r>
              <a:rPr lang="en-US" altLang="en-US" sz="1000" i="1" dirty="0" err="1">
                <a:latin typeface="Arial Narrow" panose="020B0604020202020204" pitchFamily="34" charset="0"/>
              </a:rPr>
              <a:t>MyPascoConnect</a:t>
            </a:r>
            <a:r>
              <a:rPr lang="en-US" altLang="en-US" sz="1000" i="1" dirty="0">
                <a:latin typeface="Arial Narrow" panose="020B0604020202020204" pitchFamily="34" charset="0"/>
              </a:rPr>
              <a:t> online Lexile resource</a:t>
            </a:r>
            <a:r>
              <a:rPr lang="en-US" altLang="en-US" sz="1000" dirty="0">
                <a:latin typeface="Arial Narrow" panose="020B0604020202020204" pitchFamily="34" charset="0"/>
              </a:rPr>
              <a:t>)</a:t>
            </a:r>
          </a:p>
          <a:p>
            <a:pPr eaLnBrk="1" hangingPunct="1">
              <a:spcBef>
                <a:spcPct val="0"/>
              </a:spcBef>
              <a:buNone/>
            </a:pPr>
            <a:r>
              <a:rPr lang="en-US" altLang="en-US" sz="1000" b="1" u="sng" dirty="0">
                <a:latin typeface="Arial Narrow" panose="020B0604020202020204" pitchFamily="34" charset="0"/>
              </a:rPr>
              <a:t>Textbook Info:</a:t>
            </a:r>
            <a:r>
              <a:rPr lang="en-US" altLang="en-US" sz="1000" dirty="0">
                <a:latin typeface="Arial Narrow" panose="020B0604020202020204" pitchFamily="34" charset="0"/>
              </a:rPr>
              <a:t>  </a:t>
            </a:r>
            <a:r>
              <a:rPr lang="en-US" altLang="en-US" sz="1000" i="1" dirty="0">
                <a:latin typeface="Arial Narrow" panose="020B0604020202020204" pitchFamily="34" charset="0"/>
              </a:rPr>
              <a:t>National Geographic Learning, Inside (on </a:t>
            </a:r>
            <a:r>
              <a:rPr lang="en-US" altLang="en-US" sz="1000" i="1" dirty="0" err="1">
                <a:latin typeface="Arial Narrow" panose="020B0604020202020204" pitchFamily="34" charset="0"/>
              </a:rPr>
              <a:t>MyPascoConnect</a:t>
            </a:r>
            <a:r>
              <a:rPr lang="en-US" altLang="en-US" sz="1000" i="1" dirty="0">
                <a:latin typeface="Arial Narrow" panose="020B0604020202020204" pitchFamily="34" charset="0"/>
              </a:rPr>
              <a:t>)</a:t>
            </a:r>
          </a:p>
          <a:p>
            <a:pPr eaLnBrk="1" hangingPunct="1">
              <a:spcBef>
                <a:spcPct val="0"/>
              </a:spcBef>
              <a:buNone/>
            </a:pPr>
            <a:endParaRPr lang="en-US" altLang="en-US" sz="1000" i="1" u="sng" dirty="0">
              <a:latin typeface="Arial Narrow" panose="020B0604020202020204" pitchFamily="34" charset="0"/>
            </a:endParaRPr>
          </a:p>
          <a:p>
            <a:pPr eaLnBrk="1" hangingPunct="1">
              <a:spcBef>
                <a:spcPct val="0"/>
              </a:spcBef>
              <a:buFontTx/>
              <a:buNone/>
            </a:pPr>
            <a:endParaRPr lang="en-US" altLang="en-US" sz="1000" i="1" dirty="0">
              <a:latin typeface="Arial Narrow" panose="020B0604020202020204" pitchFamily="34" charset="0"/>
            </a:endParaRPr>
          </a:p>
          <a:p>
            <a:pPr algn="ctr">
              <a:spcBef>
                <a:spcPct val="0"/>
              </a:spcBef>
              <a:buNone/>
            </a:pPr>
            <a:endParaRPr lang="en-US" altLang="en-US" sz="1000" b="1" dirty="0">
              <a:latin typeface="Arial Narrow" panose="020B0606020202030204" pitchFamily="34" charset="0"/>
            </a:endParaRPr>
          </a:p>
          <a:p>
            <a:pPr algn="ctr">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i="1" dirty="0">
                <a:latin typeface="Arial Narrow" panose="020B0606020202030204" pitchFamily="34" charset="0"/>
              </a:rPr>
              <a:t>	Year 1</a:t>
            </a:r>
          </a:p>
          <a:p>
            <a:pPr>
              <a:spcBef>
                <a:spcPct val="0"/>
              </a:spcBef>
              <a:buNone/>
            </a:pPr>
            <a:endParaRPr lang="en-US" altLang="en-US" sz="1200" b="1" i="1"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1:</a:t>
            </a:r>
            <a:r>
              <a:rPr lang="en-US" altLang="en-US" sz="1200" b="1" dirty="0">
                <a:latin typeface="Arial Narrow" panose="020B0606020202030204" pitchFamily="34" charset="0"/>
              </a:rPr>
              <a:t>  </a:t>
            </a:r>
            <a:r>
              <a:rPr lang="en-US" altLang="en-US" sz="1200" dirty="0">
                <a:latin typeface="Arial Narrow" panose="020B0606020202030204" pitchFamily="34" charset="0"/>
              </a:rPr>
              <a:t>Facing Fear</a:t>
            </a:r>
          </a:p>
          <a:p>
            <a:pPr>
              <a:spcBef>
                <a:spcPct val="0"/>
              </a:spcBef>
              <a:buNone/>
            </a:pPr>
            <a:r>
              <a:rPr lang="en-US" altLang="en-US" sz="1200" b="1" u="sng" dirty="0">
                <a:latin typeface="Arial Narrow" panose="020B0606020202030204" pitchFamily="34" charset="0"/>
              </a:rPr>
              <a:t>Unit 2:</a:t>
            </a:r>
            <a:r>
              <a:rPr lang="en-US" altLang="en-US" sz="1200" b="1" dirty="0">
                <a:latin typeface="Arial Narrow" panose="020B0606020202030204" pitchFamily="34" charset="0"/>
              </a:rPr>
              <a:t>  </a:t>
            </a:r>
            <a:r>
              <a:rPr lang="en-US" altLang="en-US" sz="1200" dirty="0">
                <a:latin typeface="Arial Narrow" panose="020B0606020202030204" pitchFamily="34" charset="0"/>
              </a:rPr>
              <a:t>Making your Voice Heard</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b="1" dirty="0">
                <a:latin typeface="Arial Narrow" panose="020B0606020202030204" pitchFamily="34" charset="0"/>
              </a:rPr>
              <a:t>  </a:t>
            </a:r>
            <a:r>
              <a:rPr lang="en-US" sz="1200" dirty="0">
                <a:latin typeface="Arial Narrow" panose="020B0606020202030204" pitchFamily="34" charset="0"/>
              </a:rPr>
              <a:t>Decisions That Matter</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b="1" dirty="0">
                <a:latin typeface="Arial Narrow" panose="020B0606020202030204" pitchFamily="34" charset="0"/>
              </a:rPr>
              <a:t>  </a:t>
            </a:r>
            <a:r>
              <a:rPr lang="en-US" sz="1200" dirty="0">
                <a:latin typeface="Arial Narrow" panose="020B0606020202030204" pitchFamily="34" charset="0"/>
              </a:rPr>
              <a:t>What Tales Tell</a:t>
            </a:r>
          </a:p>
          <a:p>
            <a:pPr>
              <a:spcBef>
                <a:spcPct val="0"/>
              </a:spcBef>
              <a:buNone/>
            </a:pPr>
            <a:endParaRPr lang="en-US" altLang="en-US" sz="1200" dirty="0">
              <a:latin typeface="Arial Narrow" panose="020B0606020202030204" pitchFamily="34" charset="0"/>
            </a:endParaRPr>
          </a:p>
          <a:p>
            <a:pPr>
              <a:spcBef>
                <a:spcPct val="0"/>
              </a:spcBef>
              <a:buNone/>
            </a:pPr>
            <a:endParaRPr lang="en-US" altLang="en-US" sz="1200" dirty="0">
              <a:latin typeface="Arial Narrow" panose="020B0606020202030204" pitchFamily="34" charset="0"/>
            </a:endParaRPr>
          </a:p>
          <a:p>
            <a:pPr>
              <a:spcBef>
                <a:spcPct val="0"/>
              </a:spcBef>
              <a:buNone/>
            </a:pPr>
            <a:r>
              <a:rPr lang="en-US" altLang="en-US" sz="1200" dirty="0">
                <a:latin typeface="Arial Narrow" panose="020B0606020202030204" pitchFamily="34" charset="0"/>
              </a:rPr>
              <a:t>	</a:t>
            </a:r>
            <a:r>
              <a:rPr lang="en-US" altLang="en-US" sz="1200" b="1" i="1" dirty="0">
                <a:latin typeface="Arial Narrow" panose="020B0606020202030204" pitchFamily="34" charset="0"/>
              </a:rPr>
              <a:t>Year 2</a:t>
            </a:r>
          </a:p>
          <a:p>
            <a:pPr>
              <a:spcBef>
                <a:spcPct val="0"/>
              </a:spcBef>
              <a:buNone/>
            </a:pPr>
            <a:endParaRPr lang="en-US" altLang="en-US" sz="1200" b="1" i="1"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1:</a:t>
            </a:r>
            <a:r>
              <a:rPr lang="en-US" altLang="en-US" sz="1200" b="1" dirty="0">
                <a:latin typeface="Arial Narrow" panose="020B0606020202030204" pitchFamily="34" charset="0"/>
              </a:rPr>
              <a:t>  </a:t>
            </a:r>
            <a:r>
              <a:rPr lang="en-US" altLang="en-US" sz="1200" dirty="0">
                <a:latin typeface="Arial Narrow" panose="020B0606020202030204" pitchFamily="34" charset="0"/>
              </a:rPr>
              <a:t>Bold Actions</a:t>
            </a:r>
          </a:p>
          <a:p>
            <a:pPr>
              <a:spcBef>
                <a:spcPct val="0"/>
              </a:spcBef>
              <a:buNone/>
            </a:pPr>
            <a:r>
              <a:rPr lang="en-US" altLang="en-US" sz="1200" b="1" u="sng" dirty="0">
                <a:latin typeface="Arial Narrow" panose="020B0606020202030204" pitchFamily="34" charset="0"/>
              </a:rPr>
              <a:t>Unit 2:</a:t>
            </a:r>
            <a:r>
              <a:rPr lang="en-US" altLang="en-US" sz="1200" b="1" dirty="0">
                <a:latin typeface="Arial Narrow" panose="020B0606020202030204" pitchFamily="34" charset="0"/>
              </a:rPr>
              <a:t>  </a:t>
            </a:r>
            <a:r>
              <a:rPr lang="en-US" altLang="en-US" sz="1200" dirty="0">
                <a:latin typeface="Arial Narrow" panose="020B0606020202030204" pitchFamily="34" charset="0"/>
              </a:rPr>
              <a:t>Perception and Reality</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a:t>
            </a:r>
            <a:r>
              <a:rPr lang="en-US" altLang="en-US" sz="1200" b="1" dirty="0">
                <a:latin typeface="Arial Narrow" panose="020B0606020202030204" pitchFamily="34" charset="0"/>
              </a:rPr>
              <a:t>  </a:t>
            </a:r>
            <a:r>
              <a:rPr lang="en-US" sz="1200" dirty="0">
                <a:latin typeface="Arial Narrow" panose="020B0606020202030204" pitchFamily="34" charset="0"/>
              </a:rPr>
              <a:t>Risk and Exploration</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b="1" dirty="0">
                <a:latin typeface="Arial Narrow" panose="020B0606020202030204" pitchFamily="34" charset="0"/>
              </a:rPr>
              <a:t>  </a:t>
            </a:r>
            <a:r>
              <a:rPr lang="en-US" sz="1200" dirty="0">
                <a:latin typeface="Arial Narrow" panose="020B0606020202030204" pitchFamily="34" charset="0"/>
              </a:rPr>
              <a:t>Guided by a Cause</a:t>
            </a:r>
          </a:p>
          <a:p>
            <a:pPr>
              <a:spcBef>
                <a:spcPct val="0"/>
              </a:spcBef>
              <a:buNone/>
            </a:pPr>
            <a:endParaRPr lang="en-US" altLang="en-US" sz="1200" b="1" i="1" dirty="0">
              <a:latin typeface="Arial Narrow" panose="020B0606020202030204" pitchFamily="34" charset="0"/>
            </a:endParaRPr>
          </a:p>
          <a:p>
            <a:pPr>
              <a:spcBef>
                <a:spcPct val="0"/>
              </a:spcBef>
              <a:buNone/>
            </a:pPr>
            <a:endParaRPr lang="en-US" altLang="en-US" sz="1200" b="1" i="1" dirty="0">
              <a:latin typeface="Arial Narrow" panose="020B0606020202030204" pitchFamily="34" charset="0"/>
            </a:endParaRPr>
          </a:p>
          <a:p>
            <a:pPr>
              <a:spcBef>
                <a:spcPct val="0"/>
              </a:spcBef>
              <a:buNone/>
            </a:pPr>
            <a:endParaRPr lang="en-US" altLang="en-US" sz="1200" b="1" i="1"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VMS Syllabus 19-20 Template Vollstedt" id="{E6F3FBCE-A2EB-B943-A37A-EDC8C17FACEE}" vid="{3662222B-D711-8340-A2EB-C7444A2892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1257</Words>
  <Application>Microsoft Macintosh PowerPoint</Application>
  <PresentationFormat>Custom</PresentationFormat>
  <Paragraphs>118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Linnae Vollstedt</dc:creator>
  <cp:lastModifiedBy>Microsoft Office User</cp:lastModifiedBy>
  <cp:revision>10</cp:revision>
  <cp:lastPrinted>2019-08-06T14:08:27Z</cp:lastPrinted>
  <dcterms:created xsi:type="dcterms:W3CDTF">2020-08-13T18:07:00Z</dcterms:created>
  <dcterms:modified xsi:type="dcterms:W3CDTF">2020-08-18T14:39:02Z</dcterms:modified>
</cp:coreProperties>
</file>