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7" r:id="rId2"/>
    <p:sldId id="258" r:id="rId3"/>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9"/>
    <p:restoredTop sz="94864"/>
  </p:normalViewPr>
  <p:slideViewPr>
    <p:cSldViewPr snapToGrid="0">
      <p:cViewPr>
        <p:scale>
          <a:sx n="147" d="100"/>
          <a:sy n="147" d="100"/>
        </p:scale>
        <p:origin x="1272" y="-200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8/20/20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8/20/20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8/20/20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8/20/20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8/20/20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8/20/20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8/20/20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8/20/20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pvms.pasco.k12.fl.us/ib-myp-policies/)"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015418"/>
            <a:ext cx="2027238"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8731" cy="2929323"/>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582862" y="3074069"/>
            <a:ext cx="4464050"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Middle Years </a:t>
            </a:r>
            <a:r>
              <a:rPr lang="en-US" sz="1400" b="1" cap="all" dirty="0" err="1">
                <a:latin typeface="Arial Black"/>
                <a:ea typeface="ＭＳ Ｐゴシック" charset="0"/>
                <a:cs typeface="Arial Black"/>
              </a:rPr>
              <a:t>Programme</a:t>
            </a:r>
            <a:r>
              <a:rPr lang="en-US" sz="1400" b="1" cap="all" dirty="0">
                <a:latin typeface="Arial Black"/>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176" y="2278561"/>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136" y="2805753"/>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219075" y="5032262"/>
            <a:ext cx="7328694" cy="19549"/>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367" name="Picture 23" descr="laptop.png">
            <a:extLst>
              <a:ext uri="{FF2B5EF4-FFF2-40B4-BE49-F238E27FC236}">
                <a16:creationId xmlns:a16="http://schemas.microsoft.com/office/drawing/2014/main" id="{566405A8-644E-4057-85F0-1B107C39E9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715" y="3681926"/>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155E95A4-9381-43B4-87EF-6B408B8B6796}"/>
              </a:ext>
            </a:extLst>
          </p:cNvPr>
          <p:cNvSpPr txBox="1"/>
          <p:nvPr/>
        </p:nvSpPr>
        <p:spPr>
          <a:xfrm>
            <a:off x="5098819" y="5043587"/>
            <a:ext cx="2522538"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5023644" y="5042036"/>
            <a:ext cx="29173" cy="488430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14717" y="5508625"/>
            <a:ext cx="2798763"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Black" panose="020B0A04020102020204" pitchFamily="34" charset="0"/>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Not used for performance based, summative assessments </a:t>
            </a:r>
          </a:p>
          <a:p>
            <a:pPr algn="ctr" eaLnBrk="1" hangingPunct="1">
              <a:spcBef>
                <a:spcPct val="0"/>
              </a:spcBef>
              <a:buFontTx/>
              <a:buNone/>
            </a:pPr>
            <a:r>
              <a:rPr lang="en-US" altLang="en-US" sz="1100" b="1" dirty="0">
                <a:latin typeface="Arial Black" panose="020B0A04020102020204" pitchFamily="34" charset="0"/>
              </a:rPr>
              <a:t> </a:t>
            </a: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a:p>
            <a:pPr eaLnBrk="1" hangingPunct="1">
              <a:spcBef>
                <a:spcPct val="0"/>
              </a:spcBef>
              <a:buFontTx/>
              <a:buNone/>
            </a:pPr>
            <a:endParaRPr lang="en-US" altLang="en-US" sz="1100" dirty="0">
              <a:latin typeface="Arial Narrow" panose="020B0606020202030204" pitchFamily="34" charset="0"/>
            </a:endParaRPr>
          </a:p>
        </p:txBody>
      </p:sp>
      <p:sp>
        <p:nvSpPr>
          <p:cNvPr id="36" name="TextBox 35">
            <a:extLst>
              <a:ext uri="{FF2B5EF4-FFF2-40B4-BE49-F238E27FC236}">
                <a16:creationId xmlns:a16="http://schemas.microsoft.com/office/drawing/2014/main" id="{AB69D57E-077A-4121-ADBF-F78A7A7C7E09}"/>
              </a:ext>
            </a:extLst>
          </p:cNvPr>
          <p:cNvSpPr txBox="1"/>
          <p:nvPr/>
        </p:nvSpPr>
        <p:spPr>
          <a:xfrm>
            <a:off x="455118" y="5043588"/>
            <a:ext cx="4114800"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80251" y="5345537"/>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Panthers strive to display their P.A.W.S.!</a:t>
            </a: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P- Positive</a:t>
            </a:r>
          </a:p>
          <a:p>
            <a:pPr eaLnBrk="1" hangingPunct="1">
              <a:spcBef>
                <a:spcPct val="0"/>
              </a:spcBef>
              <a:buFontTx/>
              <a:buNone/>
            </a:pPr>
            <a:r>
              <a:rPr lang="en-US" altLang="en-US" sz="1200" dirty="0">
                <a:latin typeface="Arial Narrow" panose="020B0606020202030204" pitchFamily="34" charset="0"/>
              </a:rPr>
              <a:t>A- Accountable</a:t>
            </a:r>
          </a:p>
          <a:p>
            <a:pPr eaLnBrk="1" hangingPunct="1">
              <a:spcBef>
                <a:spcPct val="0"/>
              </a:spcBef>
              <a:buFontTx/>
              <a:buNone/>
            </a:pPr>
            <a:r>
              <a:rPr lang="en-US" altLang="en-US" sz="1200" dirty="0">
                <a:latin typeface="Arial Narrow" panose="020B0606020202030204" pitchFamily="34" charset="0"/>
              </a:rPr>
              <a:t>W- Work Hard</a:t>
            </a:r>
          </a:p>
          <a:p>
            <a:pPr eaLnBrk="1" hangingPunct="1">
              <a:spcBef>
                <a:spcPct val="0"/>
              </a:spcBef>
              <a:buFontTx/>
              <a:buNone/>
            </a:pPr>
            <a:r>
              <a:rPr lang="en-US" altLang="en-US" sz="1200" dirty="0">
                <a:latin typeface="Arial Narrow" panose="020B0606020202030204" pitchFamily="34" charset="0"/>
              </a:rPr>
              <a:t>S- Safe</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2781730" y="5708988"/>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dirty="0">
                <a:solidFill>
                  <a:schemeClr val="lt1"/>
                </a:solidFill>
                <a:latin typeface="Arial Black"/>
                <a:ea typeface="+mn-ea"/>
                <a:cs typeface="Arial Black"/>
              </a:rPr>
              <a:t>School Expectations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773091" y="6486291"/>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dirty="0">
                <a:solidFill>
                  <a:schemeClr val="lt1"/>
                </a:solidFill>
                <a:latin typeface="Arial Black"/>
                <a:ea typeface="+mn-ea"/>
                <a:cs typeface="Arial Black"/>
              </a:rPr>
              <a:t>Behavior 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36525" y="8202613"/>
            <a:ext cx="1196975" cy="731837"/>
          </a:xfrm>
          <a:prstGeom prst="rightArrow">
            <a:avLst>
              <a:gd name="adj1" fmla="val 50000"/>
              <a:gd name="adj2" fmla="val 49968"/>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3844268315"/>
              </p:ext>
            </p:extLst>
          </p:nvPr>
        </p:nvGraphicFramePr>
        <p:xfrm>
          <a:off x="305146" y="2261583"/>
          <a:ext cx="1641923" cy="2790228"/>
        </p:xfrm>
        <a:graphic>
          <a:graphicData uri="http://schemas.openxmlformats.org/drawingml/2006/table">
            <a:tbl>
              <a:tblPr firstRow="1" bandRow="1">
                <a:tableStyleId>{2D5ABB26-0587-4C30-8999-92F81FD0307C}</a:tableStyleId>
              </a:tblPr>
              <a:tblGrid>
                <a:gridCol w="1641923">
                  <a:extLst>
                    <a:ext uri="{9D8B030D-6E8A-4147-A177-3AD203B41FA5}">
                      <a16:colId xmlns:a16="http://schemas.microsoft.com/office/drawing/2014/main" val="20000"/>
                    </a:ext>
                  </a:extLst>
                </a:gridCol>
              </a:tblGrid>
              <a:tr h="319735">
                <a:tc>
                  <a:txBody>
                    <a:bodyPr/>
                    <a:lstStyle/>
                    <a:p>
                      <a:pPr>
                        <a:lnSpc>
                          <a:spcPct val="100000"/>
                        </a:lnSpc>
                        <a:buNone/>
                      </a:pPr>
                      <a:r>
                        <a:rPr lang="en-US" sz="1050" dirty="0">
                          <a:latin typeface="Arial Narrow"/>
                          <a:cs typeface="Arial Narrow"/>
                        </a:rPr>
                        <a:t>tvollste@pasco.k12.fl.us</a:t>
                      </a:r>
                    </a:p>
                  </a:txBody>
                  <a:tcPr marL="91444" marR="91444" marT="45732" marB="45732" anchor="ctr"/>
                </a:tc>
                <a:extLst>
                  <a:ext uri="{0D108BD9-81ED-4DB2-BD59-A6C34878D82A}">
                    <a16:rowId xmlns:a16="http://schemas.microsoft.com/office/drawing/2014/main" val="10000"/>
                  </a:ext>
                </a:extLst>
              </a:tr>
              <a:tr h="746079">
                <a:tc>
                  <a:txBody>
                    <a:bodyPr/>
                    <a:lstStyle/>
                    <a:p>
                      <a:pPr>
                        <a:lnSpc>
                          <a:spcPct val="100000"/>
                        </a:lnSpc>
                      </a:pPr>
                      <a:r>
                        <a:rPr lang="en-US" sz="1050" dirty="0">
                          <a:latin typeface="Arial Narrow"/>
                          <a:cs typeface="Arial Narrow"/>
                        </a:rPr>
                        <a:t>813-794-4800 </a:t>
                      </a:r>
                      <a:r>
                        <a:rPr lang="en-US" sz="1200" dirty="0">
                          <a:latin typeface="Arial Narrow"/>
                          <a:cs typeface="Arial Narrow"/>
                        </a:rPr>
                        <a:t>(</a:t>
                      </a:r>
                      <a:r>
                        <a:rPr lang="en-US" sz="900" dirty="0">
                          <a:latin typeface="Arial Narrow"/>
                          <a:cs typeface="Arial Narrow"/>
                        </a:rPr>
                        <a:t>PVMS Office)</a:t>
                      </a:r>
                    </a:p>
                    <a:p>
                      <a:pPr>
                        <a:lnSpc>
                          <a:spcPct val="100000"/>
                        </a:lnSpc>
                      </a:pPr>
                      <a:r>
                        <a:rPr lang="en-US" sz="1050" dirty="0">
                          <a:latin typeface="Arial Narrow"/>
                          <a:cs typeface="Arial Narrow"/>
                        </a:rPr>
                        <a:t>813-540-2488</a:t>
                      </a:r>
                      <a:r>
                        <a:rPr lang="en-US" sz="1200" dirty="0">
                          <a:latin typeface="Arial Narrow"/>
                          <a:cs typeface="Arial Narrow"/>
                        </a:rPr>
                        <a:t> </a:t>
                      </a:r>
                      <a:r>
                        <a:rPr lang="en-US" sz="900" dirty="0">
                          <a:latin typeface="Arial Narrow"/>
                          <a:cs typeface="Arial Narrow"/>
                        </a:rPr>
                        <a:t>(Google Voice)</a:t>
                      </a:r>
                    </a:p>
                  </a:txBody>
                  <a:tcPr marL="91444" marR="91444" marT="45732" marB="45732" anchor="ctr"/>
                </a:tc>
                <a:extLst>
                  <a:ext uri="{0D108BD9-81ED-4DB2-BD59-A6C34878D82A}">
                    <a16:rowId xmlns:a16="http://schemas.microsoft.com/office/drawing/2014/main" val="10001"/>
                  </a:ext>
                </a:extLst>
              </a:tr>
              <a:tr h="10387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1050" b="0" i="0" u="none" strike="noStrike" cap="none" normalizeH="0" baseline="0" dirty="0">
                          <a:ln>
                            <a:noFill/>
                          </a:ln>
                          <a:solidFill>
                            <a:schemeClr val="tx1"/>
                          </a:solidFill>
                          <a:effectLst/>
                          <a:latin typeface="Arial" panose="020B0604020202020204" pitchFamily="34" charset="0"/>
                          <a:ea typeface="ＭＳ Ｐゴシック" charset="-128"/>
                          <a:cs typeface="Arial" panose="020B0604020202020204" pitchFamily="34" charset="0"/>
                        </a:rPr>
                        <a:t>Remind Class Code:</a:t>
                      </a:r>
                      <a:endParaRPr kumimoji="0" lang="cs-CZ" altLang="x-none" sz="1050" b="0" i="0" u="none" strike="noStrike" cap="none" normalizeH="0" baseline="0" dirty="0">
                        <a:ln>
                          <a:noFill/>
                        </a:ln>
                        <a:solidFill>
                          <a:schemeClr val="tx1"/>
                        </a:solidFill>
                        <a:effectLst/>
                        <a:latin typeface="Arial" panose="020B0604020202020204" pitchFamily="34" charset="0"/>
                        <a:ea typeface="ＭＳ Ｐゴシック" charset="-128"/>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50" b="0" dirty="0">
                          <a:latin typeface="Arial" panose="020B0604020202020204" pitchFamily="34" charset="0"/>
                          <a:cs typeface="Arial" panose="020B0604020202020204" pitchFamily="34" charset="0"/>
                        </a:rPr>
                        <a:t>Year 2/3 Virtual: </a:t>
                      </a:r>
                    </a:p>
                    <a:p>
                      <a:pPr marL="0" marR="0" indent="0" algn="l" defTabSz="4572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Arial" panose="020B0604020202020204" pitchFamily="34" charset="0"/>
                          <a:ea typeface="+mn-ea"/>
                          <a:cs typeface="Arial" panose="020B0604020202020204" pitchFamily="34" charset="0"/>
                        </a:rPr>
                        <a:t>@vlyr2-3</a:t>
                      </a:r>
                      <a:endParaRPr lang="en-US" sz="1050" b="0" dirty="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50" b="0" dirty="0">
                          <a:latin typeface="Arial" panose="020B0604020202020204" pitchFamily="34" charset="0"/>
                          <a:cs typeface="Arial" panose="020B0604020202020204" pitchFamily="34" charset="0"/>
                        </a:rPr>
                        <a:t>Year 3 Traditional: @tlyr3</a:t>
                      </a:r>
                      <a:endParaRPr lang="en-US" sz="1050" dirty="0">
                        <a:latin typeface="Arial" panose="020B0604020202020204" pitchFamily="34" charset="0"/>
                        <a:cs typeface="Arial" panose="020B0604020202020204" pitchFamily="34" charset="0"/>
                      </a:endParaRPr>
                    </a:p>
                  </a:txBody>
                  <a:tcPr marL="91444" marR="91444" marT="45732" marB="45732" anchor="ctr"/>
                </a:tc>
                <a:extLst>
                  <a:ext uri="{0D108BD9-81ED-4DB2-BD59-A6C34878D82A}">
                    <a16:rowId xmlns:a16="http://schemas.microsoft.com/office/drawing/2014/main" val="10002"/>
                  </a:ext>
                </a:extLst>
              </a:tr>
              <a:tr h="685659">
                <a:tc>
                  <a:txBody>
                    <a:bodyPr/>
                    <a:lstStyle/>
                    <a:p>
                      <a:pPr>
                        <a:buNone/>
                      </a:pPr>
                      <a:r>
                        <a:rPr lang="en-US" sz="1050" baseline="0" dirty="0">
                          <a:latin typeface="Arial Narrow"/>
                          <a:cs typeface="Arial Narrow"/>
                        </a:rPr>
                        <a:t>Planning Times: </a:t>
                      </a:r>
                    </a:p>
                    <a:p>
                      <a:pPr>
                        <a:buNone/>
                      </a:pPr>
                      <a:r>
                        <a:rPr lang="en-US" sz="1050" baseline="0" dirty="0">
                          <a:latin typeface="Arial Narrow"/>
                          <a:cs typeface="Arial Narrow"/>
                        </a:rPr>
                        <a:t>9:23-10:13 &amp; 12:32-1:22</a:t>
                      </a:r>
                      <a:endParaRPr lang="en-US" sz="1050" dirty="0">
                        <a:latin typeface="Arial Narrow"/>
                        <a:cs typeface="Arial Narrow"/>
                      </a:endParaRPr>
                    </a:p>
                  </a:txBody>
                  <a:tcPr marL="91444" marR="91444" marT="45732" marB="45732" anchor="ctr"/>
                </a:tc>
                <a:extLst>
                  <a:ext uri="{0D108BD9-81ED-4DB2-BD59-A6C34878D82A}">
                    <a16:rowId xmlns:a16="http://schemas.microsoft.com/office/drawing/2014/main" val="10003"/>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39688" y="20057"/>
            <a:ext cx="776446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b="1" dirty="0">
                <a:ea typeface="Baskerville"/>
                <a:cs typeface="Baskerville"/>
              </a:rPr>
              <a:t>Pine View Middle School </a:t>
            </a:r>
          </a:p>
          <a:p>
            <a:pPr algn="ctr" eaLnBrk="1" hangingPunct="1">
              <a:spcBef>
                <a:spcPct val="0"/>
              </a:spcBef>
              <a:buFontTx/>
              <a:buNone/>
            </a:pPr>
            <a:r>
              <a:rPr lang="en-US" altLang="en-US" sz="1400" b="1" dirty="0">
                <a:ea typeface="Baskerville"/>
                <a:cs typeface="Baskerville"/>
              </a:rPr>
              <a:t>An IB MYP World School Magnet</a:t>
            </a:r>
          </a:p>
          <a:p>
            <a:pPr algn="ctr" eaLnBrk="1" hangingPunct="1">
              <a:spcBef>
                <a:spcPct val="0"/>
              </a:spcBef>
              <a:buFontTx/>
              <a:buNone/>
            </a:pPr>
            <a:r>
              <a:rPr lang="en-US" altLang="en-US" sz="1400" b="1" dirty="0">
                <a:ea typeface="Baskerville"/>
                <a:cs typeface="Baskerville"/>
              </a:rPr>
              <a:t>Accelerated (Intensive) Reading Year 2 &amp; 3 </a:t>
            </a:r>
          </a:p>
          <a:p>
            <a:pPr algn="ctr" eaLnBrk="1" hangingPunct="1">
              <a:spcBef>
                <a:spcPct val="0"/>
              </a:spcBef>
              <a:buFontTx/>
              <a:buNone/>
            </a:pPr>
            <a:r>
              <a:rPr lang="en-US" altLang="en-US" sz="1400" b="1" dirty="0">
                <a:ea typeface="Baskerville"/>
                <a:cs typeface="Baskerville"/>
              </a:rPr>
              <a:t>Mrs. </a:t>
            </a:r>
            <a:r>
              <a:rPr lang="en-US" altLang="en-US" sz="1400" b="1" dirty="0" err="1">
                <a:ea typeface="Baskerville"/>
                <a:cs typeface="Baskerville"/>
              </a:rPr>
              <a:t>Vollstedt</a:t>
            </a:r>
            <a:endParaRPr lang="en-US" altLang="en-US" sz="1200" i="1" dirty="0">
              <a:latin typeface="Arial Narrow" panose="020B0606020202030204" pitchFamily="34" charset="0"/>
            </a:endParaRPr>
          </a:p>
          <a:p>
            <a:pPr eaLnBrk="1" hangingPunct="1">
              <a:spcBef>
                <a:spcPct val="0"/>
              </a:spcBef>
              <a:buFontTx/>
              <a:buNone/>
            </a:pPr>
            <a:r>
              <a:rPr lang="en-US" altLang="en-US" sz="1200" i="1" dirty="0">
                <a:latin typeface="Arial Narrow" panose="020B0604020202020204" pitchFamily="34" charset="0"/>
              </a:rPr>
              <a:t>	Students will follow the developmental reading taxonomy as prescribed by Achieve3000 Lexile Level Assessment. Scholars work to build their skills independently, in small groups, and one on one with the teacher. The purpose is to grow scholars as readers and advance them to the next level. Achieve3000 is built for students to develop a love of reading through choice and provision of high quality, high interest materials, and time embedded in the school day for reading independently at their “Just Right” level. Scholars will actively participate in a balanced literacy model of instruction. This includes mini-lessons, independent reading to build stamina, one on one and small group instruction.</a:t>
            </a:r>
            <a:endParaRPr lang="en-US" altLang="en-US" sz="1400" b="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80169" y="6525892"/>
            <a:ext cx="40449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Arial Narrow" panose="020B0606020202030204" pitchFamily="34" charset="0"/>
              </a:rPr>
              <a:t>School-Wide Discipline Plan:</a:t>
            </a: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1. Warning</a:t>
            </a:r>
          </a:p>
          <a:p>
            <a:pPr eaLnBrk="1" hangingPunct="1">
              <a:spcBef>
                <a:spcPct val="0"/>
              </a:spcBef>
              <a:buFontTx/>
              <a:buNone/>
            </a:pPr>
            <a:r>
              <a:rPr lang="en-US" altLang="en-US" sz="1200" dirty="0">
                <a:latin typeface="Arial Narrow" panose="020B0606020202030204" pitchFamily="34" charset="0"/>
              </a:rPr>
              <a:t>2. Parent contact and lunch detention.</a:t>
            </a:r>
          </a:p>
          <a:p>
            <a:pPr eaLnBrk="1" hangingPunct="1">
              <a:spcBef>
                <a:spcPct val="0"/>
              </a:spcBef>
              <a:buFontTx/>
              <a:buNone/>
            </a:pPr>
            <a:r>
              <a:rPr lang="en-US" altLang="en-US" sz="1200" dirty="0">
                <a:latin typeface="Arial Narrow" panose="020B0606020202030204" pitchFamily="34" charset="0"/>
              </a:rPr>
              <a:t>3. Parent contact and in class suspension with lunch detention</a:t>
            </a:r>
          </a:p>
          <a:p>
            <a:pPr eaLnBrk="1" hangingPunct="1">
              <a:spcBef>
                <a:spcPct val="0"/>
              </a:spcBef>
              <a:buFontTx/>
              <a:buNone/>
            </a:pPr>
            <a:r>
              <a:rPr lang="en-US" altLang="en-US" sz="1200" dirty="0">
                <a:latin typeface="Arial Narrow" panose="020B0606020202030204" pitchFamily="34" charset="0"/>
              </a:rPr>
              <a:t>4. Discipline referral</a:t>
            </a:r>
          </a:p>
          <a:p>
            <a:pPr eaLnBrk="1" hangingPunct="1">
              <a:spcBef>
                <a:spcPct val="0"/>
              </a:spcBef>
              <a:buFontTx/>
              <a:buNone/>
            </a:pPr>
            <a:r>
              <a:rPr lang="en-US" altLang="en-US" sz="1200" dirty="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a:p>
            <a:pPr eaLnBrk="1" hangingPunct="1">
              <a:spcBef>
                <a:spcPct val="0"/>
              </a:spcBef>
              <a:buFontTx/>
              <a:buNone/>
            </a:pPr>
            <a:endParaRPr lang="en-US" altLang="en-US" sz="1800" dirty="0"/>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00175" y="8264525"/>
            <a:ext cx="347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Students will earn PBIS points for positive behaviors that reflect the PAWS Expectations (above) and the IB Learner Profile</a:t>
            </a:r>
            <a:endParaRPr lang="en-US" altLang="en-US" sz="18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720" y="4558000"/>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990013"/>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IB Learner Profile- </a:t>
            </a:r>
            <a:r>
              <a:rPr lang="en-US" altLang="en-US" sz="1100" dirty="0">
                <a:latin typeface="Arial Narrow" charset="0"/>
              </a:rPr>
              <a:t>The IB learner profile represents 10 attributes valued by IB World </a:t>
            </a:r>
          </a:p>
          <a:p>
            <a:pPr>
              <a:buFont typeface="Arial" charset="0"/>
              <a:buNone/>
              <a:defRPr/>
            </a:pPr>
            <a:r>
              <a:rPr lang="en-US" altLang="en-US" sz="1100" dirty="0">
                <a:latin typeface="Arial Narrow" charset="0"/>
              </a:rPr>
              <a:t>Schools. These attributes, and others like them, can help individuals and groups become </a:t>
            </a:r>
          </a:p>
          <a:p>
            <a:pPr>
              <a:buFont typeface="Arial" charset="0"/>
              <a:buNone/>
              <a:defRPr/>
            </a:pPr>
            <a:r>
              <a:rPr lang="en-US" altLang="en-US" sz="1100" dirty="0">
                <a:latin typeface="Arial Narrow" charset="0"/>
              </a:rPr>
              <a:t>responsible members of local, national and global communities. </a:t>
            </a:r>
          </a:p>
          <a:p>
            <a:pPr>
              <a:buFont typeface="Arial" charset="0"/>
              <a:buNone/>
              <a:defRPr/>
            </a:pPr>
            <a:r>
              <a:rPr lang="en-US" altLang="en-US" sz="1050" b="1" dirty="0">
                <a:latin typeface="Arial Narrow" charset="0"/>
              </a:rPr>
              <a:t>Caring	            Balanced            Reflective                    Inquirer               Communicator</a:t>
            </a:r>
          </a:p>
          <a:p>
            <a:pPr eaLnBrk="1" hangingPunct="1">
              <a:spcBef>
                <a:spcPct val="0"/>
              </a:spcBef>
              <a:buFont typeface="Arial" charset="0"/>
              <a:buNone/>
              <a:defRPr/>
            </a:pPr>
            <a:r>
              <a:rPr lang="en-US" altLang="en-US" sz="1050" b="1" dirty="0">
                <a:latin typeface="Arial Narrow" charset="0"/>
              </a:rPr>
              <a:t>  Knowledgeable               Principled	  Risk Taker            Thinkers             Open Minded</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39237" y="2736265"/>
            <a:ext cx="5624513" cy="229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6"/>
              </a:rPr>
              <a:t>http://pvms.pasco.k12.fl.us/ib-myp-policies/)</a:t>
            </a:r>
            <a:r>
              <a:rPr lang="en-US" altLang="en-US" sz="1100" dirty="0">
                <a:latin typeface="Arial Narrow" panose="020B0606020202030204" pitchFamily="34" charset="0"/>
              </a:rPr>
              <a:t> as they are created.</a:t>
            </a:r>
          </a:p>
          <a:p>
            <a:pPr>
              <a:spcBef>
                <a:spcPct val="0"/>
              </a:spcBef>
              <a:buFontTx/>
              <a:buNone/>
            </a:pPr>
            <a:r>
              <a:rPr lang="en-US" altLang="en-US" sz="1100" i="1" u="sng" dirty="0">
                <a:latin typeface="Arial Narrow" panose="020B0606020202030204" pitchFamily="34" charset="0"/>
              </a:rPr>
              <a:t>Academic Honesty Policy</a:t>
            </a:r>
            <a:r>
              <a:rPr lang="en-US" altLang="en-US" sz="1100" i="1" dirty="0">
                <a:latin typeface="Arial Narrow" panose="020B0606020202030204" pitchFamily="34" charset="0"/>
              </a:rPr>
              <a:t>:</a:t>
            </a:r>
            <a:r>
              <a:rPr lang="en-US" altLang="en-US" sz="1100" dirty="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dirty="0">
                <a:latin typeface="Arial Narrow" panose="020B0606020202030204" pitchFamily="34" charset="0"/>
              </a:rPr>
              <a:t>Language Policy:</a:t>
            </a:r>
            <a:r>
              <a:rPr lang="en-US" altLang="en-US" sz="1100" dirty="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dirty="0">
                <a:latin typeface="Arial Narrow" panose="020B0606020202030204" pitchFamily="34" charset="0"/>
              </a:rPr>
              <a:t>Special Needs Policy:</a:t>
            </a:r>
            <a:r>
              <a:rPr lang="en-US" altLang="en-US" sz="1100" dirty="0">
                <a:latin typeface="Arial Narrow" panose="020B0606020202030204" pitchFamily="34" charset="0"/>
              </a:rPr>
              <a:t>  This policy defines how the MYP is inclusive for all PVMS students.</a:t>
            </a:r>
          </a:p>
          <a:p>
            <a:pPr>
              <a:spcBef>
                <a:spcPct val="0"/>
              </a:spcBef>
              <a:buFontTx/>
              <a:buNone/>
            </a:pPr>
            <a:r>
              <a:rPr lang="en-US" altLang="en-US" sz="1100" i="1" u="sng" dirty="0">
                <a:latin typeface="Arial Narrow" panose="020B0606020202030204" pitchFamily="34" charset="0"/>
              </a:rPr>
              <a:t>Assessment Policy:</a:t>
            </a:r>
            <a:r>
              <a:rPr lang="en-US" altLang="en-US" sz="1100" u="sng" dirty="0">
                <a:latin typeface="Arial Narrow" panose="020B0606020202030204" pitchFamily="34" charset="0"/>
              </a:rPr>
              <a:t> </a:t>
            </a:r>
            <a:r>
              <a:rPr lang="en-US" altLang="en-US" sz="1100" dirty="0">
                <a:latin typeface="Arial Narrow" panose="020B0606020202030204" pitchFamily="34" charset="0"/>
              </a:rPr>
              <a:t>  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pic>
        <p:nvPicPr>
          <p:cNvPr id="15391" name="Picture 2">
            <a:extLst>
              <a:ext uri="{FF2B5EF4-FFF2-40B4-BE49-F238E27FC236}">
                <a16:creationId xmlns:a16="http://schemas.microsoft.com/office/drawing/2014/main" id="{88041427-9348-4EC0-AF29-817E4CDB8B1D}"/>
              </a:ext>
            </a:extLst>
          </p:cNvPr>
          <p:cNvPicPr>
            <a:picLocks noChangeAspect="1"/>
          </p:cNvPicPr>
          <p:nvPr/>
        </p:nvPicPr>
        <p:blipFill>
          <a:blip r:embed="rId7"/>
          <a:stretch>
            <a:fillRect/>
          </a:stretch>
        </p:blipFill>
        <p:spPr bwMode="auto">
          <a:xfrm>
            <a:off x="723106" y="50800"/>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8">
            <a:extLst>
              <a:ext uri="{FF2B5EF4-FFF2-40B4-BE49-F238E27FC236}">
                <a16:creationId xmlns:a16="http://schemas.microsoft.com/office/drawing/2014/main" id="{38EC420F-0926-4D79-86BC-C920AC9EBE83}"/>
              </a:ext>
            </a:extLst>
          </p:cNvPr>
          <p:cNvPicPr>
            <a:picLocks noChangeAspect="1"/>
          </p:cNvPicPr>
          <p:nvPr/>
        </p:nvPicPr>
        <p:blipFill>
          <a:blip r:embed="rId8"/>
          <a:stretch>
            <a:fillRect/>
          </a:stretch>
        </p:blipFill>
        <p:spPr bwMode="auto">
          <a:xfrm>
            <a:off x="6098988" y="318294"/>
            <a:ext cx="142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703593" y="2015242"/>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dirty="0">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39237" y="2379079"/>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dirty="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dirty="0">
                <a:latin typeface="Arial Narrow" panose="020B0606020202030204" pitchFamily="34" charset="0"/>
              </a:rPr>
              <a:t>differences.</a:t>
            </a:r>
          </a:p>
        </p:txBody>
      </p:sp>
      <p:sp>
        <p:nvSpPr>
          <p:cNvPr id="19" name="Rectangle 18">
            <a:extLst>
              <a:ext uri="{FF2B5EF4-FFF2-40B4-BE49-F238E27FC236}">
                <a16:creationId xmlns:a16="http://schemas.microsoft.com/office/drawing/2014/main" id="{65BB7934-EA33-4196-BBE7-5D9768A7250D}"/>
              </a:ext>
            </a:extLst>
          </p:cNvPr>
          <p:cNvSpPr>
            <a:spLocks noChangeArrowheads="1"/>
          </p:cNvSpPr>
          <p:nvPr/>
        </p:nvSpPr>
        <p:spPr bwMode="auto">
          <a:xfrm>
            <a:off x="5321543" y="8101995"/>
            <a:ext cx="2133111" cy="818869"/>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endParaRPr lang="en-US" sz="1000" dirty="0">
              <a:solidFill>
                <a:schemeClr val="lt1"/>
              </a:solidFill>
              <a:latin typeface="Arial Narrow" charset="0"/>
              <a:ea typeface="Arial Narrow" charset="0"/>
              <a:cs typeface="Arial Narrow" charset="0"/>
            </a:endParaRPr>
          </a:p>
          <a:p>
            <a:pPr>
              <a:defRPr/>
            </a:pPr>
            <a:r>
              <a:rPr lang="en-US" sz="1000" dirty="0">
                <a:solidFill>
                  <a:schemeClr val="lt1"/>
                </a:solidFill>
                <a:latin typeface="Arial Narrow" charset="0"/>
                <a:ea typeface="Arial Narrow" charset="0"/>
                <a:cs typeface="Arial Narrow" charset="0"/>
              </a:rPr>
              <a:t>40% Formative (Common Formative Assessments [CFAs] and other evidence of standards based learning)</a:t>
            </a:r>
          </a:p>
          <a:p>
            <a:pPr>
              <a:defRPr/>
            </a:pPr>
            <a:endParaRPr lang="en-US" sz="1000" dirty="0">
              <a:solidFill>
                <a:schemeClr val="lt1"/>
              </a:solidFill>
              <a:latin typeface="Arial Narrow" charset="0"/>
              <a:ea typeface="Arial Narrow" charset="0"/>
              <a:cs typeface="Arial Narrow" charset="0"/>
            </a:endParaRPr>
          </a:p>
        </p:txBody>
      </p:sp>
      <p:sp>
        <p:nvSpPr>
          <p:cNvPr id="51" name="Rectangle 50">
            <a:extLst>
              <a:ext uri="{FF2B5EF4-FFF2-40B4-BE49-F238E27FC236}">
                <a16:creationId xmlns:a16="http://schemas.microsoft.com/office/drawing/2014/main" id="{93F9DC76-9AAF-449E-B975-6AA8E3BB4199}"/>
              </a:ext>
            </a:extLst>
          </p:cNvPr>
          <p:cNvSpPr>
            <a:spLocks noChangeArrowheads="1"/>
          </p:cNvSpPr>
          <p:nvPr/>
        </p:nvSpPr>
        <p:spPr bwMode="auto">
          <a:xfrm>
            <a:off x="5162550" y="7002003"/>
            <a:ext cx="2485311" cy="917387"/>
          </a:xfrm>
          <a:prstGeom prst="rect">
            <a:avLst/>
          </a:prstGeom>
          <a:solidFill>
            <a:schemeClr val="bg1">
              <a:lumMod val="50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000" dirty="0">
                <a:solidFill>
                  <a:schemeClr val="lt1"/>
                </a:solidFill>
                <a:latin typeface="Arial Narrow" charset="0"/>
                <a:ea typeface="Arial Narrow" charset="0"/>
                <a:cs typeface="Arial Narrow" charset="0"/>
              </a:rPr>
              <a:t>60% Summative (Common Summative Assessments {CSAs}, projects and performance assessments)</a:t>
            </a:r>
          </a:p>
        </p:txBody>
      </p:sp>
      <p:sp>
        <p:nvSpPr>
          <p:cNvPr id="39" name="TextBox 38">
            <a:extLst>
              <a:ext uri="{FF2B5EF4-FFF2-40B4-BE49-F238E27FC236}">
                <a16:creationId xmlns:a16="http://schemas.microsoft.com/office/drawing/2014/main" id="{D5A6D265-7105-1C4B-8767-2EB690B37E8C}"/>
              </a:ext>
            </a:extLst>
          </p:cNvPr>
          <p:cNvSpPr txBox="1"/>
          <p:nvPr/>
        </p:nvSpPr>
        <p:spPr>
          <a:xfrm>
            <a:off x="5129213" y="9047163"/>
            <a:ext cx="2674937" cy="461962"/>
          </a:xfrm>
          <a:prstGeom prst="rect">
            <a:avLst/>
          </a:prstGeom>
          <a:noFill/>
        </p:spPr>
        <p:txBody>
          <a:bodyPr>
            <a:spAutoFit/>
          </a:bodyPr>
          <a:lstStyle/>
          <a:p>
            <a:pPr>
              <a:defRPr/>
            </a:pPr>
            <a:r>
              <a:rPr lang="en-US" sz="1200" dirty="0">
                <a:latin typeface="Arial Narrow" charset="0"/>
                <a:ea typeface="Arial Narrow" charset="0"/>
                <a:cs typeface="Arial Narrow" charset="0"/>
              </a:rPr>
              <a:t>Students will have a variety of performance &amp; traditional assessments during the year</a:t>
            </a:r>
            <a:r>
              <a:rPr lang="en-US" sz="1200" dirty="0">
                <a:latin typeface="+mn-lt"/>
                <a:ea typeface="ＭＳ Ｐゴシック" charset="-128"/>
              </a:rPr>
              <a:t>.</a:t>
            </a:r>
          </a:p>
        </p:txBody>
      </p:sp>
      <p:cxnSp>
        <p:nvCxnSpPr>
          <p:cNvPr id="42" name="Straight Connector 41">
            <a:extLst>
              <a:ext uri="{FF2B5EF4-FFF2-40B4-BE49-F238E27FC236}">
                <a16:creationId xmlns:a16="http://schemas.microsoft.com/office/drawing/2014/main" id="{C394D45D-306F-6548-841C-3DA5D2341B6C}"/>
              </a:ext>
            </a:extLst>
          </p:cNvPr>
          <p:cNvCxnSpPr>
            <a:cxnSpLocks noChangeShapeType="1"/>
          </p:cNvCxnSpPr>
          <p:nvPr/>
        </p:nvCxnSpPr>
        <p:spPr bwMode="auto">
          <a:xfrm flipH="1">
            <a:off x="136525" y="915007"/>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3" name="Straight Connector 42">
            <a:extLst>
              <a:ext uri="{FF2B5EF4-FFF2-40B4-BE49-F238E27FC236}">
                <a16:creationId xmlns:a16="http://schemas.microsoft.com/office/drawing/2014/main" id="{03AB6958-16FE-A84A-B091-4CC82F741214}"/>
              </a:ext>
            </a:extLst>
          </p:cNvPr>
          <p:cNvCxnSpPr>
            <a:cxnSpLocks noChangeShapeType="1"/>
          </p:cNvCxnSpPr>
          <p:nvPr/>
        </p:nvCxnSpPr>
        <p:spPr bwMode="auto">
          <a:xfrm flipH="1">
            <a:off x="155575" y="2037499"/>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433388" y="1104900"/>
            <a:ext cx="3373437"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 policy</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956050" y="1336675"/>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13702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090613"/>
            <a:ext cx="384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328613" y="1498600"/>
            <a:ext cx="347821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dirty="0">
                <a:latin typeface="Arial Narrow" panose="020B0606020202030204" pitchFamily="34" charset="0"/>
              </a:rPr>
              <a:t>My expectation is that </a:t>
            </a:r>
            <a:r>
              <a:rPr lang="en-US" altLang="en-US" sz="1100" b="1" dirty="0">
                <a:latin typeface="Arial Narrow" panose="020B0606020202030204" pitchFamily="34" charset="0"/>
              </a:rPr>
              <a:t>all</a:t>
            </a:r>
            <a:r>
              <a:rPr lang="en-US" altLang="en-US" sz="1100" dirty="0">
                <a:latin typeface="Arial Narrow" panose="020B0606020202030204" pitchFamily="34" charset="0"/>
              </a:rPr>
              <a:t> assignments are completed on time.  </a:t>
            </a:r>
            <a:r>
              <a:rPr lang="en-US" altLang="en-US" sz="1100" dirty="0"/>
              <a:t>Multiple opportunities will be given for students to show mastery of the standards, by student request and through completion of previous missing formative assignments, as required by the teacher.</a:t>
            </a:r>
          </a:p>
          <a:p>
            <a:pPr eaLnBrk="1" hangingPunct="1">
              <a:spcBef>
                <a:spcPct val="0"/>
              </a:spcBef>
              <a:buFontTx/>
              <a:buNone/>
            </a:pPr>
            <a:endParaRPr lang="en-US" altLang="en-US" sz="1100" dirty="0"/>
          </a:p>
          <a:p>
            <a:pPr eaLnBrk="1" hangingPunct="1">
              <a:spcBef>
                <a:spcPct val="0"/>
              </a:spcBef>
              <a:buFontTx/>
              <a:buNone/>
            </a:pPr>
            <a:r>
              <a:rPr lang="en-US" altLang="en-US" sz="1100" dirty="0"/>
              <a:t>In </a:t>
            </a:r>
            <a:r>
              <a:rPr lang="en-US" altLang="en-US" sz="1100" dirty="0" err="1"/>
              <a:t>myStudent</a:t>
            </a:r>
            <a:r>
              <a:rPr lang="en-US" altLang="en-US" sz="1100" dirty="0"/>
              <a:t>, the following codes will be used:  </a:t>
            </a:r>
          </a:p>
          <a:p>
            <a:pPr eaLnBrk="1" hangingPunct="1">
              <a:spcBef>
                <a:spcPct val="0"/>
              </a:spcBef>
              <a:buFontTx/>
              <a:buNone/>
            </a:pPr>
            <a:r>
              <a:rPr lang="en-US" altLang="en-US" sz="1100" dirty="0"/>
              <a:t>X:  Exempt</a:t>
            </a:r>
          </a:p>
          <a:p>
            <a:pPr eaLnBrk="1" hangingPunct="1">
              <a:spcBef>
                <a:spcPct val="0"/>
              </a:spcBef>
              <a:buFontTx/>
              <a:buNone/>
            </a:pPr>
            <a:r>
              <a:rPr lang="en-US" altLang="en-US" sz="1100" dirty="0"/>
              <a:t>M:  Missing</a:t>
            </a:r>
          </a:p>
          <a:p>
            <a:pPr eaLnBrk="1" hangingPunct="1">
              <a:spcBef>
                <a:spcPct val="0"/>
              </a:spcBef>
              <a:buFontTx/>
              <a:buNone/>
            </a:pPr>
            <a:r>
              <a:rPr lang="en-US" altLang="en-US" sz="1100" dirty="0"/>
              <a:t>I:  Incomplete</a:t>
            </a:r>
          </a:p>
          <a:p>
            <a:pPr eaLnBrk="1" hangingPunct="1">
              <a:spcBef>
                <a:spcPct val="0"/>
              </a:spcBef>
              <a:buFontTx/>
              <a:buNone/>
            </a:pPr>
            <a:r>
              <a:rPr lang="en-US" altLang="en-US" sz="1100" dirty="0"/>
              <a:t>0:  A zero is the grade</a:t>
            </a:r>
          </a:p>
          <a:p>
            <a:pPr eaLnBrk="1" hangingPunct="1">
              <a:spcBef>
                <a:spcPct val="0"/>
              </a:spcBef>
              <a:buFontTx/>
              <a:buNone/>
            </a:pPr>
            <a:r>
              <a:rPr lang="en-US" altLang="en-US" sz="1100" dirty="0"/>
              <a:t>DR:  Dropped</a:t>
            </a:r>
          </a:p>
          <a:p>
            <a:pPr eaLnBrk="1" hangingPunct="1">
              <a:spcBef>
                <a:spcPct val="0"/>
              </a:spcBef>
              <a:buFontTx/>
              <a:buNone/>
            </a:pPr>
            <a:r>
              <a:rPr lang="en-US" altLang="en-US" sz="1100" dirty="0"/>
              <a:t>CIP:  Collected, In Progress</a:t>
            </a:r>
          </a:p>
          <a:p>
            <a:pPr eaLnBrk="1" hangingPunct="1">
              <a:spcBef>
                <a:spcPct val="0"/>
              </a:spcBef>
              <a:buFontTx/>
              <a:buNone/>
            </a:pPr>
            <a:r>
              <a:rPr lang="en-US" altLang="en-US" sz="1100" dirty="0"/>
              <a:t>NG:  Not graded</a:t>
            </a:r>
          </a:p>
          <a:p>
            <a:pPr eaLnBrk="1" hangingPunct="1">
              <a:spcBef>
                <a:spcPct val="0"/>
              </a:spcBef>
              <a:buFontTx/>
              <a:buNone/>
            </a:pPr>
            <a:endParaRPr lang="en-US" altLang="en-US" sz="1100" dirty="0"/>
          </a:p>
          <a:p>
            <a:pPr eaLnBrk="1" hangingPunct="1">
              <a:spcBef>
                <a:spcPct val="0"/>
              </a:spcBef>
              <a:buFontTx/>
              <a:buNone/>
            </a:pPr>
            <a:endParaRPr lang="en-US" altLang="en-US" sz="1100" dirty="0">
              <a:latin typeface="Arial Narrow" panose="020B0606020202030204" pitchFamily="34" charset="0"/>
            </a:endParaRP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4048125" y="1525588"/>
            <a:ext cx="36353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a:latin typeface="Arial Narrow" panose="020B0606020202030204" pitchFamily="34" charset="0"/>
              </a:rPr>
              <a:t>YES, WE DID SOMETHING IMPORTANT WHILE YOU WERE ABSENT. </a:t>
            </a:r>
            <a:r>
              <a:rPr lang="en-US" altLang="en-US" sz="1100">
                <a:latin typeface="Arial Narrow" panose="020B0606020202030204" pitchFamily="34" charset="0"/>
              </a:rPr>
              <a:t>Excused absences guarantee students the right to make up any and all assignments assigned on the day[s] of absence at full credit. The student is responsible for asking the teacher(s)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a:latin typeface="Arial Narrow" panose="020B0606020202030204" pitchFamily="34" charset="0"/>
              </a:rPr>
              <a:t>Student Code of Conduct page 9)</a:t>
            </a:r>
            <a:endParaRPr lang="en-US" altLang="en-US" sz="1100">
              <a:latin typeface="Arial Narrow" panose="020B0606020202030204" pitchFamily="34" charset="0"/>
            </a:endParaRPr>
          </a:p>
          <a:p>
            <a:pPr eaLnBrk="1" hangingPunct="1">
              <a:spcBef>
                <a:spcPct val="0"/>
              </a:spcBef>
              <a:buFontTx/>
              <a:buNone/>
            </a:pPr>
            <a:endParaRPr lang="en-US" altLang="en-US" sz="110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746125" y="4184650"/>
            <a:ext cx="3375025"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Technology</a:t>
            </a:r>
          </a:p>
        </p:txBody>
      </p:sp>
      <p:sp>
        <p:nvSpPr>
          <p:cNvPr id="16396" name="TextBox 54">
            <a:extLst>
              <a:ext uri="{FF2B5EF4-FFF2-40B4-BE49-F238E27FC236}">
                <a16:creationId xmlns:a16="http://schemas.microsoft.com/office/drawing/2014/main" id="{3E93A575-5000-4440-8578-838F5C36D00E}"/>
              </a:ext>
            </a:extLst>
          </p:cNvPr>
          <p:cNvSpPr txBox="1">
            <a:spLocks noChangeArrowheads="1"/>
          </p:cNvSpPr>
          <p:nvPr/>
        </p:nvSpPr>
        <p:spPr bwMode="auto">
          <a:xfrm>
            <a:off x="298450" y="4486275"/>
            <a:ext cx="4964113" cy="177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altLang="en-US" sz="1050">
                <a:latin typeface="Arial Narrow" charset="0"/>
              </a:rPr>
              <a:t>Students are expected to abide by all school and district digital safety rules and guidelines. Failure to do so will result in said student being banned from technology in class. While we encourage students to bring their own devices to school, using them in class without teacher permission will result in a behavior step. Students will be required to use technology both at school and at home. Students will use various sites accessed from their My Pasco Connect dashboard. Login information will be given the first week of school and can be recorded here:</a:t>
            </a:r>
          </a:p>
          <a:p>
            <a:pPr eaLnBrk="1" hangingPunct="1">
              <a:spcBef>
                <a:spcPct val="0"/>
              </a:spcBef>
              <a:buFontTx/>
              <a:buNone/>
              <a:defRPr/>
            </a:pPr>
            <a:endParaRPr lang="en-US" altLang="en-US" sz="1050">
              <a:latin typeface="Arial Narrow" charset="0"/>
            </a:endParaRPr>
          </a:p>
          <a:p>
            <a:pPr eaLnBrk="1" hangingPunct="1">
              <a:spcBef>
                <a:spcPct val="0"/>
              </a:spcBef>
              <a:buFontTx/>
              <a:buNone/>
              <a:defRPr/>
            </a:pPr>
            <a:r>
              <a:rPr lang="en-US" altLang="en-US" sz="1050">
                <a:latin typeface="Arial Narrow" charset="0"/>
              </a:rPr>
              <a:t>Username__________________________  Password </a:t>
            </a:r>
            <a:r>
              <a:rPr lang="en-US" altLang="en-US" sz="1200">
                <a:latin typeface="Arial Narrow" charset="0"/>
              </a:rPr>
              <a:t>___________________________</a:t>
            </a:r>
          </a:p>
          <a:p>
            <a:pPr eaLnBrk="1" hangingPunct="1">
              <a:spcBef>
                <a:spcPct val="0"/>
              </a:spcBef>
              <a:buFontTx/>
              <a:buNone/>
              <a:defRPr/>
            </a:pPr>
            <a:endParaRPr lang="en-US" altLang="en-US" sz="1200" b="1">
              <a:latin typeface="Arial Narrow" charset="0"/>
            </a:endParaRPr>
          </a:p>
          <a:p>
            <a:pPr eaLnBrk="1" hangingPunct="1">
              <a:spcBef>
                <a:spcPct val="0"/>
              </a:spcBef>
              <a:buFontTx/>
              <a:buNone/>
              <a:defRPr/>
            </a:pPr>
            <a:r>
              <a:rPr lang="en-US" altLang="en-US" sz="1200" b="1">
                <a:latin typeface="Arial Narrow" charset="0"/>
              </a:rPr>
              <a:t>					</a:t>
            </a:r>
            <a:r>
              <a:rPr lang="en-US" altLang="en-US" sz="1200">
                <a:latin typeface="Arial Narrow" charset="0"/>
              </a:rPr>
              <a:t>	</a:t>
            </a:r>
            <a:endParaRPr lang="en-US" altLang="en-US" sz="1200" b="1">
              <a:latin typeface="Arial Narrow" charset="0"/>
            </a:endParaRPr>
          </a:p>
        </p:txBody>
      </p:sp>
      <p:pic>
        <p:nvPicPr>
          <p:cNvPr id="16397" name="Picture 22" descr="laptop.png">
            <a:extLst>
              <a:ext uri="{FF2B5EF4-FFF2-40B4-BE49-F238E27FC236}">
                <a16:creationId xmlns:a16="http://schemas.microsoft.com/office/drawing/2014/main" id="{AEC49F60-3588-4EA5-BB92-6C2E835B29F7}"/>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112838" y="4224338"/>
            <a:ext cx="3381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19063" y="6064250"/>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39700" y="8286750"/>
            <a:ext cx="74549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I, ________________________________________, have read and understand the rules and expectations for Year 2 &amp; 3 Accelerated (Intensive) Reading. I acknowledge that it is my responsibility to contact my teacher if I have any questions or concerns. I know that this syllabus, gradebook, calendars, and resources are available to me online at any time and that assignments can be submitted digitally. I understand that students must adhere to the MYP policies and procedures. </a:t>
            </a:r>
            <a:r>
              <a:rPr lang="en-US" altLang="en-US" sz="1200" b="1" dirty="0">
                <a:latin typeface="Arial Narrow" panose="020B0606020202030204" pitchFamily="34" charset="0"/>
              </a:rPr>
              <a:t>This syllabus should remain in the student notebook.</a:t>
            </a:r>
          </a:p>
          <a:p>
            <a:pPr eaLnBrk="1" hangingPunct="1">
              <a:spcBef>
                <a:spcPct val="0"/>
              </a:spcBef>
              <a:buFontTx/>
              <a:buNone/>
            </a:pPr>
            <a:endParaRPr lang="en-US" altLang="en-US" sz="700" dirty="0">
              <a:latin typeface="Arial Narrow" panose="020B0606020202030204" pitchFamily="34" charset="0"/>
            </a:endParaRP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b="1" dirty="0">
                <a:latin typeface="Arial Narrow" panose="020B0606020202030204" pitchFamily="34" charset="0"/>
              </a:rPr>
              <a:t>Student signature </a:t>
            </a:r>
            <a:r>
              <a:rPr lang="en-US" altLang="en-US" sz="1200" dirty="0">
                <a:latin typeface="Arial Narrow" panose="020B0606020202030204" pitchFamily="34" charset="0"/>
              </a:rPr>
              <a:t>__________________________________  </a:t>
            </a:r>
            <a:r>
              <a:rPr lang="en-US" altLang="en-US" sz="1200" b="1" dirty="0">
                <a:latin typeface="Arial Narrow" panose="020B0606020202030204" pitchFamily="34" charset="0"/>
              </a:rPr>
              <a:t>Parent signature </a:t>
            </a:r>
            <a:r>
              <a:rPr lang="en-US" altLang="en-US" sz="1200" dirty="0">
                <a:latin typeface="Arial Narrow" panose="020B0606020202030204" pitchFamily="34" charset="0"/>
              </a:rPr>
              <a:t>______________________________________</a:t>
            </a: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39700" y="822007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1169988" y="6107113"/>
            <a:ext cx="2698750"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Class Resources</a:t>
            </a: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5">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t>Accelerated (Intensive) Reading Year 2 &amp; 3</a:t>
            </a:r>
          </a:p>
        </p:txBody>
      </p:sp>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231775" y="6343653"/>
            <a:ext cx="51911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endParaRPr lang="en-US" altLang="en-US" sz="1000" dirty="0">
              <a:latin typeface="Arial Narrow" panose="020B0604020202020204" pitchFamily="34" charset="0"/>
            </a:endParaRPr>
          </a:p>
          <a:p>
            <a:pPr eaLnBrk="1" hangingPunct="1">
              <a:spcBef>
                <a:spcPct val="0"/>
              </a:spcBef>
              <a:buNone/>
            </a:pPr>
            <a:r>
              <a:rPr lang="en-US" altLang="en-US" sz="1000" dirty="0">
                <a:latin typeface="Arial Narrow" panose="020B0604020202020204" pitchFamily="34" charset="0"/>
              </a:rPr>
              <a:t>Students and parents should be signed up for our class </a:t>
            </a:r>
            <a:r>
              <a:rPr lang="en-US" altLang="en-US" sz="1000" b="1" dirty="0">
                <a:latin typeface="Arial Narrow" panose="020B0604020202020204" pitchFamily="34" charset="0"/>
              </a:rPr>
              <a:t>Remind </a:t>
            </a:r>
            <a:r>
              <a:rPr lang="en-US" altLang="en-US" sz="1000" dirty="0">
                <a:latin typeface="Arial Narrow" panose="020B0604020202020204" pitchFamily="34" charset="0"/>
              </a:rPr>
              <a:t>account. This is used to communicate upcoming assignments, events, reminders, and progress. Login information will be sent home and the class code can be found on the front of this syllabus. Students and parents should also have access to </a:t>
            </a:r>
            <a:r>
              <a:rPr lang="en-US" altLang="en-US" sz="1000" b="1" dirty="0" err="1">
                <a:latin typeface="Arial Narrow" panose="020B0604020202020204" pitchFamily="34" charset="0"/>
              </a:rPr>
              <a:t>MyStudent</a:t>
            </a:r>
            <a:r>
              <a:rPr lang="en-US" altLang="en-US" sz="1000" dirty="0">
                <a:latin typeface="Arial Narrow" panose="020B0604020202020204" pitchFamily="34" charset="0"/>
              </a:rPr>
              <a:t> to keep track of grades and assignments. </a:t>
            </a:r>
          </a:p>
          <a:p>
            <a:pPr eaLnBrk="1" hangingPunct="1">
              <a:spcBef>
                <a:spcPct val="0"/>
              </a:spcBef>
              <a:buNone/>
            </a:pPr>
            <a:endParaRPr lang="en-US" altLang="en-US" sz="1000" b="1" u="sng" dirty="0">
              <a:latin typeface="Arial Narrow" panose="020B0604020202020204" pitchFamily="34" charset="0"/>
            </a:endParaRPr>
          </a:p>
          <a:p>
            <a:pPr eaLnBrk="1" hangingPunct="1">
              <a:spcBef>
                <a:spcPct val="0"/>
              </a:spcBef>
              <a:buNone/>
            </a:pPr>
            <a:r>
              <a:rPr lang="en-US" altLang="en-US" sz="1000" b="1" u="sng" dirty="0">
                <a:latin typeface="Arial Narrow" panose="020B0604020202020204" pitchFamily="34" charset="0"/>
              </a:rPr>
              <a:t>Achieve3000:</a:t>
            </a:r>
            <a:r>
              <a:rPr lang="en-US" altLang="en-US" sz="1000" b="1" dirty="0">
                <a:latin typeface="Arial Narrow" panose="020B0604020202020204" pitchFamily="34" charset="0"/>
              </a:rPr>
              <a:t>    </a:t>
            </a:r>
            <a:r>
              <a:rPr lang="en-US" altLang="en-US" sz="1000" i="1" dirty="0">
                <a:latin typeface="Arial Narrow" panose="020B0604020202020204" pitchFamily="34" charset="0"/>
              </a:rPr>
              <a:t>Online </a:t>
            </a:r>
            <a:r>
              <a:rPr lang="en-US" altLang="en-US" sz="1000" i="1" dirty="0" err="1">
                <a:latin typeface="Arial Narrow" panose="020B0604020202020204" pitchFamily="34" charset="0"/>
              </a:rPr>
              <a:t>Lexiled</a:t>
            </a:r>
            <a:r>
              <a:rPr lang="en-US" altLang="en-US" sz="1000" i="1" dirty="0">
                <a:latin typeface="Arial Narrow" panose="020B0604020202020204" pitchFamily="34" charset="0"/>
              </a:rPr>
              <a:t> </a:t>
            </a:r>
            <a:r>
              <a:rPr lang="en-US" altLang="en-US" sz="1000" i="1" dirty="0" err="1">
                <a:latin typeface="Arial Narrow" panose="020B0604020202020204" pitchFamily="34" charset="0"/>
              </a:rPr>
              <a:t>Resouce</a:t>
            </a:r>
            <a:r>
              <a:rPr lang="en-US" altLang="en-US" sz="1000" i="1" dirty="0">
                <a:latin typeface="Arial Narrow" panose="020B0604020202020204" pitchFamily="34" charset="0"/>
              </a:rPr>
              <a:t> (on </a:t>
            </a:r>
            <a:r>
              <a:rPr lang="en-US" altLang="en-US" sz="1000" i="1" dirty="0" err="1">
                <a:latin typeface="Arial Narrow" panose="020B0604020202020204" pitchFamily="34" charset="0"/>
              </a:rPr>
              <a:t>MyPascoConnect</a:t>
            </a:r>
            <a:r>
              <a:rPr lang="en-US" altLang="en-US" sz="1000" i="1" dirty="0">
                <a:latin typeface="Arial Narrow" panose="020B0604020202020204" pitchFamily="34" charset="0"/>
              </a:rPr>
              <a:t>)</a:t>
            </a:r>
          </a:p>
          <a:p>
            <a:pPr eaLnBrk="1" hangingPunct="1">
              <a:spcBef>
                <a:spcPct val="0"/>
              </a:spcBef>
              <a:buNone/>
            </a:pPr>
            <a:endParaRPr lang="en-US" altLang="en-US" sz="1000" b="1" u="sng" dirty="0">
              <a:latin typeface="Arial Narrow" panose="020B0604020202020204" pitchFamily="34" charset="0"/>
            </a:endParaRPr>
          </a:p>
          <a:p>
            <a:pPr eaLnBrk="1" hangingPunct="1">
              <a:spcBef>
                <a:spcPct val="0"/>
              </a:spcBef>
              <a:buNone/>
            </a:pPr>
            <a:r>
              <a:rPr lang="en-US" altLang="en-US" sz="1000" b="1" u="sng" dirty="0">
                <a:latin typeface="Arial Narrow" panose="020B0604020202020204" pitchFamily="34" charset="0"/>
              </a:rPr>
              <a:t>Textbook Info:</a:t>
            </a:r>
            <a:r>
              <a:rPr lang="en-US" altLang="en-US" sz="1000" dirty="0">
                <a:latin typeface="Arial Narrow" panose="020B0604020202020204" pitchFamily="34" charset="0"/>
              </a:rPr>
              <a:t>  </a:t>
            </a:r>
            <a:r>
              <a:rPr lang="en-US" altLang="en-US" sz="1000" i="1" dirty="0">
                <a:latin typeface="Arial Narrow" panose="020B0604020202020204" pitchFamily="34" charset="0"/>
              </a:rPr>
              <a:t>National Geographic Learning, Inside (on </a:t>
            </a:r>
            <a:r>
              <a:rPr lang="en-US" altLang="en-US" sz="1000" i="1" dirty="0" err="1">
                <a:latin typeface="Arial Narrow" panose="020B0604020202020204" pitchFamily="34" charset="0"/>
              </a:rPr>
              <a:t>MyPascoConnect</a:t>
            </a:r>
            <a:r>
              <a:rPr lang="en-US" altLang="en-US" sz="1000" i="1" dirty="0">
                <a:latin typeface="Arial Narrow" panose="020B0604020202020204" pitchFamily="34" charset="0"/>
              </a:rPr>
              <a:t>)</a:t>
            </a:r>
          </a:p>
          <a:p>
            <a:pPr eaLnBrk="1" hangingPunct="1">
              <a:spcBef>
                <a:spcPct val="0"/>
              </a:spcBef>
              <a:buNone/>
            </a:pPr>
            <a:endParaRPr lang="en-US" altLang="en-US" sz="1000" i="1" u="sng" dirty="0">
              <a:latin typeface="Arial Narrow" panose="020B0604020202020204" pitchFamily="34" charset="0"/>
            </a:endParaRPr>
          </a:p>
          <a:p>
            <a:pPr eaLnBrk="1" hangingPunct="1">
              <a:spcBef>
                <a:spcPct val="0"/>
              </a:spcBef>
              <a:buFontTx/>
              <a:buNone/>
            </a:pPr>
            <a:endParaRPr lang="en-US" altLang="en-US" sz="1000" i="1" dirty="0">
              <a:latin typeface="Arial Narrow" panose="020B0604020202020204" pitchFamily="34" charset="0"/>
            </a:endParaRPr>
          </a:p>
          <a:p>
            <a:pPr algn="ctr">
              <a:spcBef>
                <a:spcPct val="0"/>
              </a:spcBef>
              <a:buNone/>
            </a:pPr>
            <a:r>
              <a:rPr lang="en-US" altLang="en-US" sz="1000" b="1" dirty="0">
                <a:latin typeface="Arial Narrow" panose="020B0606020202030204" pitchFamily="34" charset="0"/>
              </a:rPr>
              <a:t>DO NOT CUT!!     DO NOT CUT!!       DO NOT CUT!!    DO NOT CUT!!  </a:t>
            </a: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37113" y="6121400"/>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5000" y="4187825"/>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UNITS</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505450" y="4524375"/>
            <a:ext cx="217805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en-US" altLang="en-US" sz="1200" b="1" i="1" dirty="0">
                <a:latin typeface="Arial Narrow" panose="020B0606020202030204" pitchFamily="34" charset="0"/>
              </a:rPr>
              <a:t>	</a:t>
            </a:r>
            <a:r>
              <a:rPr lang="en-US" altLang="en-US" sz="1600" b="1" i="1" dirty="0">
                <a:latin typeface="Arial Narrow" panose="020B0606020202030204" pitchFamily="34" charset="0"/>
              </a:rPr>
              <a:t>Year 2</a:t>
            </a:r>
          </a:p>
          <a:p>
            <a:pPr>
              <a:spcBef>
                <a:spcPct val="0"/>
              </a:spcBef>
              <a:buNone/>
            </a:pPr>
            <a:endParaRPr lang="en-US" altLang="en-US" sz="1600" b="1" i="1"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1:</a:t>
            </a:r>
            <a:r>
              <a:rPr lang="en-US" altLang="en-US" sz="1200" b="1" dirty="0">
                <a:latin typeface="Arial Narrow" panose="020B0606020202030204" pitchFamily="34" charset="0"/>
              </a:rPr>
              <a:t>  </a:t>
            </a:r>
            <a:r>
              <a:rPr lang="en-US" altLang="en-US" sz="1200" dirty="0">
                <a:latin typeface="Arial Narrow" panose="020B0606020202030204" pitchFamily="34" charset="0"/>
              </a:rPr>
              <a:t>Bold Actions</a:t>
            </a:r>
          </a:p>
          <a:p>
            <a:pPr>
              <a:spcBef>
                <a:spcPct val="0"/>
              </a:spcBef>
              <a:buNone/>
            </a:pPr>
            <a:r>
              <a:rPr lang="en-US" altLang="en-US" sz="1200" b="1" u="sng" dirty="0">
                <a:latin typeface="Arial Narrow" panose="020B0606020202030204" pitchFamily="34" charset="0"/>
              </a:rPr>
              <a:t>Unit 2:</a:t>
            </a:r>
            <a:r>
              <a:rPr lang="en-US" altLang="en-US" sz="1200" b="1" dirty="0">
                <a:latin typeface="Arial Narrow" panose="020B0606020202030204" pitchFamily="34" charset="0"/>
              </a:rPr>
              <a:t>  </a:t>
            </a:r>
            <a:r>
              <a:rPr lang="en-US" altLang="en-US" sz="1200" dirty="0">
                <a:latin typeface="Arial Narrow" panose="020B0606020202030204" pitchFamily="34" charset="0"/>
              </a:rPr>
              <a:t>Perception and Reality</a:t>
            </a:r>
            <a:endParaRPr lang="en-US" sz="1200"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3:</a:t>
            </a:r>
            <a:r>
              <a:rPr lang="en-US" altLang="en-US" sz="1200" b="1" dirty="0">
                <a:latin typeface="Arial Narrow" panose="020B0606020202030204" pitchFamily="34" charset="0"/>
              </a:rPr>
              <a:t>  </a:t>
            </a:r>
            <a:r>
              <a:rPr lang="en-US" sz="1200" dirty="0">
                <a:latin typeface="Arial Narrow" panose="020B0606020202030204" pitchFamily="34" charset="0"/>
              </a:rPr>
              <a:t>Risk and Exploration</a:t>
            </a:r>
            <a:endParaRPr lang="en-US" altLang="en-US" sz="1200" b="1" u="sng"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4:</a:t>
            </a:r>
            <a:r>
              <a:rPr lang="en-US" altLang="en-US" sz="1200" b="1" dirty="0">
                <a:latin typeface="Arial Narrow" panose="020B0606020202030204" pitchFamily="34" charset="0"/>
              </a:rPr>
              <a:t>  </a:t>
            </a:r>
            <a:r>
              <a:rPr lang="en-US" sz="1200" dirty="0">
                <a:latin typeface="Arial Narrow" panose="020B0606020202030204" pitchFamily="34" charset="0"/>
              </a:rPr>
              <a:t>Guided by a Cause</a:t>
            </a:r>
          </a:p>
          <a:p>
            <a:pPr>
              <a:spcBef>
                <a:spcPct val="0"/>
              </a:spcBef>
              <a:buNone/>
            </a:pPr>
            <a:endParaRPr lang="en-US" altLang="en-US" sz="1200" dirty="0">
              <a:latin typeface="Arial Narrow" panose="020B0606020202030204" pitchFamily="34" charset="0"/>
            </a:endParaRPr>
          </a:p>
          <a:p>
            <a:pPr>
              <a:spcBef>
                <a:spcPct val="0"/>
              </a:spcBef>
              <a:buNone/>
            </a:pPr>
            <a:endParaRPr lang="en-US" altLang="en-US" sz="1200" dirty="0">
              <a:latin typeface="Arial Narrow" panose="020B0606020202030204" pitchFamily="34" charset="0"/>
            </a:endParaRPr>
          </a:p>
          <a:p>
            <a:pPr>
              <a:spcBef>
                <a:spcPct val="0"/>
              </a:spcBef>
              <a:buNone/>
            </a:pPr>
            <a:r>
              <a:rPr lang="en-US" altLang="en-US" sz="1200" b="1" i="1" dirty="0">
                <a:latin typeface="Arial Narrow" panose="020B0606020202030204" pitchFamily="34" charset="0"/>
              </a:rPr>
              <a:t>	</a:t>
            </a:r>
            <a:r>
              <a:rPr lang="en-US" altLang="en-US" sz="1600" b="1" i="1" dirty="0">
                <a:latin typeface="Arial Narrow" panose="020B0606020202030204" pitchFamily="34" charset="0"/>
              </a:rPr>
              <a:t>Year 3</a:t>
            </a:r>
          </a:p>
          <a:p>
            <a:pPr>
              <a:spcBef>
                <a:spcPct val="0"/>
              </a:spcBef>
              <a:buNone/>
            </a:pPr>
            <a:endParaRPr lang="en-US" altLang="en-US" sz="1600" b="1" i="1"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1:</a:t>
            </a:r>
            <a:r>
              <a:rPr lang="en-US" altLang="en-US" sz="1200" b="1" dirty="0">
                <a:latin typeface="Arial Narrow" panose="020B0606020202030204" pitchFamily="34" charset="0"/>
              </a:rPr>
              <a:t>  </a:t>
            </a:r>
            <a:r>
              <a:rPr lang="en-US" altLang="en-US" sz="1200" dirty="0">
                <a:latin typeface="Arial Narrow" panose="020B0606020202030204" pitchFamily="34" charset="0"/>
              </a:rPr>
              <a:t>Decision Point, Conflict and Resolution, Culture and Belonging</a:t>
            </a:r>
          </a:p>
          <a:p>
            <a:pPr>
              <a:spcBef>
                <a:spcPct val="0"/>
              </a:spcBef>
              <a:buNone/>
            </a:pPr>
            <a:r>
              <a:rPr lang="en-US" altLang="en-US" sz="1200" b="1" u="sng" dirty="0">
                <a:latin typeface="Arial Narrow" panose="020B0606020202030204" pitchFamily="34" charset="0"/>
              </a:rPr>
              <a:t>Unit 2:</a:t>
            </a:r>
            <a:r>
              <a:rPr lang="en-US" altLang="en-US" sz="1200" b="1" dirty="0">
                <a:latin typeface="Arial Narrow" panose="020B0606020202030204" pitchFamily="34" charset="0"/>
              </a:rPr>
              <a:t>  </a:t>
            </a:r>
            <a:r>
              <a:rPr lang="en-US" altLang="en-US" sz="1200" dirty="0">
                <a:latin typeface="Arial Narrow" panose="020B0606020202030204" pitchFamily="34" charset="0"/>
              </a:rPr>
              <a:t>Fair is Fair and Thrill of Horror</a:t>
            </a:r>
            <a:endParaRPr lang="en-US" sz="1200"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3:</a:t>
            </a:r>
            <a:r>
              <a:rPr lang="en-US" altLang="en-US" sz="1200" b="1" dirty="0">
                <a:latin typeface="Arial Narrow" panose="020B0606020202030204" pitchFamily="34" charset="0"/>
              </a:rPr>
              <a:t>  </a:t>
            </a:r>
            <a:r>
              <a:rPr lang="en-US" sz="1200" dirty="0">
                <a:latin typeface="Arial Narrow" panose="020B0606020202030204" pitchFamily="34" charset="0"/>
              </a:rPr>
              <a:t>Decision Point and Approaching Adulthood</a:t>
            </a:r>
            <a:endParaRPr lang="en-US" altLang="en-US" sz="1200" b="1" u="sng"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4:</a:t>
            </a:r>
            <a:r>
              <a:rPr lang="en-US" altLang="en-US" sz="1200" b="1" dirty="0">
                <a:latin typeface="Arial Narrow" panose="020B0606020202030204" pitchFamily="34" charset="0"/>
              </a:rPr>
              <a:t>  </a:t>
            </a:r>
            <a:r>
              <a:rPr lang="en-US" sz="1200" dirty="0">
                <a:latin typeface="Arial Narrow" panose="020B0606020202030204" pitchFamily="34" charset="0"/>
              </a:rPr>
              <a:t>At Home in the World and the Value of Work </a:t>
            </a:r>
          </a:p>
          <a:p>
            <a:pPr>
              <a:spcBef>
                <a:spcPct val="0"/>
              </a:spcBef>
              <a:buNone/>
            </a:pPr>
            <a:endParaRPr lang="en-US" altLang="en-US" sz="1200" b="1" i="1" dirty="0">
              <a:latin typeface="Arial Narrow" panose="020B0606020202030204" pitchFamily="34" charset="0"/>
            </a:endParaRPr>
          </a:p>
          <a:p>
            <a:pPr>
              <a:spcBef>
                <a:spcPct val="0"/>
              </a:spcBef>
              <a:buNone/>
            </a:pPr>
            <a:endParaRPr lang="en-US" altLang="en-US" sz="1200" b="1" i="1" dirty="0">
              <a:latin typeface="Arial Narrow" panose="020B0606020202030204" pitchFamily="34" charset="0"/>
            </a:endParaRPr>
          </a:p>
          <a:p>
            <a:pPr>
              <a:spcBef>
                <a:spcPct val="0"/>
              </a:spcBef>
              <a:buNone/>
            </a:pPr>
            <a:endParaRPr lang="en-US" altLang="en-US" sz="1200" b="1" i="1" dirty="0">
              <a:latin typeface="Arial Narrow" panose="020B0606020202030204" pitchFamily="34" charset="0"/>
            </a:endParaRPr>
          </a:p>
          <a:p>
            <a:pPr>
              <a:spcBef>
                <a:spcPct val="0"/>
              </a:spcBef>
              <a:buFontTx/>
              <a:buNone/>
            </a:pPr>
            <a:endParaRPr lang="en-US" altLang="en-US" sz="1200" dirty="0">
              <a:latin typeface="Arial Narrow" panose="020B0606020202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VMS Syllabus 19-20 Template Vollstedt" id="{E6F3FBCE-A2EB-B943-A37A-EDC8C17FACEE}" vid="{3662222B-D711-8340-A2EB-C7444A2892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TotalTime>
  <Words>1277</Words>
  <Application>Microsoft Macintosh PowerPoint</Application>
  <PresentationFormat>Custom</PresentationFormat>
  <Paragraphs>116</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Black</vt:lpstr>
      <vt:lpstr>Arial Narrow</vt:lpstr>
      <vt:lpstr>Calibri</vt:lpstr>
      <vt:lpstr>DJB This is My Life</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Linnae Vollstedt</dc:creator>
  <cp:lastModifiedBy>Taryn Linnae Vollstedt</cp:lastModifiedBy>
  <cp:revision>8</cp:revision>
  <cp:lastPrinted>2019-08-06T14:08:27Z</cp:lastPrinted>
  <dcterms:created xsi:type="dcterms:W3CDTF">2020-08-13T18:07:00Z</dcterms:created>
  <dcterms:modified xsi:type="dcterms:W3CDTF">2020-08-20T17:37:38Z</dcterms:modified>
</cp:coreProperties>
</file>