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handoutMasterIdLst>
    <p:handoutMasterId r:id="rId6"/>
  </p:handoutMasterIdLst>
  <p:sldIdLst>
    <p:sldId id="257" r:id="rId2"/>
    <p:sldId id="258" r:id="rId3"/>
    <p:sldId id="260" r:id="rId4"/>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13"/>
    <p:restoredTop sz="94833"/>
  </p:normalViewPr>
  <p:slideViewPr>
    <p:cSldViewPr snapToGrid="0">
      <p:cViewPr>
        <p:scale>
          <a:sx n="109" d="100"/>
          <a:sy n="109" d="100"/>
        </p:scale>
        <p:origin x="2352" y="14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8/18/20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8/18/20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8/18/20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8/18/20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8/18/20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pvms.pasco.k12.fl.us/ib-myp-policies/)"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Middle Years </a:t>
            </a:r>
            <a:r>
              <a:rPr lang="en-US" sz="1400" b="1" cap="all" err="1">
                <a:latin typeface="Arial Black"/>
                <a:ea typeface="ＭＳ Ｐゴシック" charset="0"/>
                <a:cs typeface="Arial Black"/>
              </a:rPr>
              <a:t>Programme</a:t>
            </a:r>
            <a:r>
              <a:rPr lang="en-US" sz="1400" b="1" cap="all">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075" y="24796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013" y="2955925"/>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075" y="34877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4995863" y="4492625"/>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53757" y="6315075"/>
            <a:ext cx="2798763"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Black" panose="020B0A04020102020204" pitchFamily="34" charset="0"/>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FontTx/>
              <a:buNone/>
            </a:pPr>
            <a:r>
              <a:rPr lang="en-US" altLang="en-US" sz="1100" b="1" dirty="0">
                <a:latin typeface="Arial Black" panose="020B0A04020102020204" pitchFamily="34" charset="0"/>
              </a:rPr>
              <a:t> </a:t>
            </a: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Panthers strive to display their P.A.W.S.!</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P- Positive</a:t>
            </a:r>
          </a:p>
          <a:p>
            <a:pPr eaLnBrk="1" hangingPunct="1">
              <a:spcBef>
                <a:spcPct val="0"/>
              </a:spcBef>
              <a:buFontTx/>
              <a:buNone/>
            </a:pPr>
            <a:r>
              <a:rPr lang="en-US" altLang="en-US" sz="1200" dirty="0">
                <a:latin typeface="Arial Narrow" panose="020B0606020202030204" pitchFamily="34" charset="0"/>
              </a:rPr>
              <a:t>A- Accountable</a:t>
            </a:r>
          </a:p>
          <a:p>
            <a:pPr eaLnBrk="1" hangingPunct="1">
              <a:spcBef>
                <a:spcPct val="0"/>
              </a:spcBef>
              <a:buFontTx/>
              <a:buNone/>
            </a:pPr>
            <a:r>
              <a:rPr lang="en-US" altLang="en-US" sz="1200" dirty="0">
                <a:latin typeface="Arial Narrow" panose="020B0606020202030204" pitchFamily="34" charset="0"/>
              </a:rPr>
              <a:t>W- Work Hard</a:t>
            </a:r>
          </a:p>
          <a:p>
            <a:pPr eaLnBrk="1" hangingPunct="1">
              <a:spcBef>
                <a:spcPct val="0"/>
              </a:spcBef>
              <a:buFontTx/>
              <a:buNone/>
            </a:pPr>
            <a:r>
              <a:rPr lang="en-US" altLang="en-US" sz="1200" dirty="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016967" y="5189021"/>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dirty="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dirty="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36525" y="8202613"/>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3359313984"/>
              </p:ext>
            </p:extLst>
          </p:nvPr>
        </p:nvGraphicFramePr>
        <p:xfrm>
          <a:off x="485775" y="2479675"/>
          <a:ext cx="1579563" cy="2012755"/>
        </p:xfrm>
        <a:graphic>
          <a:graphicData uri="http://schemas.openxmlformats.org/drawingml/2006/table">
            <a:tbl>
              <a:tblPr firstRow="1" bandRow="1">
                <a:tableStyleId>{2D5ABB26-0587-4C30-8999-92F81FD0307C}</a:tableStyleId>
              </a:tblPr>
              <a:tblGrid>
                <a:gridCol w="1579563">
                  <a:extLst>
                    <a:ext uri="{9D8B030D-6E8A-4147-A177-3AD203B41FA5}">
                      <a16:colId xmlns:a16="http://schemas.microsoft.com/office/drawing/2014/main" val="20000"/>
                    </a:ext>
                  </a:extLst>
                </a:gridCol>
              </a:tblGrid>
              <a:tr h="274429">
                <a:tc>
                  <a:txBody>
                    <a:bodyPr/>
                    <a:lstStyle/>
                    <a:p>
                      <a:pPr>
                        <a:buNone/>
                      </a:pPr>
                      <a:r>
                        <a:rPr lang="en-US" sz="1100" dirty="0">
                          <a:latin typeface="Arial Narrow"/>
                          <a:cs typeface="Arial Narrow"/>
                        </a:rPr>
                        <a:t>jnerius@pasco.k12.fl.us</a:t>
                      </a:r>
                    </a:p>
                  </a:txBody>
                  <a:tcPr marL="91444" marR="91444" marT="45732" marB="45732" anchor="ctr"/>
                </a:tc>
                <a:extLst>
                  <a:ext uri="{0D108BD9-81ED-4DB2-BD59-A6C34878D82A}">
                    <a16:rowId xmlns:a16="http://schemas.microsoft.com/office/drawing/2014/main" val="10000"/>
                  </a:ext>
                </a:extLst>
              </a:tr>
              <a:tr h="640359">
                <a:tc>
                  <a:txBody>
                    <a:bodyPr/>
                    <a:lstStyle/>
                    <a:p>
                      <a:endParaRPr lang="en-US" sz="1100" dirty="0">
                        <a:latin typeface="Arial Narrow"/>
                        <a:cs typeface="Arial Narrow"/>
                      </a:endParaRPr>
                    </a:p>
                    <a:p>
                      <a:r>
                        <a:rPr lang="en-US" sz="1100" dirty="0">
                          <a:latin typeface="Arial Narrow"/>
                          <a:cs typeface="Arial Narrow"/>
                        </a:rPr>
                        <a:t>813-815-3226</a:t>
                      </a:r>
                    </a:p>
                    <a:p>
                      <a:endParaRPr lang="en-US" sz="1100" dirty="0">
                        <a:latin typeface="Arial Narrow"/>
                        <a:cs typeface="Arial Narrow"/>
                      </a:endParaRPr>
                    </a:p>
                  </a:txBody>
                  <a:tcPr marL="91444" marR="91444" marT="45732" marB="45732" anchor="ctr"/>
                </a:tc>
                <a:extLst>
                  <a:ext uri="{0D108BD9-81ED-4DB2-BD59-A6C34878D82A}">
                    <a16:rowId xmlns:a16="http://schemas.microsoft.com/office/drawing/2014/main" val="10001"/>
                  </a:ext>
                </a:extLst>
              </a:tr>
              <a:tr h="6476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a:latin typeface="Arial Narrow"/>
                          <a:cs typeface="Arial Narrow"/>
                        </a:rPr>
                        <a:t>Remind Class Code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dirty="0">
                          <a:latin typeface="Arial Narrow"/>
                          <a:cs typeface="Arial Narrow"/>
                        </a:rPr>
                        <a:t>Text:  </a:t>
                      </a:r>
                      <a:r>
                        <a:rPr lang="en-US" sz="1100" kern="1200" dirty="0">
                          <a:solidFill>
                            <a:schemeClr val="tx1"/>
                          </a:solidFill>
                          <a:effectLst/>
                          <a:latin typeface="Arial" panose="020B0604020202020204" pitchFamily="34" charset="0"/>
                          <a:ea typeface="+mn-ea"/>
                          <a:cs typeface="Arial" panose="020B0604020202020204" pitchFamily="34" charset="0"/>
                        </a:rPr>
                        <a:t>@nerius3</a:t>
                      </a:r>
                    </a:p>
                    <a:p>
                      <a:pPr marL="0" marR="0" indent="0" algn="l" defTabSz="457200" rtl="0" eaLnBrk="1" fontAlgn="auto" latinLnBrk="0" hangingPunct="1">
                        <a:lnSpc>
                          <a:spcPct val="100000"/>
                        </a:lnSpc>
                        <a:spcBef>
                          <a:spcPts val="0"/>
                        </a:spcBef>
                        <a:spcAft>
                          <a:spcPts val="0"/>
                        </a:spcAft>
                        <a:buClrTx/>
                        <a:buSzTx/>
                        <a:buFontTx/>
                        <a:buNone/>
                        <a:tabLst/>
                        <a:defRPr/>
                      </a:pPr>
                      <a:r>
                        <a:rPr lang="cs-CZ" sz="1100" b="0" dirty="0">
                          <a:latin typeface="Arial" panose="020B0604020202020204" pitchFamily="34" charset="0"/>
                          <a:cs typeface="Arial" panose="020B0604020202020204" pitchFamily="34" charset="0"/>
                        </a:rPr>
                        <a:t>To: 81010</a:t>
                      </a:r>
                    </a:p>
                  </a:txBody>
                  <a:tcPr marL="91444" marR="91444" marT="45732" marB="45732" anchor="ctr"/>
                </a:tc>
                <a:extLst>
                  <a:ext uri="{0D108BD9-81ED-4DB2-BD59-A6C34878D82A}">
                    <a16:rowId xmlns:a16="http://schemas.microsoft.com/office/drawing/2014/main" val="10002"/>
                  </a:ext>
                </a:extLst>
              </a:tr>
              <a:tr h="450268">
                <a:tc>
                  <a:txBody>
                    <a:bodyPr/>
                    <a:lstStyle/>
                    <a:p>
                      <a:pPr>
                        <a:buNone/>
                      </a:pPr>
                      <a:r>
                        <a:rPr lang="en-US" sz="1100" baseline="0" dirty="0">
                          <a:latin typeface="Arial Narrow"/>
                          <a:cs typeface="Arial Narrow"/>
                        </a:rPr>
                        <a:t>Planning Time:</a:t>
                      </a:r>
                    </a:p>
                    <a:p>
                      <a:pPr>
                        <a:buNone/>
                      </a:pPr>
                      <a:r>
                        <a:rPr lang="en-US" sz="1100" baseline="0" dirty="0">
                          <a:latin typeface="Arial Narrow"/>
                          <a:cs typeface="Arial Narrow"/>
                        </a:rPr>
                        <a:t> 830-920 and 218-308</a:t>
                      </a:r>
                      <a:endParaRPr lang="en-US" sz="1100" dirty="0">
                        <a:latin typeface="Arial Narrow"/>
                        <a:cs typeface="Arial Narrow"/>
                      </a:endParaRPr>
                    </a:p>
                  </a:txBody>
                  <a:tcPr marL="91444" marR="91444" marT="45732" marB="45732" anchor="ctr"/>
                </a:tc>
                <a:extLst>
                  <a:ext uri="{0D108BD9-81ED-4DB2-BD59-A6C34878D82A}">
                    <a16:rowId xmlns:a16="http://schemas.microsoft.com/office/drawing/2014/main" val="10003"/>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119063" y="11113"/>
            <a:ext cx="7516019"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b="1" dirty="0">
                <a:ea typeface="Baskerville"/>
                <a:cs typeface="Baskerville"/>
              </a:rPr>
              <a:t>Pine View Middle School </a:t>
            </a:r>
          </a:p>
          <a:p>
            <a:pPr algn="ctr" eaLnBrk="1" hangingPunct="1">
              <a:spcBef>
                <a:spcPct val="0"/>
              </a:spcBef>
              <a:buFontTx/>
              <a:buNone/>
            </a:pPr>
            <a:r>
              <a:rPr lang="en-US" altLang="en-US" sz="1400" b="1" dirty="0">
                <a:ea typeface="Baskerville"/>
                <a:cs typeface="Baskerville"/>
              </a:rPr>
              <a:t>An IB MYP World School Magnet</a:t>
            </a:r>
          </a:p>
          <a:p>
            <a:pPr algn="ctr" eaLnBrk="1" hangingPunct="1">
              <a:spcBef>
                <a:spcPct val="0"/>
              </a:spcBef>
              <a:buFontTx/>
              <a:buNone/>
            </a:pPr>
            <a:r>
              <a:rPr lang="en-US" altLang="en-US" sz="1400" b="1" dirty="0">
                <a:ea typeface="Baskerville"/>
                <a:cs typeface="Baskerville"/>
              </a:rPr>
              <a:t>Year 3 Basic Sciences, 2020-2021</a:t>
            </a:r>
          </a:p>
          <a:p>
            <a:pPr algn="ctr" eaLnBrk="1" hangingPunct="1">
              <a:spcBef>
                <a:spcPct val="0"/>
              </a:spcBef>
              <a:buFontTx/>
              <a:buNone/>
            </a:pPr>
            <a:r>
              <a:rPr lang="en-US" altLang="en-US" sz="1400" b="1" dirty="0">
                <a:ea typeface="Baskerville"/>
                <a:cs typeface="Baskerville"/>
              </a:rPr>
              <a:t>Jennifer </a:t>
            </a:r>
            <a:r>
              <a:rPr lang="en-US" altLang="en-US" sz="1400" b="1" dirty="0" err="1">
                <a:ea typeface="Baskerville"/>
                <a:cs typeface="Baskerville"/>
              </a:rPr>
              <a:t>Nerius</a:t>
            </a:r>
            <a:endParaRPr lang="en-US" altLang="en-US" sz="1200" i="1" dirty="0">
              <a:latin typeface="Arial Narrow" panose="020B0606020202030204" pitchFamily="34" charset="0"/>
            </a:endParaRPr>
          </a:p>
          <a:p>
            <a:pPr eaLnBrk="1" hangingPunct="1">
              <a:spcBef>
                <a:spcPct val="0"/>
              </a:spcBef>
              <a:buFontTx/>
              <a:buNone/>
            </a:pPr>
            <a:r>
              <a:rPr lang="en-US" altLang="en-US" sz="1100" i="1" dirty="0">
                <a:latin typeface="Arial Narrow" panose="020B0604020202020204" pitchFamily="34" charset="0"/>
              </a:rPr>
              <a:t>Middle Years </a:t>
            </a:r>
            <a:r>
              <a:rPr lang="en-US" altLang="en-US" sz="1100" i="1" dirty="0" err="1">
                <a:latin typeface="Arial Narrow" panose="020B0604020202020204" pitchFamily="34" charset="0"/>
              </a:rPr>
              <a:t>Programme</a:t>
            </a:r>
            <a:r>
              <a:rPr lang="en-US" altLang="en-US" sz="1100" i="1" dirty="0">
                <a:latin typeface="Arial Narrow" panose="020B0604020202020204" pitchFamily="34" charset="0"/>
              </a:rPr>
              <a:t> (MYP) Year 3 Science courses develop skills in six scientific areas:  the Nature of Science, Properties of Matter, Matter and Energy Transformations, Life Science, Earth and Space Science and Science and Society.  Inquiry is at the heart of MYP Science Learning that aims to support students’ understanding by providing them with opportunities to independently and collaboratively investigate, take action, and reflect on their learning, while honoring the Florida Science Standards. MYP Science courses are designed to utilize observation, investigation and experimentation skills within our natural world to enable students to understand and appreciate science and its implications, consider science as a human endeavor with benefits and limitations, and develop sensitivity towards the living and non-living environments.</a:t>
            </a:r>
            <a:endParaRPr lang="en-US" altLang="en-US" sz="1100" b="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045175"/>
            <a:ext cx="40449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Arial Narrow" panose="020B0606020202030204" pitchFamily="34" charset="0"/>
              </a:rPr>
              <a:t>School-Wide Discipline Plan:</a:t>
            </a: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1. Warning</a:t>
            </a:r>
          </a:p>
          <a:p>
            <a:pPr eaLnBrk="1" hangingPunct="1">
              <a:spcBef>
                <a:spcPct val="0"/>
              </a:spcBef>
              <a:buFontTx/>
              <a:buNone/>
            </a:pPr>
            <a:r>
              <a:rPr lang="en-US" altLang="en-US" sz="1200" dirty="0">
                <a:latin typeface="Arial Narrow" panose="020B0606020202030204" pitchFamily="34" charset="0"/>
              </a:rPr>
              <a:t>2. Parent contact and lunch detention.</a:t>
            </a:r>
          </a:p>
          <a:p>
            <a:pPr eaLnBrk="1" hangingPunct="1">
              <a:spcBef>
                <a:spcPct val="0"/>
              </a:spcBef>
              <a:buFontTx/>
              <a:buNone/>
            </a:pPr>
            <a:r>
              <a:rPr lang="en-US" altLang="en-US" sz="1200" dirty="0">
                <a:latin typeface="Arial Narrow" panose="020B0606020202030204" pitchFamily="34" charset="0"/>
              </a:rPr>
              <a:t>3. Parent contact and in class suspension with lunch detention</a:t>
            </a:r>
          </a:p>
          <a:p>
            <a:pPr eaLnBrk="1" hangingPunct="1">
              <a:spcBef>
                <a:spcPct val="0"/>
              </a:spcBef>
              <a:buFontTx/>
              <a:buNone/>
            </a:pPr>
            <a:r>
              <a:rPr lang="en-US" altLang="en-US" sz="1200" dirty="0">
                <a:latin typeface="Arial Narrow" panose="020B0606020202030204" pitchFamily="34" charset="0"/>
              </a:rPr>
              <a:t>4. Discipline referral</a:t>
            </a:r>
          </a:p>
          <a:p>
            <a:pPr eaLnBrk="1" hangingPunct="1">
              <a:spcBef>
                <a:spcPct val="0"/>
              </a:spcBef>
              <a:buFontTx/>
              <a:buNone/>
            </a:pPr>
            <a:r>
              <a:rPr lang="en-US" altLang="en-US" sz="12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a:p>
            <a:pPr eaLnBrk="1" hangingPunct="1">
              <a:spcBef>
                <a:spcPct val="0"/>
              </a:spcBef>
              <a:buFontTx/>
              <a:buNone/>
            </a:pPr>
            <a:endParaRPr lang="en-US" altLang="en-US" sz="1800" dirty="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00175" y="8264525"/>
            <a:ext cx="34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Students will earn PBIS points for positive behaviors that reflect the PAWS Expectations (above) and the IB Learner Profile</a:t>
            </a:r>
            <a:endParaRPr lang="en-US" altLang="en-US" sz="18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7013" y="4017963"/>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9900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IB Learner Profile-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49475" y="2224088"/>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6"/>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dirty="0">
                <a:latin typeface="Arial Narrow" panose="020B0606020202030204" pitchFamily="34" charset="0"/>
              </a:rPr>
              <a:t>Inclusion Policy:</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9213" y="8843963"/>
            <a:ext cx="2674937" cy="461962"/>
          </a:xfrm>
          <a:prstGeom prst="rect">
            <a:avLst/>
          </a:prstGeom>
          <a:noFill/>
        </p:spPr>
        <p:txBody>
          <a:bodyPr>
            <a:spAutoFit/>
          </a:bodyPr>
          <a:lstStyle/>
          <a:p>
            <a:pPr>
              <a:defRPr/>
            </a:pPr>
            <a:r>
              <a:rPr lang="en-US" sz="1200" dirty="0">
                <a:latin typeface="Arial Narrow" charset="0"/>
                <a:ea typeface="Arial Narrow" charset="0"/>
                <a:cs typeface="Arial Narrow" charset="0"/>
              </a:rPr>
              <a:t>Students will have a variety of performance &amp; traditional assessments during the year</a:t>
            </a:r>
            <a:r>
              <a:rPr lang="en-US" sz="1200" dirty="0">
                <a:latin typeface="+mn-lt"/>
                <a:ea typeface="ＭＳ Ｐゴシック" charset="-128"/>
              </a:rPr>
              <a:t>.</a:t>
            </a: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7"/>
          <a:stretch>
            <a:fillRect/>
          </a:stretch>
        </p:blipFill>
        <p:spPr bwMode="auto">
          <a:xfrm>
            <a:off x="723106" y="50800"/>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8"/>
          <a:stretch>
            <a:fillRect/>
          </a:stretch>
        </p:blipFill>
        <p:spPr bwMode="auto">
          <a:xfrm>
            <a:off x="6098988" y="318294"/>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82788"/>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dirty="0">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548878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dirty="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dirty="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a:latin typeface="Arial Black" panose="020B0A04020102020204" pitchFamily="34" charset="0"/>
              </a:rPr>
              <a:t>Performance</a:t>
            </a:r>
          </a:p>
          <a:p>
            <a:pPr algn="ctr">
              <a:spcBef>
                <a:spcPct val="0"/>
              </a:spcBef>
              <a:buFontTx/>
              <a:buNone/>
            </a:pPr>
            <a:r>
              <a:rPr lang="en-US" altLang="en-US" sz="1000" b="1">
                <a:latin typeface="Arial Black" panose="020B0A04020102020204" pitchFamily="34" charset="0"/>
              </a:rPr>
              <a:t>Summative Assessment</a:t>
            </a:r>
          </a:p>
          <a:p>
            <a:pPr algn="ctr">
              <a:spcBef>
                <a:spcPct val="0"/>
              </a:spcBef>
              <a:buFontTx/>
              <a:buNone/>
            </a:pPr>
            <a:r>
              <a:rPr lang="en-US" altLang="en-US" sz="1000" b="1">
                <a:latin typeface="Arial Black" panose="020B0A04020102020204" pitchFamily="34" charset="0"/>
              </a:rPr>
              <a:t>Grading Scale </a:t>
            </a:r>
          </a:p>
          <a:p>
            <a:pPr algn="ctr">
              <a:spcBef>
                <a:spcPct val="0"/>
              </a:spcBef>
              <a:buFontTx/>
              <a:buNone/>
            </a:pPr>
            <a:r>
              <a:rPr lang="en-US" altLang="en-US" sz="800" i="1">
                <a:latin typeface="Arial Black" panose="020B0A04020102020204" pitchFamily="34" charset="0"/>
              </a:rPr>
              <a:t> </a:t>
            </a:r>
            <a:r>
              <a:rPr lang="en-US" altLang="en-US" sz="700" i="1">
                <a:latin typeface="Arial Black" panose="020B0A04020102020204" pitchFamily="34" charset="0"/>
              </a:rPr>
              <a:t>for assessments graded using the MYP rubric</a:t>
            </a:r>
          </a:p>
        </p:txBody>
      </p:sp>
      <p:sp>
        <p:nvSpPr>
          <p:cNvPr id="3" name="TextBox 12">
            <a:extLst>
              <a:ext uri="{FF2B5EF4-FFF2-40B4-BE49-F238E27FC236}">
                <a16:creationId xmlns:a16="http://schemas.microsoft.com/office/drawing/2014/main" id="{B258D2CA-BEE5-4344-BD0C-8F99D2C1D8EF}"/>
              </a:ext>
            </a:extLst>
          </p:cNvPr>
          <p:cNvSpPr txBox="1">
            <a:spLocks noChangeArrowheads="1"/>
          </p:cNvSpPr>
          <p:nvPr/>
        </p:nvSpPr>
        <p:spPr bwMode="auto">
          <a:xfrm>
            <a:off x="5129213" y="9293225"/>
            <a:ext cx="255428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900" b="1" i="1" u="sng" dirty="0">
                <a:latin typeface="Arial Narrow" panose="020B0606020202030204" pitchFamily="34" charset="0"/>
              </a:rPr>
              <a:t>Students in Year 3 Sciences will take the State FCAT Science exam, which will determine which science courses they may take in high school.</a:t>
            </a:r>
            <a:endParaRPr lang="en-US" altLang="en-US" sz="900" i="1" u="sng" dirty="0"/>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5362575" y="7654925"/>
            <a:ext cx="1998663" cy="565150"/>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dirty="0">
                <a:solidFill>
                  <a:schemeClr val="lt1"/>
                </a:solidFill>
                <a:latin typeface="Arial Narrow" charset="0"/>
                <a:ea typeface="Arial Narrow" charset="0"/>
                <a:cs typeface="Arial Narrow" charset="0"/>
              </a:rPr>
              <a:t>60% Summative (Common Summative Assessments {CSAs}, projects and performance assessments)</a:t>
            </a:r>
          </a:p>
        </p:txBody>
      </p:sp>
      <p:sp>
        <p:nvSpPr>
          <p:cNvPr id="51" name="Rectangle 50">
            <a:extLst>
              <a:ext uri="{FF2B5EF4-FFF2-40B4-BE49-F238E27FC236}">
                <a16:creationId xmlns:a16="http://schemas.microsoft.com/office/drawing/2014/main" id="{93F9DC76-9AAF-449E-B975-6AA8E3BB4199}"/>
              </a:ext>
            </a:extLst>
          </p:cNvPr>
          <p:cNvSpPr>
            <a:spLocks noChangeArrowheads="1"/>
          </p:cNvSpPr>
          <p:nvPr/>
        </p:nvSpPr>
        <p:spPr bwMode="auto">
          <a:xfrm>
            <a:off x="5362575" y="8237031"/>
            <a:ext cx="1587501" cy="562482"/>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dirty="0">
                <a:solidFill>
                  <a:schemeClr val="lt1"/>
                </a:solidFill>
                <a:latin typeface="Arial Narrow" charset="0"/>
                <a:ea typeface="Arial Narrow" charset="0"/>
                <a:cs typeface="Arial Narrow" charset="0"/>
              </a:rPr>
              <a:t>40% Formative (Common Formative Assessments [CFAs] and other evidence of standards based learning)</a:t>
            </a:r>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a:latin typeface="Arial Narrow" panose="020B0606020202030204" pitchFamily="34" charset="0"/>
              </a:rPr>
              <a:t>A rubric score of 0 equates to a PVMS score of 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433388" y="1104900"/>
            <a:ext cx="3373437"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 policy</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56050" y="133667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13702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090613"/>
            <a:ext cx="384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28613" y="1498600"/>
            <a:ext cx="3478212"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100" dirty="0">
                <a:latin typeface="Arial Narrow" panose="020B0606020202030204" pitchFamily="34" charset="0"/>
              </a:rPr>
              <a:t>My expectation is that </a:t>
            </a:r>
            <a:r>
              <a:rPr lang="en-US" altLang="en-US" sz="1100" b="1" u="sng" dirty="0">
                <a:latin typeface="Arial Narrow" panose="020B0606020202030204" pitchFamily="34" charset="0"/>
              </a:rPr>
              <a:t>all</a:t>
            </a:r>
            <a:r>
              <a:rPr lang="en-US" altLang="en-US" sz="1100" dirty="0">
                <a:latin typeface="Arial Narrow" panose="020B0606020202030204" pitchFamily="34" charset="0"/>
              </a:rPr>
              <a:t> assignments are completed on time.  A</a:t>
            </a:r>
            <a:r>
              <a:rPr lang="en-US" altLang="en-US" sz="1100" dirty="0">
                <a:latin typeface="Arial Narrow" charset="0"/>
              </a:rPr>
              <a:t>ssignments will be posted as they are </a:t>
            </a:r>
            <a:r>
              <a:rPr lang="en-US" altLang="en-US" sz="1100" dirty="0">
                <a:latin typeface="Arial Narrow" charset="0"/>
                <a:ea typeface="Arial Narrow" charset="0"/>
                <a:cs typeface="Arial Narrow" charset="0"/>
              </a:rPr>
              <a:t>assigned in myLearning.  </a:t>
            </a:r>
            <a:r>
              <a:rPr lang="en-US" altLang="en-US" sz="1100" dirty="0"/>
              <a:t>Multiple opportunities will be given for students to show mastery of the standards, through daily work, by student request and through completion of previous missing formative assignments.</a:t>
            </a:r>
          </a:p>
          <a:p>
            <a:pPr eaLnBrk="1" hangingPunct="1">
              <a:spcBef>
                <a:spcPct val="0"/>
              </a:spcBef>
              <a:buFontTx/>
              <a:buNone/>
            </a:pPr>
            <a:endParaRPr lang="en-US" altLang="en-US" sz="1100" dirty="0"/>
          </a:p>
          <a:p>
            <a:pPr eaLnBrk="1" hangingPunct="1">
              <a:spcBef>
                <a:spcPct val="0"/>
              </a:spcBef>
              <a:buFontTx/>
              <a:buNone/>
            </a:pPr>
            <a:r>
              <a:rPr lang="en-US" altLang="en-US" sz="1100" dirty="0"/>
              <a:t>In </a:t>
            </a:r>
            <a:r>
              <a:rPr lang="en-US" altLang="en-US" sz="1100" dirty="0" err="1"/>
              <a:t>myStudent</a:t>
            </a:r>
            <a:r>
              <a:rPr lang="en-US" altLang="en-US" sz="1100" dirty="0"/>
              <a:t>, the following codes will be used:  </a:t>
            </a:r>
          </a:p>
          <a:p>
            <a:pPr eaLnBrk="1" hangingPunct="1">
              <a:spcBef>
                <a:spcPct val="0"/>
              </a:spcBef>
              <a:buFontTx/>
              <a:buNone/>
            </a:pPr>
            <a:r>
              <a:rPr lang="en-US" altLang="en-US" sz="1100" dirty="0"/>
              <a:t>	X:  Exempt</a:t>
            </a:r>
          </a:p>
          <a:p>
            <a:pPr eaLnBrk="1" hangingPunct="1">
              <a:spcBef>
                <a:spcPct val="0"/>
              </a:spcBef>
              <a:buFontTx/>
              <a:buNone/>
            </a:pPr>
            <a:r>
              <a:rPr lang="en-US" altLang="en-US" sz="1100" dirty="0"/>
              <a:t>	M:  Missing</a:t>
            </a:r>
          </a:p>
          <a:p>
            <a:pPr eaLnBrk="1" hangingPunct="1">
              <a:spcBef>
                <a:spcPct val="0"/>
              </a:spcBef>
              <a:buFontTx/>
              <a:buNone/>
            </a:pPr>
            <a:r>
              <a:rPr lang="en-US" altLang="en-US" sz="1100" dirty="0"/>
              <a:t>	I:  Incomplete</a:t>
            </a:r>
          </a:p>
          <a:p>
            <a:pPr eaLnBrk="1" hangingPunct="1">
              <a:spcBef>
                <a:spcPct val="0"/>
              </a:spcBef>
              <a:buFontTx/>
              <a:buNone/>
            </a:pPr>
            <a:r>
              <a:rPr lang="en-US" altLang="en-US" sz="1100" dirty="0"/>
              <a:t>	0:  A zero is the grade</a:t>
            </a:r>
          </a:p>
          <a:p>
            <a:pPr eaLnBrk="1" hangingPunct="1">
              <a:spcBef>
                <a:spcPct val="0"/>
              </a:spcBef>
              <a:buFontTx/>
              <a:buNone/>
            </a:pPr>
            <a:r>
              <a:rPr lang="en-US" altLang="en-US" sz="1100" dirty="0"/>
              <a:t>	DR:  Dropped</a:t>
            </a:r>
          </a:p>
          <a:p>
            <a:pPr eaLnBrk="1" hangingPunct="1">
              <a:spcBef>
                <a:spcPct val="0"/>
              </a:spcBef>
              <a:buFontTx/>
              <a:buNone/>
            </a:pPr>
            <a:r>
              <a:rPr lang="en-US" altLang="en-US" sz="1100" dirty="0"/>
              <a:t>	CIP:  Collected, In Progress</a:t>
            </a:r>
          </a:p>
          <a:p>
            <a:pPr eaLnBrk="1" hangingPunct="1">
              <a:spcBef>
                <a:spcPct val="0"/>
              </a:spcBef>
              <a:buFontTx/>
              <a:buNone/>
            </a:pPr>
            <a:r>
              <a:rPr lang="en-US" altLang="en-US" sz="1100" dirty="0"/>
              <a:t>	NG:  Not graded</a:t>
            </a: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48125" y="1525588"/>
            <a:ext cx="36353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dirty="0">
                <a:latin typeface="Arial Narrow" panose="020B0606020202030204" pitchFamily="34" charset="0"/>
              </a:rPr>
              <a:t>YES, WE DID SOMETHING IMPORTANT WHILE YOU WERE ABSENT. </a:t>
            </a:r>
            <a:r>
              <a:rPr lang="en-US" altLang="en-US" sz="1100" dirty="0">
                <a:latin typeface="Arial Narrow" panose="020B0606020202030204" pitchFamily="34" charset="0"/>
              </a:rPr>
              <a:t>Excused absences guarantee students the right to make up any and all assignments assigned on the day[s] of absence at full credit. The student is responsible for asking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dirty="0">
                <a:latin typeface="Arial Narrow" panose="020B0606020202030204" pitchFamily="34" charset="0"/>
              </a:rPr>
              <a:t>Student Code of Conduct page 9)</a:t>
            </a:r>
            <a:endParaRPr lang="en-US" altLang="en-US" sz="1100" dirty="0">
              <a:latin typeface="Arial Narrow" panose="020B0606020202030204" pitchFamily="34" charset="0"/>
            </a:endParaRPr>
          </a:p>
          <a:p>
            <a:pPr eaLnBrk="1" hangingPunct="1">
              <a:spcBef>
                <a:spcPct val="0"/>
              </a:spcBef>
              <a:buFontTx/>
              <a:buNone/>
            </a:pPr>
            <a:endParaRPr lang="en-US" altLang="en-US" sz="1100" dirty="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746125" y="4184650"/>
            <a:ext cx="3375025"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Technology</a:t>
            </a:r>
          </a:p>
        </p:txBody>
      </p:sp>
      <p:sp>
        <p:nvSpPr>
          <p:cNvPr id="16396" name="TextBox 54">
            <a:extLst>
              <a:ext uri="{FF2B5EF4-FFF2-40B4-BE49-F238E27FC236}">
                <a16:creationId xmlns:a16="http://schemas.microsoft.com/office/drawing/2014/main" id="{3E93A575-5000-4440-8578-838F5C36D00E}"/>
              </a:ext>
            </a:extLst>
          </p:cNvPr>
          <p:cNvSpPr txBox="1">
            <a:spLocks noChangeArrowheads="1"/>
          </p:cNvSpPr>
          <p:nvPr/>
        </p:nvSpPr>
        <p:spPr bwMode="auto">
          <a:xfrm>
            <a:off x="298450" y="4486275"/>
            <a:ext cx="4964113" cy="177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altLang="en-US" sz="1050">
                <a:latin typeface="Arial Narrow" charset="0"/>
              </a:rPr>
              <a:t>Students are expected to abide by all school and district digital safety rules and guidelines. Failure to do so will result in said student being banned from technology in class. While we encourage students to bring their own devices to school, using them in class without teacher permission will result in a behavior step. Students will be required to use technology both at school and at home. Students will use various sites accessed from their My Pasco Connect dashboard. Login information will be given the first week of school and can be recorded here:</a:t>
            </a:r>
          </a:p>
          <a:p>
            <a:pPr eaLnBrk="1" hangingPunct="1">
              <a:spcBef>
                <a:spcPct val="0"/>
              </a:spcBef>
              <a:buFontTx/>
              <a:buNone/>
              <a:defRPr/>
            </a:pPr>
            <a:endParaRPr lang="en-US" altLang="en-US" sz="1050">
              <a:latin typeface="Arial Narrow" charset="0"/>
            </a:endParaRPr>
          </a:p>
          <a:p>
            <a:pPr eaLnBrk="1" hangingPunct="1">
              <a:spcBef>
                <a:spcPct val="0"/>
              </a:spcBef>
              <a:buFontTx/>
              <a:buNone/>
              <a:defRPr/>
            </a:pPr>
            <a:r>
              <a:rPr lang="en-US" altLang="en-US" sz="1050">
                <a:latin typeface="Arial Narrow" charset="0"/>
              </a:rPr>
              <a:t>Username__________________________  Password </a:t>
            </a:r>
            <a:r>
              <a:rPr lang="en-US" altLang="en-US" sz="1200">
                <a:latin typeface="Arial Narrow" charset="0"/>
              </a:rPr>
              <a:t>___________________________</a:t>
            </a:r>
          </a:p>
          <a:p>
            <a:pPr eaLnBrk="1" hangingPunct="1">
              <a:spcBef>
                <a:spcPct val="0"/>
              </a:spcBef>
              <a:buFontTx/>
              <a:buNone/>
              <a:defRPr/>
            </a:pPr>
            <a:endParaRPr lang="en-US" altLang="en-US" sz="1200" b="1">
              <a:latin typeface="Arial Narrow" charset="0"/>
            </a:endParaRPr>
          </a:p>
          <a:p>
            <a:pPr eaLnBrk="1" hangingPunct="1">
              <a:spcBef>
                <a:spcPct val="0"/>
              </a:spcBef>
              <a:buFontTx/>
              <a:buNone/>
              <a:defRPr/>
            </a:pPr>
            <a:r>
              <a:rPr lang="en-US" altLang="en-US" sz="1200" b="1">
                <a:latin typeface="Arial Narrow" charset="0"/>
              </a:rPr>
              <a:t>					</a:t>
            </a:r>
            <a:r>
              <a:rPr lang="en-US" altLang="en-US" sz="1200">
                <a:latin typeface="Arial Narrow" charset="0"/>
              </a:rPr>
              <a:t>	</a:t>
            </a:r>
            <a:endParaRPr lang="en-US" altLang="en-US" sz="1200" b="1">
              <a:latin typeface="Arial Narrow" charset="0"/>
            </a:endParaRP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112838" y="4224338"/>
            <a:ext cx="3381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19063" y="6064250"/>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39700" y="8286750"/>
            <a:ext cx="74549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I, ________________________________________, have read and understand the rules and expectations for Year 3 Sciences. I acknowledge that it is my responsibility to contact my teacher if I have any questions or concerns. I know that this syllabus, assignments, calendars, and resources are available to me online at any time. I know that assignments can be submitted digitally at any time and that printer/computer/flash drive issues are not an excuse for late work. I understand that students must adhere to the MYP policies and procedures. </a:t>
            </a:r>
            <a:r>
              <a:rPr lang="en-US" altLang="en-US" sz="1200" b="1" dirty="0">
                <a:latin typeface="Arial Narrow" panose="020B0606020202030204" pitchFamily="34" charset="0"/>
              </a:rPr>
              <a:t>This syllabus will remain in the student notebook.</a:t>
            </a:r>
          </a:p>
          <a:p>
            <a:pPr eaLnBrk="1" hangingPunct="1">
              <a:spcBef>
                <a:spcPct val="0"/>
              </a:spcBef>
              <a:buFontTx/>
              <a:buNone/>
            </a:pPr>
            <a:endParaRPr lang="en-US" altLang="en-US" sz="700" dirty="0">
              <a:latin typeface="Arial Narrow" panose="020B0606020202030204" pitchFamily="34" charset="0"/>
            </a:endParaRP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b="1" dirty="0">
                <a:latin typeface="Arial Narrow" panose="020B0606020202030204" pitchFamily="34" charset="0"/>
              </a:rPr>
              <a:t>Student signature </a:t>
            </a:r>
            <a:r>
              <a:rPr lang="en-US" altLang="en-US" sz="1200" dirty="0">
                <a:latin typeface="Arial Narrow" panose="020B0606020202030204" pitchFamily="34" charset="0"/>
              </a:rPr>
              <a:t>__________________________________  </a:t>
            </a:r>
            <a:r>
              <a:rPr lang="en-US" altLang="en-US" sz="1200" b="1" dirty="0">
                <a:latin typeface="Arial Narrow" panose="020B0606020202030204" pitchFamily="34" charset="0"/>
              </a:rPr>
              <a:t>Parent signature </a:t>
            </a:r>
            <a:r>
              <a:rPr lang="en-US" altLang="en-US" sz="1200" dirty="0">
                <a:latin typeface="Arial Narrow" panose="020B0606020202030204" pitchFamily="34" charset="0"/>
              </a:rPr>
              <a:t>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22007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1169988" y="6107113"/>
            <a:ext cx="26987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Class Resources</a:t>
            </a: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5">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t>Year 3 Sciences</a:t>
            </a:r>
          </a:p>
        </p:txBody>
      </p:sp>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231775" y="6343653"/>
            <a:ext cx="519112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000" dirty="0">
                <a:latin typeface="Arial Narrow" panose="020B0606020202030204" pitchFamily="34" charset="0"/>
              </a:rPr>
              <a:t>Students and parents should be signed up for our class </a:t>
            </a:r>
            <a:r>
              <a:rPr lang="en-US" altLang="en-US" sz="1000" b="1" dirty="0">
                <a:latin typeface="Arial Narrow" panose="020B0606020202030204" pitchFamily="34" charset="0"/>
              </a:rPr>
              <a:t>Remind </a:t>
            </a:r>
            <a:r>
              <a:rPr lang="en-US" altLang="en-US" sz="1000" dirty="0">
                <a:latin typeface="Arial Narrow" panose="020B0606020202030204" pitchFamily="34" charset="0"/>
              </a:rPr>
              <a:t>account. This is used to communicate upcoming assignments, events, reminders, and progress. Login information will be sent home and the class code can be found on the front of this syllabus. Students and parents should also have access to </a:t>
            </a:r>
            <a:r>
              <a:rPr lang="en-US" altLang="en-US" sz="1000" b="1" dirty="0" err="1">
                <a:latin typeface="Arial Narrow" panose="020B0606020202030204" pitchFamily="34" charset="0"/>
              </a:rPr>
              <a:t>MyStudent</a:t>
            </a:r>
            <a:r>
              <a:rPr lang="en-US" altLang="en-US" sz="1000" dirty="0">
                <a:latin typeface="Arial Narrow" panose="020B0606020202030204" pitchFamily="34" charset="0"/>
              </a:rPr>
              <a:t> to keep track of grades and assignments. </a:t>
            </a:r>
            <a:r>
              <a:rPr lang="en-US" altLang="en-US" sz="1000">
                <a:latin typeface="Arial Narrow" panose="020B0606020202030204" pitchFamily="34" charset="0"/>
              </a:rPr>
              <a:t>All </a:t>
            </a:r>
            <a:r>
              <a:rPr lang="en-US" altLang="en-US" sz="1000" dirty="0">
                <a:latin typeface="Arial Narrow" panose="020B0606020202030204" pitchFamily="34" charset="0"/>
              </a:rPr>
              <a:t>handouts for assignments will be uploaded to MyLearning and available to print from home if needed. </a:t>
            </a:r>
            <a:endParaRPr lang="en-US" dirty="0"/>
          </a:p>
          <a:p>
            <a:pPr eaLnBrk="1" hangingPunct="1">
              <a:spcBef>
                <a:spcPct val="0"/>
              </a:spcBef>
              <a:buNone/>
            </a:pPr>
            <a:r>
              <a:rPr lang="en-US" altLang="en-US" sz="1000" dirty="0">
                <a:latin typeface="Arial Narrow" panose="020B0606020202030204" pitchFamily="34" charset="0"/>
              </a:rPr>
              <a:t>Our class will have a </a:t>
            </a:r>
            <a:r>
              <a:rPr lang="en-US" altLang="en-US" sz="1000" b="1" dirty="0" err="1">
                <a:latin typeface="Arial Narrow" panose="020B0606020202030204" pitchFamily="34" charset="0"/>
              </a:rPr>
              <a:t>Mylearning</a:t>
            </a:r>
            <a:r>
              <a:rPr lang="en-US" altLang="en-US" sz="1000" dirty="0">
                <a:latin typeface="Arial Narrow" panose="020B0606020202030204" pitchFamily="34" charset="0"/>
              </a:rPr>
              <a:t> page where students can access resources used in class such as handouts, videos, and power points. </a:t>
            </a:r>
          </a:p>
          <a:p>
            <a:pPr eaLnBrk="1" hangingPunct="1">
              <a:spcBef>
                <a:spcPct val="0"/>
              </a:spcBef>
              <a:buNone/>
            </a:pPr>
            <a:r>
              <a:rPr lang="en-US" altLang="en-US" sz="1000" dirty="0">
                <a:latin typeface="Arial Narrow" panose="020B0606020202030204" pitchFamily="34" charset="0"/>
              </a:rPr>
              <a:t>Students have access to their textbook, Pearson </a:t>
            </a:r>
            <a:r>
              <a:rPr lang="en-US" altLang="en-US" sz="1000" u="sng" dirty="0">
                <a:latin typeface="Arial Narrow" panose="020B0606020202030204" pitchFamily="34" charset="0"/>
              </a:rPr>
              <a:t>Elevate</a:t>
            </a:r>
            <a:r>
              <a:rPr lang="en-US" altLang="en-US" sz="1000" dirty="0">
                <a:latin typeface="Arial Narrow" panose="020B0606020202030204" pitchFamily="34" charset="0"/>
              </a:rPr>
              <a:t> and Pearson </a:t>
            </a:r>
            <a:r>
              <a:rPr lang="en-US" altLang="en-US" sz="1000" dirty="0" err="1">
                <a:latin typeface="Arial Narrow" panose="020B0606020202030204" pitchFamily="34" charset="0"/>
              </a:rPr>
              <a:t>EasyBridge</a:t>
            </a:r>
            <a:r>
              <a:rPr lang="en-US" altLang="en-US" sz="1000" dirty="0">
                <a:latin typeface="Arial Narrow" panose="020B0606020202030204" pitchFamily="34" charset="0"/>
              </a:rPr>
              <a:t> online through their </a:t>
            </a:r>
            <a:r>
              <a:rPr lang="en-US" altLang="en-US" sz="1000" dirty="0" err="1">
                <a:latin typeface="Arial Narrow" panose="020B0606020202030204" pitchFamily="34" charset="0"/>
              </a:rPr>
              <a:t>myPascoConnect</a:t>
            </a:r>
            <a:r>
              <a:rPr lang="en-US" altLang="en-US" sz="1000" dirty="0">
                <a:latin typeface="Arial Narrow" panose="020B0606020202030204" pitchFamily="34" charset="0"/>
              </a:rPr>
              <a:t> platform.</a:t>
            </a:r>
          </a:p>
          <a:p>
            <a:pPr eaLnBrk="1" hangingPunct="1">
              <a:spcBef>
                <a:spcPct val="0"/>
              </a:spcBef>
              <a:buNone/>
            </a:pPr>
            <a:endParaRPr lang="en-US" altLang="en-US" sz="1000" dirty="0">
              <a:latin typeface="Arial Narrow" panose="020B0606020202030204" pitchFamily="34" charset="0"/>
            </a:endParaRPr>
          </a:p>
          <a:p>
            <a:pPr algn="ctr">
              <a:spcBef>
                <a:spcPct val="0"/>
              </a:spcBef>
              <a:buNone/>
            </a:pPr>
            <a:r>
              <a:rPr lang="en-US" altLang="en-US" sz="1000" b="1" dirty="0">
                <a:latin typeface="Arial Narrow" panose="020B0606020202030204" pitchFamily="34" charset="0"/>
              </a:rPr>
              <a:t>DO NOT CUT!!     DO NOT CUT!!       DO NOT CUT!!    DO NOT CUT!!  </a:t>
            </a: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37113" y="6121400"/>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5568949" y="6729413"/>
            <a:ext cx="20256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a:latin typeface="Arial Narrow" panose="020B0606020202030204" pitchFamily="34" charset="0"/>
              </a:rPr>
              <a:t>Subject Area Guides that list an overview for each class and show the interconnection of the Middle Years </a:t>
            </a:r>
            <a:r>
              <a:rPr lang="en-US" altLang="en-US" sz="1200" err="1">
                <a:latin typeface="Arial Narrow" panose="020B0606020202030204" pitchFamily="34" charset="0"/>
              </a:rPr>
              <a:t>Programme</a:t>
            </a:r>
            <a:r>
              <a:rPr lang="en-US" altLang="en-US" sz="1200">
                <a:latin typeface="Arial Narrow" panose="020B0606020202030204" pitchFamily="34" charset="0"/>
              </a:rPr>
              <a:t>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UNITS</a:t>
            </a:r>
          </a:p>
        </p:txBody>
      </p:sp>
      <p:sp>
        <p:nvSpPr>
          <p:cNvPr id="28" name="TextBox 7">
            <a:extLst>
              <a:ext uri="{FF2B5EF4-FFF2-40B4-BE49-F238E27FC236}">
                <a16:creationId xmlns:a16="http://schemas.microsoft.com/office/drawing/2014/main" id="{23BDA76C-C5F1-B24A-A030-324FD3ECD580}"/>
              </a:ext>
            </a:extLst>
          </p:cNvPr>
          <p:cNvSpPr txBox="1">
            <a:spLocks noChangeArrowheads="1"/>
          </p:cNvSpPr>
          <p:nvPr/>
        </p:nvSpPr>
        <p:spPr bwMode="auto">
          <a:xfrm>
            <a:off x="5505450" y="4524375"/>
            <a:ext cx="21780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altLang="en-US" sz="1200" b="1" u="sng" dirty="0">
                <a:latin typeface="Arial Narrow" panose="020B0606020202030204" pitchFamily="34" charset="0"/>
              </a:rPr>
              <a:t>Unit A:</a:t>
            </a:r>
            <a:r>
              <a:rPr lang="en-US" altLang="en-US" sz="1200" b="1" dirty="0">
                <a:latin typeface="Arial Narrow" panose="020B0606020202030204" pitchFamily="34" charset="0"/>
              </a:rPr>
              <a:t> </a:t>
            </a:r>
            <a:r>
              <a:rPr lang="en-US" altLang="en-US" sz="1200" dirty="0">
                <a:latin typeface="Arial Narrow" panose="020B0606020202030204" pitchFamily="34" charset="0"/>
              </a:rPr>
              <a:t>Matter</a:t>
            </a:r>
            <a:endParaRPr lang="en-US" sz="1200"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B:</a:t>
            </a:r>
            <a:r>
              <a:rPr lang="en-US" altLang="en-US" sz="1200" b="1" dirty="0">
                <a:latin typeface="Arial Narrow" panose="020B0606020202030204" pitchFamily="34" charset="0"/>
              </a:rPr>
              <a:t> </a:t>
            </a:r>
            <a:r>
              <a:rPr lang="en-US" altLang="en-US" sz="1200" dirty="0">
                <a:latin typeface="Arial Narrow" panose="020B0606020202030204" pitchFamily="34" charset="0"/>
              </a:rPr>
              <a:t>Cycles in Chemistry</a:t>
            </a:r>
          </a:p>
          <a:p>
            <a:pPr>
              <a:spcBef>
                <a:spcPct val="0"/>
              </a:spcBef>
              <a:buNone/>
            </a:pPr>
            <a:r>
              <a:rPr lang="en-US" altLang="en-US" sz="1200" b="1" u="sng" dirty="0">
                <a:latin typeface="Arial Narrow" panose="020B0606020202030204" pitchFamily="34" charset="0"/>
              </a:rPr>
              <a:t>Unit C:</a:t>
            </a:r>
            <a:r>
              <a:rPr lang="en-US" altLang="en-US" sz="1200" dirty="0">
                <a:latin typeface="Arial Narrow" panose="020B0606020202030204" pitchFamily="34" charset="0"/>
              </a:rPr>
              <a:t> Space</a:t>
            </a:r>
          </a:p>
          <a:p>
            <a:pPr>
              <a:spcBef>
                <a:spcPct val="0"/>
              </a:spcBef>
              <a:buNone/>
            </a:pPr>
            <a:r>
              <a:rPr lang="en-US" altLang="en-US" sz="1200" b="1" u="sng" dirty="0">
                <a:latin typeface="Arial Narrow" panose="020B0606020202030204" pitchFamily="34" charset="0"/>
              </a:rPr>
              <a:t>Unit D</a:t>
            </a:r>
            <a:r>
              <a:rPr lang="en-US" altLang="en-US" sz="1200" dirty="0">
                <a:latin typeface="Arial Narrow" panose="020B0606020202030204" pitchFamily="34" charset="0"/>
              </a:rPr>
              <a:t>:  </a:t>
            </a:r>
            <a:r>
              <a:rPr lang="en-US" sz="1200" dirty="0">
                <a:latin typeface="Arial Narrow" panose="020B0606020202030204" pitchFamily="34" charset="0"/>
              </a:rPr>
              <a:t>Human Growth &amp; Development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1D120A-3286-8B4C-8D13-A9AEF16B01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72400" cy="997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181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597</TotalTime>
  <Words>1384</Words>
  <Application>Microsoft Macintosh PowerPoint</Application>
  <PresentationFormat>Custom</PresentationFormat>
  <Paragraphs>123</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Black</vt:lpstr>
      <vt:lpstr>Arial Narrow</vt:lpstr>
      <vt:lpstr>Calibri</vt:lpstr>
      <vt:lpstr>DJB This is My Life</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Jennifer Marie Nerius</cp:lastModifiedBy>
  <cp:revision>18</cp:revision>
  <dcterms:modified xsi:type="dcterms:W3CDTF">2020-08-18T16:52:50Z</dcterms:modified>
</cp:coreProperties>
</file>