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handoutMasterIdLst>
    <p:handoutMasterId r:id="rId5"/>
  </p:handoutMasterIdLst>
  <p:sldIdLst>
    <p:sldId id="257" r:id="rId2"/>
    <p:sldId id="258" r:id="rId3"/>
  </p:sldIdLst>
  <p:sldSz cx="7772400" cy="100584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62"/>
    <p:restoredTop sz="92991"/>
  </p:normalViewPr>
  <p:slideViewPr>
    <p:cSldViewPr snapToGrid="0">
      <p:cViewPr>
        <p:scale>
          <a:sx n="200" d="100"/>
          <a:sy n="200" d="100"/>
        </p:scale>
        <p:origin x="232" y="-2744"/>
      </p:cViewPr>
      <p:guideLst>
        <p:guide orient="horz" pos="3168"/>
        <p:guide pos="2448"/>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handoutMaster" Target="handoutMasters/handoutMaster1.xml"/><Relationship Id="rId4" Type="http://schemas.openxmlformats.org/officeDocument/2006/relationships/notesMaster" Target="notesMasters/notes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713FBB-4360-44E4-89B1-6DAA411F36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FFA44A21-108F-47EA-8C20-222782F1A7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Calibri" charset="0"/>
                <a:ea typeface="ＭＳ Ｐゴシック" charset="-128"/>
              </a:defRPr>
            </a:lvl1pPr>
          </a:lstStyle>
          <a:p>
            <a:pPr>
              <a:defRPr/>
            </a:pPr>
            <a:fld id="{86336003-0ED5-4C55-9C72-9DAD1FEA1692}" type="datetimeFigureOut">
              <a:rPr lang="en-US"/>
              <a:pPr>
                <a:defRPr/>
              </a:pPr>
              <a:t>8/20/20</a:t>
            </a:fld>
            <a:endParaRPr lang="en-US"/>
          </a:p>
        </p:txBody>
      </p:sp>
      <p:sp>
        <p:nvSpPr>
          <p:cNvPr id="4" name="Footer Placeholder 3">
            <a:extLst>
              <a:ext uri="{FF2B5EF4-FFF2-40B4-BE49-F238E27FC236}">
                <a16:creationId xmlns:a16="http://schemas.microsoft.com/office/drawing/2014/main" id="{3D978501-9C37-4C42-8F03-70DC3B959B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Calibri"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8FE7A21D-EF50-4549-AAD9-ACE63EC1EF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Calibri" charset="0"/>
                <a:ea typeface="ＭＳ Ｐゴシック" charset="-128"/>
              </a:defRPr>
            </a:lvl1pPr>
          </a:lstStyle>
          <a:p>
            <a:pPr>
              <a:defRPr/>
            </a:pPr>
            <a:fld id="{A17A5DD9-900C-485B-9126-2BEAF030BE9D}"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12AC20-2D03-431D-9910-524AD3E8036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CDC10BDA-13ED-403F-8DE6-B02FC7D8136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charset="0"/>
                <a:ea typeface="ＭＳ Ｐゴシック" charset="-128"/>
              </a:defRPr>
            </a:lvl1pPr>
          </a:lstStyle>
          <a:p>
            <a:pPr>
              <a:defRPr/>
            </a:pPr>
            <a:fld id="{29B56E3B-4463-4B51-9681-BB2B7F5FE37C}" type="datetimeFigureOut">
              <a:rPr lang="en-US"/>
              <a:pPr>
                <a:defRPr/>
              </a:pPr>
              <a:t>8/20/20</a:t>
            </a:fld>
            <a:endParaRPr lang="en-US"/>
          </a:p>
        </p:txBody>
      </p:sp>
      <p:sp>
        <p:nvSpPr>
          <p:cNvPr id="4" name="Slide Image Placeholder 3">
            <a:extLst>
              <a:ext uri="{FF2B5EF4-FFF2-40B4-BE49-F238E27FC236}">
                <a16:creationId xmlns:a16="http://schemas.microsoft.com/office/drawing/2014/main" id="{2C7AF57C-197E-4E86-B0BD-8BD76B6A19E6}"/>
              </a:ext>
            </a:extLst>
          </p:cNvPr>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A3B1398-0B6F-4CB6-ABFC-1CC9D29FD7B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3556E10-0482-4A1C-9987-CCCB7DBF02D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charset="0"/>
                <a:ea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6144A5DF-188E-4652-9EFE-73019E4836AA}"/>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charset="0"/>
                <a:ea typeface="ＭＳ Ｐゴシック" charset="-128"/>
              </a:defRPr>
            </a:lvl1pPr>
          </a:lstStyle>
          <a:p>
            <a:pPr>
              <a:defRPr/>
            </a:pPr>
            <a:fld id="{6EDC02B2-6225-4D91-A17F-947FCBF3928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4"/>
            <a:ext cx="6606540" cy="2156037"/>
          </a:xfrm>
        </p:spPr>
        <p:txBody>
          <a:bodyPr/>
          <a:lstStyle/>
          <a:p>
            <a:r>
              <a:rPr lang="en-US"/>
              <a:t>Click to edit Master title style</a:t>
            </a:r>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5EB1CE8-1D49-44CE-981D-6DED8766D2D7}"/>
              </a:ext>
            </a:extLst>
          </p:cNvPr>
          <p:cNvSpPr>
            <a:spLocks noGrp="1"/>
          </p:cNvSpPr>
          <p:nvPr>
            <p:ph type="dt" sz="half" idx="10"/>
          </p:nvPr>
        </p:nvSpPr>
        <p:spPr/>
        <p:txBody>
          <a:bodyPr/>
          <a:lstStyle>
            <a:lvl1pPr>
              <a:defRPr/>
            </a:lvl1pPr>
          </a:lstStyle>
          <a:p>
            <a:pPr>
              <a:defRPr/>
            </a:pPr>
            <a:fld id="{B554717B-8032-45C1-BFE5-52EE08522B70}" type="datetimeFigureOut">
              <a:rPr lang="en-US" altLang="en-US"/>
              <a:pPr>
                <a:defRPr/>
              </a:pPr>
              <a:t>8/20/20</a:t>
            </a:fld>
            <a:endParaRPr lang="en-US" altLang="en-US"/>
          </a:p>
        </p:txBody>
      </p:sp>
      <p:sp>
        <p:nvSpPr>
          <p:cNvPr id="5" name="Footer Placeholder 4">
            <a:extLst>
              <a:ext uri="{FF2B5EF4-FFF2-40B4-BE49-F238E27FC236}">
                <a16:creationId xmlns:a16="http://schemas.microsoft.com/office/drawing/2014/main" id="{E6AAF235-BDAC-432F-8CA4-7F8B0535D8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6445363-B42B-4E6B-A465-8FBA3B797765}"/>
              </a:ext>
            </a:extLst>
          </p:cNvPr>
          <p:cNvSpPr>
            <a:spLocks noGrp="1"/>
          </p:cNvSpPr>
          <p:nvPr>
            <p:ph type="sldNum" sz="quarter" idx="12"/>
          </p:nvPr>
        </p:nvSpPr>
        <p:spPr/>
        <p:txBody>
          <a:bodyPr/>
          <a:lstStyle>
            <a:lvl1pPr>
              <a:defRPr/>
            </a:lvl1pPr>
          </a:lstStyle>
          <a:p>
            <a:pPr>
              <a:defRPr/>
            </a:pPr>
            <a:fld id="{DEF22510-C38E-4745-9C11-3C32E70035A4}" type="slidenum">
              <a:rPr lang="en-US" altLang="en-US"/>
              <a:pPr>
                <a:defRPr/>
              </a:pPr>
              <a:t>‹#›</a:t>
            </a:fld>
            <a:endParaRPr lang="en-US" altLang="en-US"/>
          </a:p>
        </p:txBody>
      </p:sp>
    </p:spTree>
    <p:extLst>
      <p:ext uri="{BB962C8B-B14F-4D97-AF65-F5344CB8AC3E}">
        <p14:creationId xmlns:p14="http://schemas.microsoft.com/office/powerpoint/2010/main" val="1188645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41DEC-F30F-4FB3-ACEE-BABFEA8B4D22}"/>
              </a:ext>
            </a:extLst>
          </p:cNvPr>
          <p:cNvSpPr>
            <a:spLocks noGrp="1"/>
          </p:cNvSpPr>
          <p:nvPr>
            <p:ph type="dt" sz="half" idx="10"/>
          </p:nvPr>
        </p:nvSpPr>
        <p:spPr/>
        <p:txBody>
          <a:bodyPr/>
          <a:lstStyle>
            <a:lvl1pPr>
              <a:defRPr/>
            </a:lvl1pPr>
          </a:lstStyle>
          <a:p>
            <a:pPr>
              <a:defRPr/>
            </a:pPr>
            <a:fld id="{D2078942-66E1-433C-AF27-75CE84517E0C}" type="datetimeFigureOut">
              <a:rPr lang="en-US" altLang="en-US"/>
              <a:pPr>
                <a:defRPr/>
              </a:pPr>
              <a:t>8/20/20</a:t>
            </a:fld>
            <a:endParaRPr lang="en-US" altLang="en-US"/>
          </a:p>
        </p:txBody>
      </p:sp>
      <p:sp>
        <p:nvSpPr>
          <p:cNvPr id="5" name="Footer Placeholder 4">
            <a:extLst>
              <a:ext uri="{FF2B5EF4-FFF2-40B4-BE49-F238E27FC236}">
                <a16:creationId xmlns:a16="http://schemas.microsoft.com/office/drawing/2014/main" id="{5DEE642E-75E1-4528-8E61-9D3028D765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E47367F-BA5E-4D15-A27F-E3FAC5DD97C7}"/>
              </a:ext>
            </a:extLst>
          </p:cNvPr>
          <p:cNvSpPr>
            <a:spLocks noGrp="1"/>
          </p:cNvSpPr>
          <p:nvPr>
            <p:ph type="sldNum" sz="quarter" idx="12"/>
          </p:nvPr>
        </p:nvSpPr>
        <p:spPr/>
        <p:txBody>
          <a:bodyPr/>
          <a:lstStyle>
            <a:lvl1pPr>
              <a:defRPr/>
            </a:lvl1pPr>
          </a:lstStyle>
          <a:p>
            <a:pPr>
              <a:defRPr/>
            </a:pPr>
            <a:fld id="{BA67CE9D-5366-4180-94F7-EC6BB81C9B38}" type="slidenum">
              <a:rPr lang="en-US" altLang="en-US"/>
              <a:pPr>
                <a:defRPr/>
              </a:pPr>
              <a:t>‹#›</a:t>
            </a:fld>
            <a:endParaRPr lang="en-US" altLang="en-US"/>
          </a:p>
        </p:txBody>
      </p:sp>
    </p:spTree>
    <p:extLst>
      <p:ext uri="{BB962C8B-B14F-4D97-AF65-F5344CB8AC3E}">
        <p14:creationId xmlns:p14="http://schemas.microsoft.com/office/powerpoint/2010/main" val="1065254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90281" y="591397"/>
            <a:ext cx="1485662" cy="1258697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0598" y="591397"/>
            <a:ext cx="4330144" cy="125869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D0F3B-77A0-45B6-A2A2-3E26572C26DF}"/>
              </a:ext>
            </a:extLst>
          </p:cNvPr>
          <p:cNvSpPr>
            <a:spLocks noGrp="1"/>
          </p:cNvSpPr>
          <p:nvPr>
            <p:ph type="dt" sz="half" idx="10"/>
          </p:nvPr>
        </p:nvSpPr>
        <p:spPr/>
        <p:txBody>
          <a:bodyPr/>
          <a:lstStyle>
            <a:lvl1pPr>
              <a:defRPr/>
            </a:lvl1pPr>
          </a:lstStyle>
          <a:p>
            <a:pPr>
              <a:defRPr/>
            </a:pPr>
            <a:fld id="{CC414727-CEAC-4E94-9A39-FE61FD9E94AA}" type="datetimeFigureOut">
              <a:rPr lang="en-US" altLang="en-US"/>
              <a:pPr>
                <a:defRPr/>
              </a:pPr>
              <a:t>8/20/20</a:t>
            </a:fld>
            <a:endParaRPr lang="en-US" altLang="en-US"/>
          </a:p>
        </p:txBody>
      </p:sp>
      <p:sp>
        <p:nvSpPr>
          <p:cNvPr id="5" name="Footer Placeholder 4">
            <a:extLst>
              <a:ext uri="{FF2B5EF4-FFF2-40B4-BE49-F238E27FC236}">
                <a16:creationId xmlns:a16="http://schemas.microsoft.com/office/drawing/2014/main" id="{DC3B13B2-EDEC-4354-89C2-3AC9A6C730E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E00558-600D-41BD-9FB8-990110665B50}"/>
              </a:ext>
            </a:extLst>
          </p:cNvPr>
          <p:cNvSpPr>
            <a:spLocks noGrp="1"/>
          </p:cNvSpPr>
          <p:nvPr>
            <p:ph type="sldNum" sz="quarter" idx="12"/>
          </p:nvPr>
        </p:nvSpPr>
        <p:spPr/>
        <p:txBody>
          <a:bodyPr/>
          <a:lstStyle>
            <a:lvl1pPr>
              <a:defRPr/>
            </a:lvl1pPr>
          </a:lstStyle>
          <a:p>
            <a:pPr>
              <a:defRPr/>
            </a:pPr>
            <a:fld id="{C9029587-C619-4753-A928-E6F2F2F065CF}" type="slidenum">
              <a:rPr lang="en-US" altLang="en-US"/>
              <a:pPr>
                <a:defRPr/>
              </a:pPr>
              <a:t>‹#›</a:t>
            </a:fld>
            <a:endParaRPr lang="en-US" altLang="en-US"/>
          </a:p>
        </p:txBody>
      </p:sp>
    </p:spTree>
    <p:extLst>
      <p:ext uri="{BB962C8B-B14F-4D97-AF65-F5344CB8AC3E}">
        <p14:creationId xmlns:p14="http://schemas.microsoft.com/office/powerpoint/2010/main" val="1749402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1983E-1360-487C-85F5-E26188FC4450}"/>
              </a:ext>
            </a:extLst>
          </p:cNvPr>
          <p:cNvSpPr>
            <a:spLocks noGrp="1"/>
          </p:cNvSpPr>
          <p:nvPr>
            <p:ph type="dt" sz="half" idx="10"/>
          </p:nvPr>
        </p:nvSpPr>
        <p:spPr/>
        <p:txBody>
          <a:bodyPr/>
          <a:lstStyle>
            <a:lvl1pPr>
              <a:defRPr/>
            </a:lvl1pPr>
          </a:lstStyle>
          <a:p>
            <a:pPr>
              <a:defRPr/>
            </a:pPr>
            <a:fld id="{7A2591B5-8678-4F91-B642-76DF44AAB770}" type="datetimeFigureOut">
              <a:rPr lang="en-US" altLang="en-US"/>
              <a:pPr>
                <a:defRPr/>
              </a:pPr>
              <a:t>8/20/20</a:t>
            </a:fld>
            <a:endParaRPr lang="en-US" altLang="en-US"/>
          </a:p>
        </p:txBody>
      </p:sp>
      <p:sp>
        <p:nvSpPr>
          <p:cNvPr id="5" name="Footer Placeholder 4">
            <a:extLst>
              <a:ext uri="{FF2B5EF4-FFF2-40B4-BE49-F238E27FC236}">
                <a16:creationId xmlns:a16="http://schemas.microsoft.com/office/drawing/2014/main" id="{B04E904F-6C94-4185-BEB9-2C56761A8A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AD8E0BC-63FF-4369-83D9-D50CEE66BD59}"/>
              </a:ext>
            </a:extLst>
          </p:cNvPr>
          <p:cNvSpPr>
            <a:spLocks noGrp="1"/>
          </p:cNvSpPr>
          <p:nvPr>
            <p:ph type="sldNum" sz="quarter" idx="12"/>
          </p:nvPr>
        </p:nvSpPr>
        <p:spPr/>
        <p:txBody>
          <a:bodyPr/>
          <a:lstStyle>
            <a:lvl1pPr>
              <a:defRPr/>
            </a:lvl1pPr>
          </a:lstStyle>
          <a:p>
            <a:pPr>
              <a:defRPr/>
            </a:pPr>
            <a:fld id="{A4E6C68F-3851-4C2F-81D4-67AC41DC94A8}" type="slidenum">
              <a:rPr lang="en-US" altLang="en-US"/>
              <a:pPr>
                <a:defRPr/>
              </a:pPr>
              <a:t>‹#›</a:t>
            </a:fld>
            <a:endParaRPr lang="en-US" altLang="en-US"/>
          </a:p>
        </p:txBody>
      </p:sp>
    </p:spTree>
    <p:extLst>
      <p:ext uri="{BB962C8B-B14F-4D97-AF65-F5344CB8AC3E}">
        <p14:creationId xmlns:p14="http://schemas.microsoft.com/office/powerpoint/2010/main" val="4025204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923FB-B83B-41B6-B05E-06546B827BD6}"/>
              </a:ext>
            </a:extLst>
          </p:cNvPr>
          <p:cNvSpPr>
            <a:spLocks noGrp="1"/>
          </p:cNvSpPr>
          <p:nvPr>
            <p:ph type="dt" sz="half" idx="10"/>
          </p:nvPr>
        </p:nvSpPr>
        <p:spPr/>
        <p:txBody>
          <a:bodyPr/>
          <a:lstStyle>
            <a:lvl1pPr>
              <a:defRPr/>
            </a:lvl1pPr>
          </a:lstStyle>
          <a:p>
            <a:pPr>
              <a:defRPr/>
            </a:pPr>
            <a:fld id="{BAA582C0-A536-4EA8-9E0B-6E9FDD5FEA3B}" type="datetimeFigureOut">
              <a:rPr lang="en-US" altLang="en-US"/>
              <a:pPr>
                <a:defRPr/>
              </a:pPr>
              <a:t>8/20/20</a:t>
            </a:fld>
            <a:endParaRPr lang="en-US" altLang="en-US"/>
          </a:p>
        </p:txBody>
      </p:sp>
      <p:sp>
        <p:nvSpPr>
          <p:cNvPr id="5" name="Footer Placeholder 4">
            <a:extLst>
              <a:ext uri="{FF2B5EF4-FFF2-40B4-BE49-F238E27FC236}">
                <a16:creationId xmlns:a16="http://schemas.microsoft.com/office/drawing/2014/main" id="{C11B5189-8FCF-4487-975A-1874A07E01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48BA21E-9C61-4C28-90A5-1A7804D35927}"/>
              </a:ext>
            </a:extLst>
          </p:cNvPr>
          <p:cNvSpPr>
            <a:spLocks noGrp="1"/>
          </p:cNvSpPr>
          <p:nvPr>
            <p:ph type="sldNum" sz="quarter" idx="12"/>
          </p:nvPr>
        </p:nvSpPr>
        <p:spPr/>
        <p:txBody>
          <a:bodyPr/>
          <a:lstStyle>
            <a:lvl1pPr>
              <a:defRPr/>
            </a:lvl1pPr>
          </a:lstStyle>
          <a:p>
            <a:pPr>
              <a:defRPr/>
            </a:pPr>
            <a:fld id="{6EDF4271-9FDE-4197-ABC4-AD963E900CCF}" type="slidenum">
              <a:rPr lang="en-US" altLang="en-US"/>
              <a:pPr>
                <a:defRPr/>
              </a:pPr>
              <a:t>‹#›</a:t>
            </a:fld>
            <a:endParaRPr lang="en-US" altLang="en-US"/>
          </a:p>
        </p:txBody>
      </p:sp>
    </p:spTree>
    <p:extLst>
      <p:ext uri="{BB962C8B-B14F-4D97-AF65-F5344CB8AC3E}">
        <p14:creationId xmlns:p14="http://schemas.microsoft.com/office/powerpoint/2010/main" val="1677489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0597" y="3441277"/>
            <a:ext cx="2907903" cy="973709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368040" y="3441277"/>
            <a:ext cx="2907904" cy="973709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7307F81-F626-421D-A744-A6BE443B3275}"/>
              </a:ext>
            </a:extLst>
          </p:cNvPr>
          <p:cNvSpPr>
            <a:spLocks noGrp="1"/>
          </p:cNvSpPr>
          <p:nvPr>
            <p:ph type="dt" sz="half" idx="10"/>
          </p:nvPr>
        </p:nvSpPr>
        <p:spPr/>
        <p:txBody>
          <a:bodyPr/>
          <a:lstStyle>
            <a:lvl1pPr>
              <a:defRPr/>
            </a:lvl1pPr>
          </a:lstStyle>
          <a:p>
            <a:pPr>
              <a:defRPr/>
            </a:pPr>
            <a:fld id="{3781D750-92EC-441D-B38B-CD20C81DECED}" type="datetimeFigureOut">
              <a:rPr lang="en-US" altLang="en-US"/>
              <a:pPr>
                <a:defRPr/>
              </a:pPr>
              <a:t>8/20/20</a:t>
            </a:fld>
            <a:endParaRPr lang="en-US" altLang="en-US"/>
          </a:p>
        </p:txBody>
      </p:sp>
      <p:sp>
        <p:nvSpPr>
          <p:cNvPr id="6" name="Footer Placeholder 4">
            <a:extLst>
              <a:ext uri="{FF2B5EF4-FFF2-40B4-BE49-F238E27FC236}">
                <a16:creationId xmlns:a16="http://schemas.microsoft.com/office/drawing/2014/main" id="{06BF573F-EB14-4DBF-BDD1-1E00C64D1AE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BA2FFB6-30C5-4F50-B105-3CB60C913FD1}"/>
              </a:ext>
            </a:extLst>
          </p:cNvPr>
          <p:cNvSpPr>
            <a:spLocks noGrp="1"/>
          </p:cNvSpPr>
          <p:nvPr>
            <p:ph type="sldNum" sz="quarter" idx="12"/>
          </p:nvPr>
        </p:nvSpPr>
        <p:spPr/>
        <p:txBody>
          <a:bodyPr/>
          <a:lstStyle>
            <a:lvl1pPr>
              <a:defRPr/>
            </a:lvl1pPr>
          </a:lstStyle>
          <a:p>
            <a:pPr>
              <a:defRPr/>
            </a:pPr>
            <a:fld id="{5B4DB5B8-5179-420F-940E-3630780E2EFD}" type="slidenum">
              <a:rPr lang="en-US" altLang="en-US"/>
              <a:pPr>
                <a:defRPr/>
              </a:pPr>
              <a:t>‹#›</a:t>
            </a:fld>
            <a:endParaRPr lang="en-US" altLang="en-US"/>
          </a:p>
        </p:txBody>
      </p:sp>
    </p:spTree>
    <p:extLst>
      <p:ext uri="{BB962C8B-B14F-4D97-AF65-F5344CB8AC3E}">
        <p14:creationId xmlns:p14="http://schemas.microsoft.com/office/powerpoint/2010/main" val="3285383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48272" y="2251499"/>
            <a:ext cx="3435509" cy="93831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948272" y="3189817"/>
            <a:ext cx="3435509" cy="57952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2DF760F-1B32-4058-913A-702ADD590DEF}"/>
              </a:ext>
            </a:extLst>
          </p:cNvPr>
          <p:cNvSpPr>
            <a:spLocks noGrp="1"/>
          </p:cNvSpPr>
          <p:nvPr>
            <p:ph type="dt" sz="half" idx="10"/>
          </p:nvPr>
        </p:nvSpPr>
        <p:spPr/>
        <p:txBody>
          <a:bodyPr/>
          <a:lstStyle>
            <a:lvl1pPr>
              <a:defRPr/>
            </a:lvl1pPr>
          </a:lstStyle>
          <a:p>
            <a:pPr>
              <a:defRPr/>
            </a:pPr>
            <a:fld id="{C60CBB29-8733-4C7A-80E9-22EE2BE34B69}" type="datetimeFigureOut">
              <a:rPr lang="en-US" altLang="en-US"/>
              <a:pPr>
                <a:defRPr/>
              </a:pPr>
              <a:t>8/20/20</a:t>
            </a:fld>
            <a:endParaRPr lang="en-US" altLang="en-US"/>
          </a:p>
        </p:txBody>
      </p:sp>
      <p:sp>
        <p:nvSpPr>
          <p:cNvPr id="8" name="Footer Placeholder 4">
            <a:extLst>
              <a:ext uri="{FF2B5EF4-FFF2-40B4-BE49-F238E27FC236}">
                <a16:creationId xmlns:a16="http://schemas.microsoft.com/office/drawing/2014/main" id="{CDB8E5AD-00CD-4512-95F1-DA384208D2A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C508F27-56A2-4B6D-A41D-488F5988A376}"/>
              </a:ext>
            </a:extLst>
          </p:cNvPr>
          <p:cNvSpPr>
            <a:spLocks noGrp="1"/>
          </p:cNvSpPr>
          <p:nvPr>
            <p:ph type="sldNum" sz="quarter" idx="12"/>
          </p:nvPr>
        </p:nvSpPr>
        <p:spPr/>
        <p:txBody>
          <a:bodyPr/>
          <a:lstStyle>
            <a:lvl1pPr>
              <a:defRPr/>
            </a:lvl1pPr>
          </a:lstStyle>
          <a:p>
            <a:pPr>
              <a:defRPr/>
            </a:pPr>
            <a:fld id="{AEDE1473-BF99-4BA5-89D9-7BD9D14A1AEA}" type="slidenum">
              <a:rPr lang="en-US" altLang="en-US"/>
              <a:pPr>
                <a:defRPr/>
              </a:pPr>
              <a:t>‹#›</a:t>
            </a:fld>
            <a:endParaRPr lang="en-US" altLang="en-US"/>
          </a:p>
        </p:txBody>
      </p:sp>
    </p:spTree>
    <p:extLst>
      <p:ext uri="{BB962C8B-B14F-4D97-AF65-F5344CB8AC3E}">
        <p14:creationId xmlns:p14="http://schemas.microsoft.com/office/powerpoint/2010/main" val="2764004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AEF7672-BB74-4F62-85F2-C14BC2A68EE7}"/>
              </a:ext>
            </a:extLst>
          </p:cNvPr>
          <p:cNvSpPr>
            <a:spLocks noGrp="1"/>
          </p:cNvSpPr>
          <p:nvPr>
            <p:ph type="dt" sz="half" idx="10"/>
          </p:nvPr>
        </p:nvSpPr>
        <p:spPr/>
        <p:txBody>
          <a:bodyPr/>
          <a:lstStyle>
            <a:lvl1pPr>
              <a:defRPr/>
            </a:lvl1pPr>
          </a:lstStyle>
          <a:p>
            <a:pPr>
              <a:defRPr/>
            </a:pPr>
            <a:fld id="{4354FF63-F61E-46F9-AC5B-E1C7EA275A4B}" type="datetimeFigureOut">
              <a:rPr lang="en-US" altLang="en-US"/>
              <a:pPr>
                <a:defRPr/>
              </a:pPr>
              <a:t>8/20/20</a:t>
            </a:fld>
            <a:endParaRPr lang="en-US" altLang="en-US"/>
          </a:p>
        </p:txBody>
      </p:sp>
      <p:sp>
        <p:nvSpPr>
          <p:cNvPr id="4" name="Footer Placeholder 4">
            <a:extLst>
              <a:ext uri="{FF2B5EF4-FFF2-40B4-BE49-F238E27FC236}">
                <a16:creationId xmlns:a16="http://schemas.microsoft.com/office/drawing/2014/main" id="{5A610831-F09D-41FC-80C2-069A0B85F5D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65D9A1B-2465-40FA-96EB-0D1C2321863B}"/>
              </a:ext>
            </a:extLst>
          </p:cNvPr>
          <p:cNvSpPr>
            <a:spLocks noGrp="1"/>
          </p:cNvSpPr>
          <p:nvPr>
            <p:ph type="sldNum" sz="quarter" idx="12"/>
          </p:nvPr>
        </p:nvSpPr>
        <p:spPr/>
        <p:txBody>
          <a:bodyPr/>
          <a:lstStyle>
            <a:lvl1pPr>
              <a:defRPr/>
            </a:lvl1pPr>
          </a:lstStyle>
          <a:p>
            <a:pPr>
              <a:defRPr/>
            </a:pPr>
            <a:fld id="{3883DE40-744D-4183-872D-65AC8C744EE3}" type="slidenum">
              <a:rPr lang="en-US" altLang="en-US"/>
              <a:pPr>
                <a:defRPr/>
              </a:pPr>
              <a:t>‹#›</a:t>
            </a:fld>
            <a:endParaRPr lang="en-US" altLang="en-US"/>
          </a:p>
        </p:txBody>
      </p:sp>
    </p:spTree>
    <p:extLst>
      <p:ext uri="{BB962C8B-B14F-4D97-AF65-F5344CB8AC3E}">
        <p14:creationId xmlns:p14="http://schemas.microsoft.com/office/powerpoint/2010/main" val="3658381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DD03E63-CE0F-40F8-986B-11827B1084BD}"/>
              </a:ext>
            </a:extLst>
          </p:cNvPr>
          <p:cNvSpPr>
            <a:spLocks noGrp="1"/>
          </p:cNvSpPr>
          <p:nvPr>
            <p:ph type="dt" sz="half" idx="10"/>
          </p:nvPr>
        </p:nvSpPr>
        <p:spPr/>
        <p:txBody>
          <a:bodyPr/>
          <a:lstStyle>
            <a:lvl1pPr>
              <a:defRPr/>
            </a:lvl1pPr>
          </a:lstStyle>
          <a:p>
            <a:pPr>
              <a:defRPr/>
            </a:pPr>
            <a:fld id="{5A0CCF61-8F10-4D64-A2AE-DAA724C2FE5E}" type="datetimeFigureOut">
              <a:rPr lang="en-US" altLang="en-US"/>
              <a:pPr>
                <a:defRPr/>
              </a:pPr>
              <a:t>8/20/20</a:t>
            </a:fld>
            <a:endParaRPr lang="en-US" altLang="en-US"/>
          </a:p>
        </p:txBody>
      </p:sp>
      <p:sp>
        <p:nvSpPr>
          <p:cNvPr id="3" name="Footer Placeholder 4">
            <a:extLst>
              <a:ext uri="{FF2B5EF4-FFF2-40B4-BE49-F238E27FC236}">
                <a16:creationId xmlns:a16="http://schemas.microsoft.com/office/drawing/2014/main" id="{F138D380-D3E3-4E98-8FE4-EEACFA5EB12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AD9AC06-9588-4B38-844B-25B2AA57CAD1}"/>
              </a:ext>
            </a:extLst>
          </p:cNvPr>
          <p:cNvSpPr>
            <a:spLocks noGrp="1"/>
          </p:cNvSpPr>
          <p:nvPr>
            <p:ph type="sldNum" sz="quarter" idx="12"/>
          </p:nvPr>
        </p:nvSpPr>
        <p:spPr/>
        <p:txBody>
          <a:bodyPr/>
          <a:lstStyle>
            <a:lvl1pPr>
              <a:defRPr/>
            </a:lvl1pPr>
          </a:lstStyle>
          <a:p>
            <a:pPr>
              <a:defRPr/>
            </a:pPr>
            <a:fld id="{D8953A14-5D36-4218-8DC0-7D31578524DE}" type="slidenum">
              <a:rPr lang="en-US" altLang="en-US"/>
              <a:pPr>
                <a:defRPr/>
              </a:pPr>
              <a:t>‹#›</a:t>
            </a:fld>
            <a:endParaRPr lang="en-US" altLang="en-US"/>
          </a:p>
        </p:txBody>
      </p:sp>
    </p:spTree>
    <p:extLst>
      <p:ext uri="{BB962C8B-B14F-4D97-AF65-F5344CB8AC3E}">
        <p14:creationId xmlns:p14="http://schemas.microsoft.com/office/powerpoint/2010/main" val="4032009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6" cy="170434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038792" y="400474"/>
            <a:ext cx="4344988" cy="85845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8620" y="2104814"/>
            <a:ext cx="2557066" cy="68802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2E55F60-F497-4005-8638-B431CB045AAF}"/>
              </a:ext>
            </a:extLst>
          </p:cNvPr>
          <p:cNvSpPr>
            <a:spLocks noGrp="1"/>
          </p:cNvSpPr>
          <p:nvPr>
            <p:ph type="dt" sz="half" idx="10"/>
          </p:nvPr>
        </p:nvSpPr>
        <p:spPr/>
        <p:txBody>
          <a:bodyPr/>
          <a:lstStyle>
            <a:lvl1pPr>
              <a:defRPr/>
            </a:lvl1pPr>
          </a:lstStyle>
          <a:p>
            <a:pPr>
              <a:defRPr/>
            </a:pPr>
            <a:fld id="{444EB903-FAFF-4E44-B509-85F1836F5B09}" type="datetimeFigureOut">
              <a:rPr lang="en-US" altLang="en-US"/>
              <a:pPr>
                <a:defRPr/>
              </a:pPr>
              <a:t>8/20/20</a:t>
            </a:fld>
            <a:endParaRPr lang="en-US" altLang="en-US"/>
          </a:p>
        </p:txBody>
      </p:sp>
      <p:sp>
        <p:nvSpPr>
          <p:cNvPr id="6" name="Footer Placeholder 4">
            <a:extLst>
              <a:ext uri="{FF2B5EF4-FFF2-40B4-BE49-F238E27FC236}">
                <a16:creationId xmlns:a16="http://schemas.microsoft.com/office/drawing/2014/main" id="{A4E49A8B-4D5A-4ED3-8E87-71C7615F01D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498C782-AE66-4F83-8DBF-A653CDA53E16}"/>
              </a:ext>
            </a:extLst>
          </p:cNvPr>
          <p:cNvSpPr>
            <a:spLocks noGrp="1"/>
          </p:cNvSpPr>
          <p:nvPr>
            <p:ph type="sldNum" sz="quarter" idx="12"/>
          </p:nvPr>
        </p:nvSpPr>
        <p:spPr/>
        <p:txBody>
          <a:bodyPr/>
          <a:lstStyle>
            <a:lvl1pPr>
              <a:defRPr/>
            </a:lvl1pPr>
          </a:lstStyle>
          <a:p>
            <a:pPr>
              <a:defRPr/>
            </a:pPr>
            <a:fld id="{53BF6FD5-0C24-44C4-B975-3CF42F5F641D}" type="slidenum">
              <a:rPr lang="en-US" altLang="en-US"/>
              <a:pPr>
                <a:defRPr/>
              </a:pPr>
              <a:t>‹#›</a:t>
            </a:fld>
            <a:endParaRPr lang="en-US" altLang="en-US"/>
          </a:p>
        </p:txBody>
      </p:sp>
    </p:spTree>
    <p:extLst>
      <p:ext uri="{BB962C8B-B14F-4D97-AF65-F5344CB8AC3E}">
        <p14:creationId xmlns:p14="http://schemas.microsoft.com/office/powerpoint/2010/main" val="2405721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523445" y="898737"/>
            <a:ext cx="4663440" cy="603504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523445" y="7872096"/>
            <a:ext cx="4663440" cy="11804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B4D5682-9914-4912-BE94-3995E87CEB49}"/>
              </a:ext>
            </a:extLst>
          </p:cNvPr>
          <p:cNvSpPr>
            <a:spLocks noGrp="1"/>
          </p:cNvSpPr>
          <p:nvPr>
            <p:ph type="dt" sz="half" idx="10"/>
          </p:nvPr>
        </p:nvSpPr>
        <p:spPr/>
        <p:txBody>
          <a:bodyPr/>
          <a:lstStyle>
            <a:lvl1pPr>
              <a:defRPr/>
            </a:lvl1pPr>
          </a:lstStyle>
          <a:p>
            <a:pPr>
              <a:defRPr/>
            </a:pPr>
            <a:fld id="{58082274-806B-4767-ABE5-F1F70869C7D0}" type="datetimeFigureOut">
              <a:rPr lang="en-US" altLang="en-US"/>
              <a:pPr>
                <a:defRPr/>
              </a:pPr>
              <a:t>8/20/20</a:t>
            </a:fld>
            <a:endParaRPr lang="en-US" altLang="en-US"/>
          </a:p>
        </p:txBody>
      </p:sp>
      <p:sp>
        <p:nvSpPr>
          <p:cNvPr id="6" name="Footer Placeholder 4">
            <a:extLst>
              <a:ext uri="{FF2B5EF4-FFF2-40B4-BE49-F238E27FC236}">
                <a16:creationId xmlns:a16="http://schemas.microsoft.com/office/drawing/2014/main" id="{FF6922F8-124D-4BBF-988D-2A66E3675DD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6FC96CA-3186-42C9-9541-85678A106B8E}"/>
              </a:ext>
            </a:extLst>
          </p:cNvPr>
          <p:cNvSpPr>
            <a:spLocks noGrp="1"/>
          </p:cNvSpPr>
          <p:nvPr>
            <p:ph type="sldNum" sz="quarter" idx="12"/>
          </p:nvPr>
        </p:nvSpPr>
        <p:spPr/>
        <p:txBody>
          <a:bodyPr/>
          <a:lstStyle>
            <a:lvl1pPr>
              <a:defRPr/>
            </a:lvl1pPr>
          </a:lstStyle>
          <a:p>
            <a:pPr>
              <a:defRPr/>
            </a:pPr>
            <a:fld id="{4B78C3F9-5F4C-4E8C-AE25-986BC0348342}" type="slidenum">
              <a:rPr lang="en-US" altLang="en-US"/>
              <a:pPr>
                <a:defRPr/>
              </a:pPr>
              <a:t>‹#›</a:t>
            </a:fld>
            <a:endParaRPr lang="en-US" altLang="en-US"/>
          </a:p>
        </p:txBody>
      </p:sp>
    </p:spTree>
    <p:extLst>
      <p:ext uri="{BB962C8B-B14F-4D97-AF65-F5344CB8AC3E}">
        <p14:creationId xmlns:p14="http://schemas.microsoft.com/office/powerpoint/2010/main" val="183598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75F625E-CE96-428C-BD51-2EA92A90D562}"/>
              </a:ext>
            </a:extLst>
          </p:cNvPr>
          <p:cNvSpPr>
            <a:spLocks noGrp="1"/>
          </p:cNvSpPr>
          <p:nvPr>
            <p:ph type="title"/>
          </p:nvPr>
        </p:nvSpPr>
        <p:spPr bwMode="auto">
          <a:xfrm>
            <a:off x="388938" y="403225"/>
            <a:ext cx="69945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00CC5A6-221A-4E63-86E1-C9C785018326}"/>
              </a:ext>
            </a:extLst>
          </p:cNvPr>
          <p:cNvSpPr>
            <a:spLocks noGrp="1"/>
          </p:cNvSpPr>
          <p:nvPr>
            <p:ph type="body" idx="1"/>
          </p:nvPr>
        </p:nvSpPr>
        <p:spPr bwMode="auto">
          <a:xfrm>
            <a:off x="388938" y="2346325"/>
            <a:ext cx="6994525"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5BB28E5-7C42-4D83-B06F-84F62923FF7E}"/>
              </a:ext>
            </a:extLst>
          </p:cNvPr>
          <p:cNvSpPr>
            <a:spLocks noGrp="1"/>
          </p:cNvSpPr>
          <p:nvPr>
            <p:ph type="dt" sz="half" idx="2"/>
          </p:nvPr>
        </p:nvSpPr>
        <p:spPr>
          <a:xfrm>
            <a:off x="388938" y="9323388"/>
            <a:ext cx="1812925" cy="53498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defRPr>
            </a:lvl1pPr>
          </a:lstStyle>
          <a:p>
            <a:pPr>
              <a:defRPr/>
            </a:pPr>
            <a:fld id="{CD851788-E5A5-4754-AED9-C0B843A51B39}" type="datetimeFigureOut">
              <a:rPr lang="en-US" altLang="en-US"/>
              <a:pPr>
                <a:defRPr/>
              </a:pPr>
              <a:t>8/20/20</a:t>
            </a:fld>
            <a:endParaRPr lang="en-US" altLang="en-US"/>
          </a:p>
        </p:txBody>
      </p:sp>
      <p:sp>
        <p:nvSpPr>
          <p:cNvPr id="5" name="Footer Placeholder 4">
            <a:extLst>
              <a:ext uri="{FF2B5EF4-FFF2-40B4-BE49-F238E27FC236}">
                <a16:creationId xmlns:a16="http://schemas.microsoft.com/office/drawing/2014/main" id="{16F0E304-AC3E-4138-9FCF-DE87774A567B}"/>
              </a:ext>
            </a:extLst>
          </p:cNvPr>
          <p:cNvSpPr>
            <a:spLocks noGrp="1"/>
          </p:cNvSpPr>
          <p:nvPr>
            <p:ph type="ftr" sz="quarter" idx="3"/>
          </p:nvPr>
        </p:nvSpPr>
        <p:spPr>
          <a:xfrm>
            <a:off x="2655888" y="9323388"/>
            <a:ext cx="2460625" cy="534987"/>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E48C8DE4-1954-445F-AC3E-6D3188E177F8}"/>
              </a:ext>
            </a:extLst>
          </p:cNvPr>
          <p:cNvSpPr>
            <a:spLocks noGrp="1"/>
          </p:cNvSpPr>
          <p:nvPr>
            <p:ph type="sldNum" sz="quarter" idx="4"/>
          </p:nvPr>
        </p:nvSpPr>
        <p:spPr>
          <a:xfrm>
            <a:off x="5570538" y="9323388"/>
            <a:ext cx="1812925" cy="53498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a:defRPr/>
            </a:pPr>
            <a:fld id="{7E42A00C-79AC-464F-8CEC-5A6BCDFC765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tif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pvms.pasco.k12.fl.us/ib-myp-policies/)"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C4BDB7-1064-4FDD-A5B6-F270EC017FDF}"/>
              </a:ext>
            </a:extLst>
          </p:cNvPr>
          <p:cNvSpPr txBox="1"/>
          <p:nvPr/>
        </p:nvSpPr>
        <p:spPr>
          <a:xfrm>
            <a:off x="25400" y="2124075"/>
            <a:ext cx="2027238" cy="307975"/>
          </a:xfrm>
          <a:prstGeom prst="rect">
            <a:avLst/>
          </a:prstGeom>
          <a:noFill/>
        </p:spPr>
        <p:txBody>
          <a:bodyPr>
            <a:spAutoFit/>
          </a:bodyPr>
          <a:lstStyle/>
          <a:p>
            <a:pPr algn="ctr" eaLnBrk="1" hangingPunct="1">
              <a:defRPr/>
            </a:pPr>
            <a:r>
              <a:rPr lang="en-US" sz="1400" b="1" cap="all">
                <a:latin typeface="Arial Black"/>
                <a:ea typeface="ＭＳ Ｐゴシック" charset="0"/>
                <a:cs typeface="Arial Black"/>
              </a:rPr>
              <a:t>contact me</a:t>
            </a:r>
          </a:p>
        </p:txBody>
      </p:sp>
      <p:cxnSp>
        <p:nvCxnSpPr>
          <p:cNvPr id="6" name="Straight Connector 5">
            <a:extLst>
              <a:ext uri="{FF2B5EF4-FFF2-40B4-BE49-F238E27FC236}">
                <a16:creationId xmlns:a16="http://schemas.microsoft.com/office/drawing/2014/main" id="{6ED8A170-0BDB-4E16-9CD7-75BA4A1B5BA0}"/>
              </a:ext>
            </a:extLst>
          </p:cNvPr>
          <p:cNvCxnSpPr>
            <a:cxnSpLocks noChangeShapeType="1"/>
          </p:cNvCxnSpPr>
          <p:nvPr/>
        </p:nvCxnSpPr>
        <p:spPr bwMode="auto">
          <a:xfrm>
            <a:off x="2093913" y="2122488"/>
            <a:ext cx="17462" cy="2171700"/>
          </a:xfrm>
          <a:prstGeom prst="line">
            <a:avLst/>
          </a:prstGeom>
          <a:noFill/>
          <a:ln w="28575">
            <a:solidFill>
              <a:schemeClr val="tx1"/>
            </a:solidFill>
            <a:prstDash val="dot"/>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2F47D6A9-9621-45AF-9582-CF59825371EC}"/>
              </a:ext>
            </a:extLst>
          </p:cNvPr>
          <p:cNvSpPr txBox="1"/>
          <p:nvPr/>
        </p:nvSpPr>
        <p:spPr>
          <a:xfrm>
            <a:off x="2665413" y="2698750"/>
            <a:ext cx="4464050" cy="307975"/>
          </a:xfrm>
          <a:prstGeom prst="rect">
            <a:avLst/>
          </a:prstGeom>
          <a:noFill/>
        </p:spPr>
        <p:txBody>
          <a:bodyPr>
            <a:spAutoFit/>
          </a:bodyPr>
          <a:lstStyle/>
          <a:p>
            <a:pPr algn="ctr" eaLnBrk="1" hangingPunct="1">
              <a:defRPr/>
            </a:pPr>
            <a:r>
              <a:rPr lang="en-US" sz="1400" b="1" cap="all">
                <a:latin typeface="Arial Black"/>
                <a:ea typeface="ＭＳ Ｐゴシック" charset="0"/>
                <a:cs typeface="Arial Black"/>
              </a:rPr>
              <a:t>Middle Years </a:t>
            </a:r>
            <a:r>
              <a:rPr lang="en-US" sz="1400" b="1" cap="all" err="1">
                <a:latin typeface="Arial Black"/>
                <a:ea typeface="ＭＳ Ｐゴシック" charset="0"/>
                <a:cs typeface="Arial Black"/>
              </a:rPr>
              <a:t>Programme</a:t>
            </a:r>
            <a:r>
              <a:rPr lang="en-US" sz="1400" b="1" cap="all">
                <a:latin typeface="Arial Black"/>
                <a:ea typeface="ＭＳ Ｐゴシック" charset="0"/>
                <a:cs typeface="Arial Black"/>
              </a:rPr>
              <a:t> Policies</a:t>
            </a:r>
          </a:p>
        </p:txBody>
      </p:sp>
      <p:pic>
        <p:nvPicPr>
          <p:cNvPr id="15364" name="Picture 8" descr="email.png">
            <a:extLst>
              <a:ext uri="{FF2B5EF4-FFF2-40B4-BE49-F238E27FC236}">
                <a16:creationId xmlns:a16="http://schemas.microsoft.com/office/drawing/2014/main" id="{DE4896EB-F1E7-46FF-B93E-247FFB71FC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013" y="2428081"/>
            <a:ext cx="266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9" descr="phone.png">
            <a:extLst>
              <a:ext uri="{FF2B5EF4-FFF2-40B4-BE49-F238E27FC236}">
                <a16:creationId xmlns:a16="http://schemas.microsoft.com/office/drawing/2014/main" id="{07042710-44E7-46CD-B4EA-A2C697AA28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970" y="2855912"/>
            <a:ext cx="273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Connector 21">
            <a:extLst>
              <a:ext uri="{FF2B5EF4-FFF2-40B4-BE49-F238E27FC236}">
                <a16:creationId xmlns:a16="http://schemas.microsoft.com/office/drawing/2014/main" id="{EA3A7072-53AA-4098-811F-487D35349472}"/>
              </a:ext>
            </a:extLst>
          </p:cNvPr>
          <p:cNvCxnSpPr>
            <a:cxnSpLocks noChangeShapeType="1"/>
          </p:cNvCxnSpPr>
          <p:nvPr/>
        </p:nvCxnSpPr>
        <p:spPr bwMode="auto">
          <a:xfrm flipH="1">
            <a:off x="196850" y="4473575"/>
            <a:ext cx="7323138" cy="0"/>
          </a:xfrm>
          <a:prstGeom prst="line">
            <a:avLst/>
          </a:prstGeom>
          <a:noFill/>
          <a:ln w="28575">
            <a:solidFill>
              <a:schemeClr val="tx1"/>
            </a:solidFill>
            <a:prstDash val="dot"/>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15367" name="Picture 23" descr="laptop.png">
            <a:extLst>
              <a:ext uri="{FF2B5EF4-FFF2-40B4-BE49-F238E27FC236}">
                <a16:creationId xmlns:a16="http://schemas.microsoft.com/office/drawing/2014/main" id="{566405A8-644E-4057-85F0-1B107C39E9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7013" y="3676187"/>
            <a:ext cx="276225" cy="32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155E95A4-9381-43B4-87EF-6B408B8B6796}"/>
              </a:ext>
            </a:extLst>
          </p:cNvPr>
          <p:cNvSpPr txBox="1"/>
          <p:nvPr/>
        </p:nvSpPr>
        <p:spPr>
          <a:xfrm>
            <a:off x="5070475" y="4473575"/>
            <a:ext cx="2522538" cy="307975"/>
          </a:xfrm>
          <a:prstGeom prst="rect">
            <a:avLst/>
          </a:prstGeom>
          <a:noFill/>
        </p:spPr>
        <p:txBody>
          <a:bodyPr>
            <a:spAutoFit/>
          </a:bodyPr>
          <a:lstStyle/>
          <a:p>
            <a:pPr algn="ctr" eaLnBrk="1" hangingPunct="1">
              <a:defRPr/>
            </a:pPr>
            <a:r>
              <a:rPr lang="en-US" sz="1400" b="1" cap="all">
                <a:latin typeface="Arial Black"/>
                <a:ea typeface="ＭＳ Ｐゴシック" charset="0"/>
                <a:cs typeface="Arial Black"/>
              </a:rPr>
              <a:t>Grading/Assessment</a:t>
            </a:r>
          </a:p>
        </p:txBody>
      </p:sp>
      <p:sp>
        <p:nvSpPr>
          <p:cNvPr id="15369" name="TextBox 28">
            <a:extLst>
              <a:ext uri="{FF2B5EF4-FFF2-40B4-BE49-F238E27FC236}">
                <a16:creationId xmlns:a16="http://schemas.microsoft.com/office/drawing/2014/main" id="{6598A696-177C-4AF2-9156-F37A8BE16A78}"/>
              </a:ext>
            </a:extLst>
          </p:cNvPr>
          <p:cNvSpPr txBox="1">
            <a:spLocks noChangeArrowheads="1"/>
          </p:cNvSpPr>
          <p:nvPr/>
        </p:nvSpPr>
        <p:spPr bwMode="auto">
          <a:xfrm>
            <a:off x="5692775" y="5508625"/>
            <a:ext cx="463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a:solidFill>
                  <a:schemeClr val="bg1"/>
                </a:solidFill>
                <a:latin typeface="Arial Narrow" panose="020B0606020202030204" pitchFamily="34" charset="0"/>
              </a:rPr>
              <a:t>40%</a:t>
            </a:r>
          </a:p>
        </p:txBody>
      </p:sp>
      <p:sp>
        <p:nvSpPr>
          <p:cNvPr id="15370" name="TextBox 33">
            <a:extLst>
              <a:ext uri="{FF2B5EF4-FFF2-40B4-BE49-F238E27FC236}">
                <a16:creationId xmlns:a16="http://schemas.microsoft.com/office/drawing/2014/main" id="{28720CE5-389E-455C-9ED5-5EAB05DF5FC6}"/>
              </a:ext>
            </a:extLst>
          </p:cNvPr>
          <p:cNvSpPr txBox="1">
            <a:spLocks noChangeArrowheads="1"/>
          </p:cNvSpPr>
          <p:nvPr/>
        </p:nvSpPr>
        <p:spPr bwMode="auto">
          <a:xfrm>
            <a:off x="6156325" y="5500688"/>
            <a:ext cx="463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a:solidFill>
                  <a:schemeClr val="bg1"/>
                </a:solidFill>
                <a:latin typeface="Arial Narrow" panose="020B0606020202030204" pitchFamily="34" charset="0"/>
              </a:rPr>
              <a:t>35%</a:t>
            </a:r>
          </a:p>
        </p:txBody>
      </p:sp>
      <p:cxnSp>
        <p:nvCxnSpPr>
          <p:cNvPr id="40" name="Straight Connector 39">
            <a:extLst>
              <a:ext uri="{FF2B5EF4-FFF2-40B4-BE49-F238E27FC236}">
                <a16:creationId xmlns:a16="http://schemas.microsoft.com/office/drawing/2014/main" id="{29BF3A86-B055-4B11-9A13-65202CF787D1}"/>
              </a:ext>
            </a:extLst>
          </p:cNvPr>
          <p:cNvCxnSpPr>
            <a:cxnSpLocks noChangeShapeType="1"/>
          </p:cNvCxnSpPr>
          <p:nvPr/>
        </p:nvCxnSpPr>
        <p:spPr bwMode="auto">
          <a:xfrm>
            <a:off x="4995863" y="4492625"/>
            <a:ext cx="38100" cy="5405438"/>
          </a:xfrm>
          <a:prstGeom prst="line">
            <a:avLst/>
          </a:prstGeom>
          <a:noFill/>
          <a:ln w="28575">
            <a:solidFill>
              <a:schemeClr val="tx1"/>
            </a:solidFill>
            <a:prstDash val="dot"/>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5372" name="TextBox 2054">
            <a:extLst>
              <a:ext uri="{FF2B5EF4-FFF2-40B4-BE49-F238E27FC236}">
                <a16:creationId xmlns:a16="http://schemas.microsoft.com/office/drawing/2014/main" id="{0B7C9F0C-1DEC-43BC-BA47-5AE0608A1E3C}"/>
              </a:ext>
            </a:extLst>
          </p:cNvPr>
          <p:cNvSpPr txBox="1">
            <a:spLocks noChangeArrowheads="1"/>
          </p:cNvSpPr>
          <p:nvPr/>
        </p:nvSpPr>
        <p:spPr bwMode="auto">
          <a:xfrm>
            <a:off x="5053757" y="6442075"/>
            <a:ext cx="2798763" cy="15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100" b="1" dirty="0">
                <a:latin typeface="Arial Black" panose="020B0A04020102020204" pitchFamily="34" charset="0"/>
              </a:rPr>
              <a:t>Grading Scale</a:t>
            </a:r>
          </a:p>
          <a:p>
            <a:pPr algn="ctr" eaLnBrk="1" hangingPunct="1">
              <a:spcBef>
                <a:spcPct val="0"/>
              </a:spcBef>
              <a:buNone/>
            </a:pPr>
            <a:r>
              <a:rPr lang="en-US" altLang="en-US" sz="800" i="1" dirty="0">
                <a:latin typeface="Arial Narrow" panose="020B0606020202030204" pitchFamily="34" charset="0"/>
              </a:rPr>
              <a:t>used for all assignments, assessments and final grades.  Not used for performance based, summative assessments </a:t>
            </a:r>
          </a:p>
          <a:p>
            <a:pPr algn="ctr" eaLnBrk="1" hangingPunct="1">
              <a:spcBef>
                <a:spcPct val="0"/>
              </a:spcBef>
              <a:buFontTx/>
              <a:buNone/>
            </a:pPr>
            <a:r>
              <a:rPr lang="en-US" altLang="en-US" sz="1100" b="1" dirty="0">
                <a:latin typeface="Arial Black" panose="020B0A04020102020204" pitchFamily="34" charset="0"/>
              </a:rPr>
              <a:t> </a:t>
            </a:r>
            <a:r>
              <a:rPr lang="en-US" altLang="en-US" sz="1100" dirty="0">
                <a:latin typeface="Arial Narrow" panose="020B0606020202030204" pitchFamily="34" charset="0"/>
              </a:rPr>
              <a:t>90-100%       A</a:t>
            </a:r>
          </a:p>
          <a:p>
            <a:pPr algn="ctr" eaLnBrk="1" hangingPunct="1">
              <a:spcBef>
                <a:spcPct val="0"/>
              </a:spcBef>
              <a:buFontTx/>
              <a:buNone/>
            </a:pPr>
            <a:r>
              <a:rPr lang="en-US" altLang="en-US" sz="1100" dirty="0">
                <a:latin typeface="Arial Narrow" panose="020B0606020202030204" pitchFamily="34" charset="0"/>
              </a:rPr>
              <a:t>80-89 %        B</a:t>
            </a:r>
          </a:p>
          <a:p>
            <a:pPr algn="ctr" eaLnBrk="1" hangingPunct="1">
              <a:spcBef>
                <a:spcPct val="0"/>
              </a:spcBef>
              <a:buFontTx/>
              <a:buNone/>
            </a:pPr>
            <a:r>
              <a:rPr lang="en-US" altLang="en-US" sz="1100" dirty="0">
                <a:latin typeface="Arial Narrow" panose="020B0606020202030204" pitchFamily="34" charset="0"/>
              </a:rPr>
              <a:t>70-79 %        C</a:t>
            </a:r>
          </a:p>
          <a:p>
            <a:pPr algn="ctr" eaLnBrk="1" hangingPunct="1">
              <a:spcBef>
                <a:spcPct val="0"/>
              </a:spcBef>
              <a:buFontTx/>
              <a:buNone/>
            </a:pPr>
            <a:r>
              <a:rPr lang="en-US" altLang="en-US" sz="1100" dirty="0">
                <a:latin typeface="Arial Narrow" panose="020B0606020202030204" pitchFamily="34" charset="0"/>
              </a:rPr>
              <a:t>60-69%         D</a:t>
            </a:r>
          </a:p>
          <a:p>
            <a:pPr algn="ctr" eaLnBrk="1" hangingPunct="1">
              <a:spcBef>
                <a:spcPct val="0"/>
              </a:spcBef>
              <a:buFontTx/>
              <a:buNone/>
            </a:pPr>
            <a:r>
              <a:rPr lang="en-US" altLang="en-US" sz="1100" dirty="0">
                <a:latin typeface="Arial Narrow" panose="020B0606020202030204" pitchFamily="34" charset="0"/>
              </a:rPr>
              <a:t>0-59%           F</a:t>
            </a:r>
          </a:p>
          <a:p>
            <a:pPr eaLnBrk="1" hangingPunct="1">
              <a:spcBef>
                <a:spcPct val="0"/>
              </a:spcBef>
              <a:buFontTx/>
              <a:buNone/>
            </a:pPr>
            <a:endParaRPr lang="en-US" altLang="en-US" sz="1100" dirty="0">
              <a:latin typeface="Arial Narrow" panose="020B0606020202030204" pitchFamily="34" charset="0"/>
            </a:endParaRPr>
          </a:p>
        </p:txBody>
      </p:sp>
      <p:sp>
        <p:nvSpPr>
          <p:cNvPr id="36" name="TextBox 35">
            <a:extLst>
              <a:ext uri="{FF2B5EF4-FFF2-40B4-BE49-F238E27FC236}">
                <a16:creationId xmlns:a16="http://schemas.microsoft.com/office/drawing/2014/main" id="{AB69D57E-077A-4121-ADBF-F78A7A7C7E09}"/>
              </a:ext>
            </a:extLst>
          </p:cNvPr>
          <p:cNvSpPr txBox="1"/>
          <p:nvPr/>
        </p:nvSpPr>
        <p:spPr>
          <a:xfrm>
            <a:off x="439738" y="4502150"/>
            <a:ext cx="4114800" cy="307975"/>
          </a:xfrm>
          <a:prstGeom prst="rect">
            <a:avLst/>
          </a:prstGeom>
          <a:noFill/>
        </p:spPr>
        <p:txBody>
          <a:bodyPr>
            <a:spAutoFit/>
          </a:bodyPr>
          <a:lstStyle/>
          <a:p>
            <a:pPr algn="ctr" eaLnBrk="1" hangingPunct="1">
              <a:defRPr/>
            </a:pPr>
            <a:r>
              <a:rPr lang="en-US" sz="1400" b="1" cap="all">
                <a:latin typeface="Arial Black"/>
                <a:ea typeface="ＭＳ Ｐゴシック" charset="0"/>
                <a:cs typeface="Arial Black"/>
              </a:rPr>
              <a:t>Behavior Expectations</a:t>
            </a:r>
          </a:p>
        </p:txBody>
      </p:sp>
      <p:sp>
        <p:nvSpPr>
          <p:cNvPr id="15374" name="TextBox 18">
            <a:extLst>
              <a:ext uri="{FF2B5EF4-FFF2-40B4-BE49-F238E27FC236}">
                <a16:creationId xmlns:a16="http://schemas.microsoft.com/office/drawing/2014/main" id="{77455D84-1577-4AEF-BE17-CDAD4FD171AD}"/>
              </a:ext>
            </a:extLst>
          </p:cNvPr>
          <p:cNvSpPr txBox="1">
            <a:spLocks noChangeArrowheads="1"/>
          </p:cNvSpPr>
          <p:nvPr/>
        </p:nvSpPr>
        <p:spPr bwMode="auto">
          <a:xfrm>
            <a:off x="69850" y="4725988"/>
            <a:ext cx="30099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dirty="0">
                <a:latin typeface="Arial Narrow" panose="020B0606020202030204" pitchFamily="34" charset="0"/>
              </a:rPr>
              <a:t>1. Be in seat when tardy bell rings.</a:t>
            </a:r>
          </a:p>
          <a:p>
            <a:pPr eaLnBrk="1" hangingPunct="1">
              <a:spcBef>
                <a:spcPct val="0"/>
              </a:spcBef>
              <a:buFontTx/>
              <a:buNone/>
            </a:pPr>
            <a:r>
              <a:rPr lang="en-US" altLang="en-US" sz="1200" dirty="0">
                <a:latin typeface="Arial Narrow" panose="020B0606020202030204" pitchFamily="34" charset="0"/>
              </a:rPr>
              <a:t>2. Put proper heading on all work.</a:t>
            </a:r>
          </a:p>
          <a:p>
            <a:pPr eaLnBrk="1" hangingPunct="1">
              <a:spcBef>
                <a:spcPct val="0"/>
              </a:spcBef>
              <a:buFontTx/>
              <a:buNone/>
            </a:pPr>
            <a:r>
              <a:rPr lang="en-US" altLang="en-US" sz="1200" dirty="0">
                <a:latin typeface="Arial Narrow" panose="020B0606020202030204" pitchFamily="34" charset="0"/>
              </a:rPr>
              <a:t>3. Do not use electronic devices in class without  </a:t>
            </a:r>
          </a:p>
          <a:p>
            <a:pPr eaLnBrk="1" hangingPunct="1">
              <a:spcBef>
                <a:spcPct val="0"/>
              </a:spcBef>
              <a:buFontTx/>
              <a:buNone/>
            </a:pPr>
            <a:r>
              <a:rPr lang="en-US" altLang="en-US" sz="1200" dirty="0">
                <a:latin typeface="Arial Narrow" panose="020B0606020202030204" pitchFamily="34" charset="0"/>
              </a:rPr>
              <a:t>    teacher permission.</a:t>
            </a:r>
          </a:p>
          <a:p>
            <a:pPr eaLnBrk="1" hangingPunct="1">
              <a:spcBef>
                <a:spcPct val="0"/>
              </a:spcBef>
              <a:buFontTx/>
              <a:buNone/>
            </a:pPr>
            <a:r>
              <a:rPr lang="en-US" altLang="en-US" sz="1200" dirty="0">
                <a:latin typeface="Arial Narrow" panose="020B0606020202030204" pitchFamily="34" charset="0"/>
              </a:rPr>
              <a:t>4. Bring all of your supplies to class daily.</a:t>
            </a:r>
          </a:p>
          <a:p>
            <a:pPr eaLnBrk="1" hangingPunct="1">
              <a:spcBef>
                <a:spcPct val="0"/>
              </a:spcBef>
              <a:buFontTx/>
              <a:buNone/>
            </a:pPr>
            <a:r>
              <a:rPr lang="en-US" altLang="en-US" sz="1200" dirty="0">
                <a:latin typeface="Arial Narrow" panose="020B0606020202030204" pitchFamily="34" charset="0"/>
              </a:rPr>
              <a:t>5. Complete all of your work and turn it in on time.</a:t>
            </a:r>
          </a:p>
          <a:p>
            <a:pPr eaLnBrk="1" hangingPunct="1">
              <a:spcBef>
                <a:spcPct val="0"/>
              </a:spcBef>
              <a:buFontTx/>
              <a:buNone/>
            </a:pPr>
            <a:r>
              <a:rPr lang="en-US" altLang="en-US" sz="1200" dirty="0">
                <a:latin typeface="Arial Narrow" panose="020B0606020202030204" pitchFamily="34" charset="0"/>
              </a:rPr>
              <a:t>6. Respect your teacher &amp; classmates.</a:t>
            </a:r>
          </a:p>
          <a:p>
            <a:pPr eaLnBrk="1" hangingPunct="1">
              <a:spcBef>
                <a:spcPct val="0"/>
              </a:spcBef>
              <a:buFontTx/>
              <a:buNone/>
            </a:pPr>
            <a:r>
              <a:rPr lang="en-US" altLang="en-US" sz="1200" dirty="0">
                <a:latin typeface="Arial Narrow" panose="020B0606020202030204" pitchFamily="34" charset="0"/>
              </a:rPr>
              <a:t>7. Adhere to all MYP policies.</a:t>
            </a:r>
          </a:p>
        </p:txBody>
      </p:sp>
      <p:sp>
        <p:nvSpPr>
          <p:cNvPr id="20" name="Left Arrow 19">
            <a:extLst>
              <a:ext uri="{FF2B5EF4-FFF2-40B4-BE49-F238E27FC236}">
                <a16:creationId xmlns:a16="http://schemas.microsoft.com/office/drawing/2014/main" id="{ED1EDF23-C65D-446B-9B39-F733034EDC1B}"/>
              </a:ext>
            </a:extLst>
          </p:cNvPr>
          <p:cNvSpPr>
            <a:spLocks noChangeAspect="1" noChangeArrowheads="1"/>
          </p:cNvSpPr>
          <p:nvPr/>
        </p:nvSpPr>
        <p:spPr bwMode="auto">
          <a:xfrm>
            <a:off x="3021013" y="5100638"/>
            <a:ext cx="1116012" cy="639762"/>
          </a:xfrm>
          <a:prstGeom prst="leftArrow">
            <a:avLst>
              <a:gd name="adj1" fmla="val 50000"/>
              <a:gd name="adj2" fmla="val 50007"/>
            </a:avLst>
          </a:prstGeom>
          <a:solidFill>
            <a:srgbClr val="404040"/>
          </a:solidFill>
          <a:ln w="9525">
            <a:solidFill>
              <a:srgbClr val="404040"/>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r>
              <a:rPr lang="en-US" sz="1000">
                <a:solidFill>
                  <a:schemeClr val="lt1"/>
                </a:solidFill>
                <a:latin typeface="Arial Black"/>
                <a:ea typeface="+mn-ea"/>
                <a:cs typeface="Arial Black"/>
              </a:rPr>
              <a:t>Classroom Rules</a:t>
            </a:r>
          </a:p>
        </p:txBody>
      </p:sp>
      <p:sp>
        <p:nvSpPr>
          <p:cNvPr id="54" name="Left Arrow 53">
            <a:extLst>
              <a:ext uri="{FF2B5EF4-FFF2-40B4-BE49-F238E27FC236}">
                <a16:creationId xmlns:a16="http://schemas.microsoft.com/office/drawing/2014/main" id="{114016AC-A8CE-4C3A-B853-E271CB1D9E0D}"/>
              </a:ext>
            </a:extLst>
          </p:cNvPr>
          <p:cNvSpPr>
            <a:spLocks noChangeAspect="1" noChangeArrowheads="1"/>
          </p:cNvSpPr>
          <p:nvPr/>
        </p:nvSpPr>
        <p:spPr bwMode="auto">
          <a:xfrm rot="-1260555">
            <a:off x="3744913" y="6815138"/>
            <a:ext cx="1058862" cy="731837"/>
          </a:xfrm>
          <a:prstGeom prst="leftArrow">
            <a:avLst>
              <a:gd name="adj1" fmla="val 50000"/>
              <a:gd name="adj2" fmla="val 49930"/>
            </a:avLst>
          </a:prstGeom>
          <a:solidFill>
            <a:srgbClr val="7F7F7F"/>
          </a:solidFill>
          <a:ln w="9525">
            <a:solidFill>
              <a:srgbClr val="7F7F7F"/>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r>
              <a:rPr lang="en-US" sz="1000">
                <a:solidFill>
                  <a:schemeClr val="lt1"/>
                </a:solidFill>
                <a:latin typeface="Arial Black"/>
                <a:ea typeface="+mn-ea"/>
                <a:cs typeface="Arial Black"/>
              </a:rPr>
              <a:t>Behavior</a:t>
            </a:r>
            <a:r>
              <a:rPr lang="en-US">
                <a:solidFill>
                  <a:schemeClr val="lt1"/>
                </a:solidFill>
                <a:latin typeface="Arial Black"/>
                <a:ea typeface="+mn-ea"/>
                <a:cs typeface="Arial Black"/>
              </a:rPr>
              <a:t> </a:t>
            </a:r>
            <a:r>
              <a:rPr lang="en-US" sz="1000">
                <a:solidFill>
                  <a:schemeClr val="lt1"/>
                </a:solidFill>
                <a:latin typeface="Arial Black"/>
                <a:ea typeface="+mn-ea"/>
                <a:cs typeface="Arial Black"/>
              </a:rPr>
              <a:t>Plan</a:t>
            </a:r>
          </a:p>
        </p:txBody>
      </p:sp>
      <p:sp>
        <p:nvSpPr>
          <p:cNvPr id="21" name="Right Arrow 20">
            <a:extLst>
              <a:ext uri="{FF2B5EF4-FFF2-40B4-BE49-F238E27FC236}">
                <a16:creationId xmlns:a16="http://schemas.microsoft.com/office/drawing/2014/main" id="{BB0FFAE2-E7CA-4E9E-BB0B-548E4F81FAC1}"/>
              </a:ext>
            </a:extLst>
          </p:cNvPr>
          <p:cNvSpPr>
            <a:spLocks noChangeAspect="1" noChangeArrowheads="1"/>
          </p:cNvSpPr>
          <p:nvPr/>
        </p:nvSpPr>
        <p:spPr bwMode="auto">
          <a:xfrm>
            <a:off x="136525" y="8202613"/>
            <a:ext cx="1196975" cy="731837"/>
          </a:xfrm>
          <a:prstGeom prst="rightArrow">
            <a:avLst>
              <a:gd name="adj1" fmla="val 50000"/>
              <a:gd name="adj2" fmla="val 49968"/>
            </a:avLst>
          </a:prstGeom>
          <a:solidFill>
            <a:schemeClr val="tx1"/>
          </a:solidFill>
          <a:ln w="9525">
            <a:solidFill>
              <a:schemeClr val="tx1"/>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r>
              <a:rPr lang="en-US" sz="1000">
                <a:solidFill>
                  <a:schemeClr val="lt1"/>
                </a:solidFill>
                <a:latin typeface="Arial Black"/>
                <a:ea typeface="+mn-ea"/>
                <a:cs typeface="Arial Black"/>
              </a:rPr>
              <a:t>Rewards</a:t>
            </a:r>
          </a:p>
        </p:txBody>
      </p:sp>
      <p:graphicFrame>
        <p:nvGraphicFramePr>
          <p:cNvPr id="57" name="Table 56">
            <a:extLst>
              <a:ext uri="{FF2B5EF4-FFF2-40B4-BE49-F238E27FC236}">
                <a16:creationId xmlns:a16="http://schemas.microsoft.com/office/drawing/2014/main" id="{8FA57B12-F5AD-415A-9965-8A48C9335859}"/>
              </a:ext>
            </a:extLst>
          </p:cNvPr>
          <p:cNvGraphicFramePr>
            <a:graphicFrameLocks noGrp="1"/>
          </p:cNvGraphicFramePr>
          <p:nvPr>
            <p:extLst>
              <p:ext uri="{D42A27DB-BD31-4B8C-83A1-F6EECF244321}">
                <p14:modId xmlns:p14="http://schemas.microsoft.com/office/powerpoint/2010/main" val="1155409042"/>
              </p:ext>
            </p:extLst>
          </p:nvPr>
        </p:nvGraphicFramePr>
        <p:xfrm>
          <a:off x="548640" y="2479676"/>
          <a:ext cx="1516698" cy="2423663"/>
        </p:xfrm>
        <a:graphic>
          <a:graphicData uri="http://schemas.openxmlformats.org/drawingml/2006/table">
            <a:tbl>
              <a:tblPr firstRow="1" bandRow="1">
                <a:tableStyleId>{2D5ABB26-0587-4C30-8999-92F81FD0307C}</a:tableStyleId>
              </a:tblPr>
              <a:tblGrid>
                <a:gridCol w="1516698">
                  <a:extLst>
                    <a:ext uri="{9D8B030D-6E8A-4147-A177-3AD203B41FA5}">
                      <a16:colId xmlns:a16="http://schemas.microsoft.com/office/drawing/2014/main" val="20000"/>
                    </a:ext>
                  </a:extLst>
                </a:gridCol>
              </a:tblGrid>
              <a:tr h="212495">
                <a:tc>
                  <a:txBody>
                    <a:bodyPr/>
                    <a:lstStyle/>
                    <a:p>
                      <a:pPr>
                        <a:buNone/>
                      </a:pPr>
                      <a:r>
                        <a:rPr lang="en-US" sz="1100" dirty="0">
                          <a:latin typeface="Arial Narrow"/>
                          <a:cs typeface="Arial Narrow"/>
                        </a:rPr>
                        <a:t>jrwilkin@pasco.k12.fl.us</a:t>
                      </a:r>
                    </a:p>
                  </a:txBody>
                  <a:tcPr marL="91444" marR="91444" marT="45732" marB="45732" anchor="ctr"/>
                </a:tc>
                <a:extLst>
                  <a:ext uri="{0D108BD9-81ED-4DB2-BD59-A6C34878D82A}">
                    <a16:rowId xmlns:a16="http://schemas.microsoft.com/office/drawing/2014/main" val="10000"/>
                  </a:ext>
                </a:extLst>
              </a:tr>
              <a:tr h="224994">
                <a:tc>
                  <a:txBody>
                    <a:bodyPr/>
                    <a:lstStyle/>
                    <a:p>
                      <a:endParaRPr lang="en-US" sz="1200" dirty="0">
                        <a:latin typeface="Arial Narrow"/>
                        <a:cs typeface="Arial Narrow"/>
                      </a:endParaRPr>
                    </a:p>
                    <a:p>
                      <a:r>
                        <a:rPr lang="en-US" sz="1200" dirty="0">
                          <a:latin typeface="Arial Narrow"/>
                          <a:cs typeface="Arial Narrow"/>
                        </a:rPr>
                        <a:t>813-794-4800</a:t>
                      </a:r>
                    </a:p>
                  </a:txBody>
                  <a:tcPr marL="91444" marR="91444" marT="45732" marB="45732" anchor="ctr"/>
                </a:tc>
                <a:extLst>
                  <a:ext uri="{0D108BD9-81ED-4DB2-BD59-A6C34878D82A}">
                    <a16:rowId xmlns:a16="http://schemas.microsoft.com/office/drawing/2014/main" val="10001"/>
                  </a:ext>
                </a:extLst>
              </a:tr>
              <a:tr h="7624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0" dirty="0">
                          <a:latin typeface="Arial Narrow"/>
                          <a:cs typeface="Arial Narrow"/>
                        </a:rPr>
                        <a:t>Remind: @culture8</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b="0" dirty="0">
                        <a:latin typeface="Arial Narrow"/>
                        <a:cs typeface="Arial Narrow"/>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b="0" dirty="0">
                          <a:latin typeface="Arial Narrow"/>
                          <a:cs typeface="Arial Narrow"/>
                        </a:rPr>
                        <a:t>Website: MyLearning</a:t>
                      </a:r>
                    </a:p>
                  </a:txBody>
                  <a:tcPr marL="91444" marR="91444" marT="45732" marB="45732" anchor="ctr"/>
                </a:tc>
                <a:extLst>
                  <a:ext uri="{0D108BD9-81ED-4DB2-BD59-A6C34878D82A}">
                    <a16:rowId xmlns:a16="http://schemas.microsoft.com/office/drawing/2014/main" val="10002"/>
                  </a:ext>
                </a:extLst>
              </a:tr>
              <a:tr h="774930">
                <a:tc>
                  <a:txBody>
                    <a:bodyPr/>
                    <a:lstStyle/>
                    <a:p>
                      <a:pPr>
                        <a:buNone/>
                      </a:pPr>
                      <a:r>
                        <a:rPr lang="en-US" sz="1100" baseline="0">
                          <a:latin typeface="Arial Narrow"/>
                          <a:cs typeface="Arial Narrow"/>
                        </a:rPr>
                        <a:t>Planning </a:t>
                      </a:r>
                      <a:r>
                        <a:rPr lang="en-US" sz="1100" baseline="0" dirty="0">
                          <a:latin typeface="Arial Narrow"/>
                          <a:cs typeface="Arial Narrow"/>
                        </a:rPr>
                        <a:t>Time: 3</a:t>
                      </a:r>
                      <a:r>
                        <a:rPr lang="en-US" sz="1100" baseline="30000" dirty="0">
                          <a:latin typeface="Arial Narrow"/>
                          <a:cs typeface="Arial Narrow"/>
                        </a:rPr>
                        <a:t>rd</a:t>
                      </a:r>
                      <a:r>
                        <a:rPr lang="en-US" sz="1100" baseline="0" dirty="0">
                          <a:latin typeface="Arial Narrow"/>
                          <a:cs typeface="Arial Narrow"/>
                        </a:rPr>
                        <a:t>(10:16-11:06) &amp; 6</a:t>
                      </a:r>
                      <a:r>
                        <a:rPr lang="en-US" sz="1100" baseline="30000" dirty="0">
                          <a:latin typeface="Arial Narrow"/>
                          <a:cs typeface="Arial Narrow"/>
                        </a:rPr>
                        <a:t>th</a:t>
                      </a:r>
                      <a:r>
                        <a:rPr lang="en-US" sz="1100" baseline="0" dirty="0">
                          <a:latin typeface="Arial Narrow"/>
                          <a:cs typeface="Arial Narrow"/>
                        </a:rPr>
                        <a:t> (1:25-2:15)</a:t>
                      </a:r>
                    </a:p>
                    <a:p>
                      <a:pPr>
                        <a:buNone/>
                      </a:pPr>
                      <a:endParaRPr lang="en-US" sz="1100" baseline="0" dirty="0">
                        <a:latin typeface="Arial Narrow"/>
                        <a:cs typeface="Arial Narrow"/>
                      </a:endParaRPr>
                    </a:p>
                    <a:p>
                      <a:pPr>
                        <a:buNone/>
                      </a:pPr>
                      <a:endParaRPr lang="en-US" sz="1100" baseline="0" dirty="0">
                        <a:latin typeface="Arial Narrow"/>
                        <a:cs typeface="Arial Narrow"/>
                      </a:endParaRPr>
                    </a:p>
                    <a:p>
                      <a:pPr>
                        <a:buNone/>
                      </a:pPr>
                      <a:r>
                        <a:rPr lang="en-US" sz="1200" baseline="0" dirty="0">
                          <a:latin typeface="Arial Narrow"/>
                          <a:cs typeface="Arial Narrow"/>
                        </a:rPr>
                        <a:t>    </a:t>
                      </a:r>
                      <a:endParaRPr lang="en-US" sz="1200" dirty="0">
                        <a:latin typeface="Arial Narrow"/>
                        <a:cs typeface="Arial Narrow"/>
                      </a:endParaRPr>
                    </a:p>
                  </a:txBody>
                  <a:tcPr marL="91444" marR="91444" marT="45732" marB="45732" anchor="ctr"/>
                </a:tc>
                <a:extLst>
                  <a:ext uri="{0D108BD9-81ED-4DB2-BD59-A6C34878D82A}">
                    <a16:rowId xmlns:a16="http://schemas.microsoft.com/office/drawing/2014/main" val="10003"/>
                  </a:ext>
                </a:extLst>
              </a:tr>
            </a:tbl>
          </a:graphicData>
        </a:graphic>
      </p:graphicFrame>
      <p:sp>
        <p:nvSpPr>
          <p:cNvPr id="2" name="Rectangle 42">
            <a:extLst>
              <a:ext uri="{FF2B5EF4-FFF2-40B4-BE49-F238E27FC236}">
                <a16:creationId xmlns:a16="http://schemas.microsoft.com/office/drawing/2014/main" id="{2B0B2C96-63FD-4E71-99D1-53C87DB6B41E}"/>
              </a:ext>
            </a:extLst>
          </p:cNvPr>
          <p:cNvSpPr>
            <a:spLocks noChangeArrowheads="1"/>
          </p:cNvSpPr>
          <p:nvPr/>
        </p:nvSpPr>
        <p:spPr bwMode="auto">
          <a:xfrm>
            <a:off x="0" y="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eaLnBrk="1" hangingPunct="1">
              <a:defRPr/>
            </a:pPr>
            <a:endParaRPr lang="en-US">
              <a:latin typeface="Calibri" charset="0"/>
              <a:ea typeface="ＭＳ Ｐゴシック" charset="-128"/>
            </a:endParaRPr>
          </a:p>
        </p:txBody>
      </p:sp>
      <p:sp>
        <p:nvSpPr>
          <p:cNvPr id="15384" name="TextBox 6">
            <a:extLst>
              <a:ext uri="{FF2B5EF4-FFF2-40B4-BE49-F238E27FC236}">
                <a16:creationId xmlns:a16="http://schemas.microsoft.com/office/drawing/2014/main" id="{A0D66EDE-10A2-47CE-95FB-988837CC77A8}"/>
              </a:ext>
            </a:extLst>
          </p:cNvPr>
          <p:cNvSpPr txBox="1">
            <a:spLocks noChangeArrowheads="1"/>
          </p:cNvSpPr>
          <p:nvPr/>
        </p:nvSpPr>
        <p:spPr bwMode="auto">
          <a:xfrm>
            <a:off x="119063" y="11113"/>
            <a:ext cx="7764462"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400" b="1" dirty="0">
                <a:ea typeface="Baskerville"/>
                <a:cs typeface="Baskerville"/>
              </a:rPr>
              <a:t>Pine View Middle School </a:t>
            </a:r>
          </a:p>
          <a:p>
            <a:pPr algn="ctr" eaLnBrk="1" hangingPunct="1">
              <a:spcBef>
                <a:spcPct val="0"/>
              </a:spcBef>
              <a:buFontTx/>
              <a:buNone/>
            </a:pPr>
            <a:r>
              <a:rPr lang="en-US" altLang="en-US" sz="1400" b="1" dirty="0">
                <a:ea typeface="Baskerville"/>
                <a:cs typeface="Baskerville"/>
              </a:rPr>
              <a:t>An IB MYP World School Magnet</a:t>
            </a:r>
          </a:p>
          <a:p>
            <a:pPr algn="ctr" eaLnBrk="1" hangingPunct="1">
              <a:spcBef>
                <a:spcPct val="0"/>
              </a:spcBef>
              <a:buFontTx/>
              <a:buNone/>
            </a:pPr>
            <a:r>
              <a:rPr lang="en-US" altLang="en-US" sz="1400" b="1" dirty="0">
                <a:ea typeface="Baskerville"/>
                <a:cs typeface="Baskerville"/>
              </a:rPr>
              <a:t>Individuals &amp; Societies (World Cultures) Year 3  </a:t>
            </a:r>
          </a:p>
          <a:p>
            <a:pPr algn="ctr" eaLnBrk="1" hangingPunct="1">
              <a:spcBef>
                <a:spcPct val="0"/>
              </a:spcBef>
              <a:buFontTx/>
              <a:buNone/>
            </a:pPr>
            <a:r>
              <a:rPr lang="en-US" altLang="en-US" sz="1400" b="1" dirty="0">
                <a:ea typeface="Baskerville"/>
                <a:cs typeface="Baskerville"/>
              </a:rPr>
              <a:t>Mrs. Wilkinson</a:t>
            </a:r>
            <a:endParaRPr lang="en-US" altLang="en-US" sz="1200" i="1" dirty="0">
              <a:latin typeface="Arial Narrow" panose="020B0606020202030204" pitchFamily="34" charset="0"/>
            </a:endParaRPr>
          </a:p>
          <a:p>
            <a:pPr eaLnBrk="1" hangingPunct="1">
              <a:spcBef>
                <a:spcPct val="0"/>
              </a:spcBef>
              <a:buFontTx/>
              <a:buNone/>
            </a:pPr>
            <a:r>
              <a:rPr lang="en-US" altLang="en-US" sz="1200" i="1" dirty="0">
                <a:latin typeface="Arial Narrow" panose="020B0606020202030204" pitchFamily="34" charset="0"/>
              </a:rPr>
              <a:t>    Middle Years </a:t>
            </a:r>
            <a:r>
              <a:rPr lang="en-US" altLang="en-US" sz="1200" i="1" dirty="0" err="1">
                <a:latin typeface="Arial Narrow" panose="020B0606020202030204" pitchFamily="34" charset="0"/>
              </a:rPr>
              <a:t>Programme</a:t>
            </a:r>
            <a:r>
              <a:rPr lang="en-US" altLang="en-US" sz="1200" i="1" dirty="0">
                <a:latin typeface="Arial Narrow" panose="020B0606020202030204" pitchFamily="34" charset="0"/>
              </a:rPr>
              <a:t> (MYP) individuals and societies incorporates disciplines traditionally studied under humanities and social sciences. This subject group encourages learners to respect and understand the world around them, and equips them with necessary skills to inquire into historical, geographical, political, social, economic, and cultural factors that affect individuals societies and environments, all while honoring the Social Studies Florida Standards. The IB’s approach to this subject area helps students to appreciate critically the diversity of human culture, attitudes and beliefs. This helps students to recognize that both content and methodology can be debatable and controversial, and for both practicing the tolerance of uncertainty. </a:t>
            </a:r>
            <a:endParaRPr lang="en-US" altLang="en-US" sz="1400" b="1" dirty="0">
              <a:latin typeface="Arial Narrow" panose="020B0606020202030204" pitchFamily="34" charset="0"/>
            </a:endParaRPr>
          </a:p>
          <a:p>
            <a:pPr algn="ctr" eaLnBrk="1" hangingPunct="1">
              <a:spcBef>
                <a:spcPct val="0"/>
              </a:spcBef>
              <a:buFontTx/>
              <a:buNone/>
            </a:pPr>
            <a:endParaRPr lang="en-US" altLang="en-US" sz="1400" b="1" dirty="0">
              <a:latin typeface="Arial Narrow" panose="020B0606020202030204" pitchFamily="34" charset="0"/>
            </a:endParaRPr>
          </a:p>
        </p:txBody>
      </p:sp>
      <p:sp>
        <p:nvSpPr>
          <p:cNvPr id="15385" name="TextBox 8">
            <a:extLst>
              <a:ext uri="{FF2B5EF4-FFF2-40B4-BE49-F238E27FC236}">
                <a16:creationId xmlns:a16="http://schemas.microsoft.com/office/drawing/2014/main" id="{224EAC87-5DF5-421B-A19E-AD7B8771FFD3}"/>
              </a:ext>
            </a:extLst>
          </p:cNvPr>
          <p:cNvSpPr txBox="1">
            <a:spLocks noChangeArrowheads="1"/>
          </p:cNvSpPr>
          <p:nvPr/>
        </p:nvSpPr>
        <p:spPr bwMode="auto">
          <a:xfrm>
            <a:off x="69850" y="6211888"/>
            <a:ext cx="404495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b="1" u="sng" dirty="0">
                <a:latin typeface="Arial Narrow" panose="020B0606020202030204" pitchFamily="34" charset="0"/>
              </a:rPr>
              <a:t>School-Wide Discipline Plan:</a:t>
            </a:r>
            <a:endParaRPr lang="en-US" altLang="en-US" sz="1200" dirty="0">
              <a:latin typeface="Arial Narrow" panose="020B0606020202030204" pitchFamily="34" charset="0"/>
            </a:endParaRPr>
          </a:p>
          <a:p>
            <a:pPr eaLnBrk="1" hangingPunct="1">
              <a:spcBef>
                <a:spcPct val="0"/>
              </a:spcBef>
              <a:buFontTx/>
              <a:buNone/>
            </a:pPr>
            <a:r>
              <a:rPr lang="en-US" altLang="en-US" sz="1200" dirty="0">
                <a:latin typeface="Arial Narrow" panose="020B0606020202030204" pitchFamily="34" charset="0"/>
              </a:rPr>
              <a:t>1. Reflection sheet with time out and conference with a teacher.</a:t>
            </a:r>
          </a:p>
          <a:p>
            <a:pPr eaLnBrk="1" hangingPunct="1">
              <a:spcBef>
                <a:spcPct val="0"/>
              </a:spcBef>
              <a:buFontTx/>
              <a:buNone/>
            </a:pPr>
            <a:r>
              <a:rPr lang="en-US" altLang="en-US" sz="1200" dirty="0">
                <a:latin typeface="Arial Narrow" panose="020B0606020202030204" pitchFamily="34" charset="0"/>
              </a:rPr>
              <a:t>2. Parent contact and lunch detention.</a:t>
            </a:r>
          </a:p>
          <a:p>
            <a:pPr eaLnBrk="1" hangingPunct="1">
              <a:spcBef>
                <a:spcPct val="0"/>
              </a:spcBef>
              <a:buFontTx/>
              <a:buNone/>
            </a:pPr>
            <a:r>
              <a:rPr lang="en-US" altLang="en-US" sz="1200" dirty="0">
                <a:latin typeface="Arial Narrow" panose="020B0606020202030204" pitchFamily="34" charset="0"/>
              </a:rPr>
              <a:t>3. Parent contact and in class suspension with lunch detention and </a:t>
            </a:r>
          </a:p>
          <a:p>
            <a:pPr eaLnBrk="1" hangingPunct="1">
              <a:spcBef>
                <a:spcPct val="0"/>
              </a:spcBef>
              <a:buFontTx/>
              <a:buNone/>
            </a:pPr>
            <a:r>
              <a:rPr lang="en-US" altLang="en-US" sz="1200" dirty="0">
                <a:latin typeface="Arial Narrow" panose="020B0606020202030204" pitchFamily="34" charset="0"/>
              </a:rPr>
              <a:t>    team conference.</a:t>
            </a:r>
          </a:p>
          <a:p>
            <a:pPr eaLnBrk="1" hangingPunct="1">
              <a:spcBef>
                <a:spcPct val="0"/>
              </a:spcBef>
              <a:buFontTx/>
              <a:buNone/>
            </a:pPr>
            <a:r>
              <a:rPr lang="en-US" altLang="en-US" sz="1200" dirty="0">
                <a:latin typeface="Arial Narrow" panose="020B0606020202030204" pitchFamily="34" charset="0"/>
              </a:rPr>
              <a:t>4. Discipline referral</a:t>
            </a:r>
          </a:p>
          <a:p>
            <a:pPr eaLnBrk="1" hangingPunct="1">
              <a:spcBef>
                <a:spcPct val="0"/>
              </a:spcBef>
              <a:buFontTx/>
              <a:buNone/>
            </a:pPr>
            <a:endParaRPr lang="en-US" altLang="en-US" sz="1200" dirty="0">
              <a:latin typeface="Arial Narrow" panose="020B0606020202030204" pitchFamily="34" charset="0"/>
            </a:endParaRPr>
          </a:p>
          <a:p>
            <a:pPr eaLnBrk="1" hangingPunct="1">
              <a:spcBef>
                <a:spcPct val="0"/>
              </a:spcBef>
              <a:buFontTx/>
              <a:buNone/>
            </a:pPr>
            <a:r>
              <a:rPr lang="en-US" altLang="en-US" sz="1200" dirty="0">
                <a:latin typeface="Arial Narrow" panose="020B0606020202030204" pitchFamily="34" charset="0"/>
              </a:rPr>
              <a:t>Please review the District School Board of Pasco County’s policies regarding Attendance, Academic Integrity, Tardiness, and Dress Code which can be found on pages 6-9 in the Student Planner. </a:t>
            </a:r>
          </a:p>
          <a:p>
            <a:pPr eaLnBrk="1" hangingPunct="1">
              <a:spcBef>
                <a:spcPct val="0"/>
              </a:spcBef>
              <a:buFontTx/>
              <a:buNone/>
            </a:pPr>
            <a:endParaRPr lang="en-US" altLang="en-US" sz="1800" dirty="0"/>
          </a:p>
        </p:txBody>
      </p:sp>
      <p:sp>
        <p:nvSpPr>
          <p:cNvPr id="15386" name="TextBox 9">
            <a:extLst>
              <a:ext uri="{FF2B5EF4-FFF2-40B4-BE49-F238E27FC236}">
                <a16:creationId xmlns:a16="http://schemas.microsoft.com/office/drawing/2014/main" id="{1A320A84-B074-4BFC-9E7B-DB54340ECA51}"/>
              </a:ext>
            </a:extLst>
          </p:cNvPr>
          <p:cNvSpPr txBox="1">
            <a:spLocks noChangeArrowheads="1"/>
          </p:cNvSpPr>
          <p:nvPr/>
        </p:nvSpPr>
        <p:spPr bwMode="auto">
          <a:xfrm>
            <a:off x="1400175" y="8264525"/>
            <a:ext cx="3476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dirty="0">
                <a:latin typeface="Arial Narrow" panose="020B0606020202030204" pitchFamily="34" charset="0"/>
              </a:rPr>
              <a:t>Students will earn Learner Profile Raffle Tickets, and other incentives for positive behaviors that reflect the MYP/IB Learner Profiles. </a:t>
            </a:r>
            <a:endParaRPr lang="en-US" altLang="en-US" sz="1800" dirty="0"/>
          </a:p>
        </p:txBody>
      </p:sp>
      <p:pic>
        <p:nvPicPr>
          <p:cNvPr id="15387" name="Picture 24" descr="To Do List.png">
            <a:extLst>
              <a:ext uri="{FF2B5EF4-FFF2-40B4-BE49-F238E27FC236}">
                <a16:creationId xmlns:a16="http://schemas.microsoft.com/office/drawing/2014/main" id="{DAF1E5DB-0FDC-4C6D-B6A2-E9AEC801792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2570" y="4089402"/>
            <a:ext cx="2746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96" name="TextBox 16">
            <a:extLst>
              <a:ext uri="{FF2B5EF4-FFF2-40B4-BE49-F238E27FC236}">
                <a16:creationId xmlns:a16="http://schemas.microsoft.com/office/drawing/2014/main" id="{B8EA4197-E035-4C66-9E34-F43A9EF49288}"/>
              </a:ext>
            </a:extLst>
          </p:cNvPr>
          <p:cNvSpPr txBox="1">
            <a:spLocks noChangeArrowheads="1"/>
          </p:cNvSpPr>
          <p:nvPr/>
        </p:nvSpPr>
        <p:spPr bwMode="auto">
          <a:xfrm>
            <a:off x="69850" y="8990013"/>
            <a:ext cx="502602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buFont typeface="Arial" charset="0"/>
              <a:buNone/>
              <a:defRPr/>
            </a:pPr>
            <a:r>
              <a:rPr lang="en-US" altLang="en-US" sz="1100" b="1">
                <a:latin typeface="Arial Narrow" charset="0"/>
              </a:rPr>
              <a:t>MYP Learner Profiles- </a:t>
            </a:r>
            <a:r>
              <a:rPr lang="en-US" altLang="en-US" sz="1100">
                <a:latin typeface="Arial Narrow" charset="0"/>
              </a:rPr>
              <a:t>The IB learner profile represents 10 attributes valued by IB World </a:t>
            </a:r>
          </a:p>
          <a:p>
            <a:pPr>
              <a:buFont typeface="Arial" charset="0"/>
              <a:buNone/>
              <a:defRPr/>
            </a:pPr>
            <a:r>
              <a:rPr lang="en-US" altLang="en-US" sz="1100">
                <a:latin typeface="Arial Narrow" charset="0"/>
              </a:rPr>
              <a:t>Schools. These attributes, and others like them, can help individuals and groups become </a:t>
            </a:r>
          </a:p>
          <a:p>
            <a:pPr>
              <a:buFont typeface="Arial" charset="0"/>
              <a:buNone/>
              <a:defRPr/>
            </a:pPr>
            <a:r>
              <a:rPr lang="en-US" altLang="en-US" sz="1100">
                <a:latin typeface="Arial Narrow" charset="0"/>
              </a:rPr>
              <a:t>responsible members of local, national and global communities. </a:t>
            </a:r>
          </a:p>
          <a:p>
            <a:pPr>
              <a:buFont typeface="Arial" charset="0"/>
              <a:buNone/>
              <a:defRPr/>
            </a:pPr>
            <a:r>
              <a:rPr lang="en-US" altLang="en-US" sz="1050" b="1">
                <a:latin typeface="Arial Narrow" charset="0"/>
              </a:rPr>
              <a:t>Caring	            Balanced            Reflective                    Inquirer               Communicator</a:t>
            </a:r>
          </a:p>
          <a:p>
            <a:pPr eaLnBrk="1" hangingPunct="1">
              <a:spcBef>
                <a:spcPct val="0"/>
              </a:spcBef>
              <a:buFont typeface="Arial" charset="0"/>
              <a:buNone/>
              <a:defRPr/>
            </a:pPr>
            <a:r>
              <a:rPr lang="en-US" altLang="en-US" sz="1050" b="1">
                <a:latin typeface="Arial Narrow" charset="0"/>
              </a:rPr>
              <a:t>  Knowledgeable               Principled	  Risk Taker            Thinkers             Open Minded</a:t>
            </a:r>
            <a:r>
              <a:rPr lang="en-US" altLang="en-US" sz="1100">
                <a:latin typeface="Arial Narrow" charset="0"/>
              </a:rPr>
              <a:t>	</a:t>
            </a:r>
          </a:p>
        </p:txBody>
      </p:sp>
      <p:sp>
        <p:nvSpPr>
          <p:cNvPr id="15389" name="TextBox 4">
            <a:extLst>
              <a:ext uri="{FF2B5EF4-FFF2-40B4-BE49-F238E27FC236}">
                <a16:creationId xmlns:a16="http://schemas.microsoft.com/office/drawing/2014/main" id="{AC00D809-517C-4FAA-A9FB-C217D536FFB8}"/>
              </a:ext>
            </a:extLst>
          </p:cNvPr>
          <p:cNvSpPr txBox="1">
            <a:spLocks noChangeArrowheads="1"/>
          </p:cNvSpPr>
          <p:nvPr/>
        </p:nvSpPr>
        <p:spPr bwMode="auto">
          <a:xfrm>
            <a:off x="2149475" y="2224088"/>
            <a:ext cx="5624513"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100">
              <a:latin typeface="Arial Narrow" panose="020B0606020202030204" pitchFamily="34" charset="0"/>
            </a:endParaRPr>
          </a:p>
          <a:p>
            <a:pPr>
              <a:spcBef>
                <a:spcPct val="0"/>
              </a:spcBef>
              <a:buFontTx/>
              <a:buNone/>
            </a:pPr>
            <a:endParaRPr lang="en-US" altLang="en-US" sz="1100">
              <a:latin typeface="Arial Narrow" panose="020B0606020202030204" pitchFamily="34" charset="0"/>
            </a:endParaRPr>
          </a:p>
          <a:p>
            <a:pPr>
              <a:spcBef>
                <a:spcPct val="0"/>
              </a:spcBef>
              <a:buFontTx/>
              <a:buNone/>
            </a:pPr>
            <a:endParaRPr lang="en-US" altLang="en-US" sz="1100">
              <a:latin typeface="Arial Narrow" panose="020B0606020202030204" pitchFamily="34" charset="0"/>
            </a:endParaRPr>
          </a:p>
          <a:p>
            <a:pPr>
              <a:spcBef>
                <a:spcPct val="0"/>
              </a:spcBef>
              <a:buFontTx/>
              <a:buNone/>
            </a:pPr>
            <a:endParaRPr lang="en-US" altLang="en-US" sz="1100">
              <a:latin typeface="Arial Narrow" panose="020B0606020202030204" pitchFamily="34" charset="0"/>
            </a:endParaRPr>
          </a:p>
          <a:p>
            <a:pPr>
              <a:spcBef>
                <a:spcPct val="0"/>
              </a:spcBef>
              <a:buFontTx/>
              <a:buNone/>
            </a:pPr>
            <a:r>
              <a:rPr lang="en-US" altLang="en-US" sz="1100">
                <a:latin typeface="Arial Narrow" panose="020B0606020202030204" pitchFamily="34" charset="0"/>
              </a:rPr>
              <a:t>All MYP schools have four policies in place by the time of authorization. All policies are published on the PVMS website  (</a:t>
            </a:r>
            <a:r>
              <a:rPr lang="en-US" altLang="en-US" sz="1100" u="sng">
                <a:latin typeface="Arial Narrow" panose="020B0606020202030204" pitchFamily="34" charset="0"/>
                <a:hlinkClick r:id="rId6"/>
              </a:rPr>
              <a:t>http://pvms.pasco.k12.fl.us/ib-myp-policies/)</a:t>
            </a:r>
            <a:r>
              <a:rPr lang="en-US" altLang="en-US" sz="1100">
                <a:latin typeface="Arial Narrow" panose="020B0606020202030204" pitchFamily="34" charset="0"/>
              </a:rPr>
              <a:t> as they are created.</a:t>
            </a:r>
          </a:p>
          <a:p>
            <a:pPr>
              <a:spcBef>
                <a:spcPct val="0"/>
              </a:spcBef>
              <a:buFontTx/>
              <a:buNone/>
            </a:pPr>
            <a:r>
              <a:rPr lang="en-US" altLang="en-US" sz="1100" i="1" u="sng">
                <a:latin typeface="Arial Narrow" panose="020B0606020202030204" pitchFamily="34" charset="0"/>
              </a:rPr>
              <a:t>Academic Honesty Policy</a:t>
            </a:r>
            <a:r>
              <a:rPr lang="en-US" altLang="en-US" sz="1100" i="1">
                <a:latin typeface="Arial Narrow" panose="020B0606020202030204" pitchFamily="34" charset="0"/>
              </a:rPr>
              <a:t>:</a:t>
            </a:r>
            <a:r>
              <a:rPr lang="en-US" altLang="en-US" sz="1100">
                <a:latin typeface="Arial Narrow" panose="020B0606020202030204" pitchFamily="34" charset="0"/>
              </a:rPr>
              <a:t>  This policy outlines the expectations of integrity and honesty for all stakeholders at PVMS.</a:t>
            </a:r>
          </a:p>
          <a:p>
            <a:pPr>
              <a:spcBef>
                <a:spcPct val="0"/>
              </a:spcBef>
              <a:buFontTx/>
              <a:buNone/>
            </a:pPr>
            <a:r>
              <a:rPr lang="en-US" altLang="en-US" sz="1100" i="1" u="sng">
                <a:latin typeface="Arial Narrow" panose="020B0606020202030204" pitchFamily="34" charset="0"/>
              </a:rPr>
              <a:t>Language Policy:</a:t>
            </a:r>
            <a:r>
              <a:rPr lang="en-US" altLang="en-US" sz="1100">
                <a:latin typeface="Arial Narrow" panose="020B0606020202030204" pitchFamily="34" charset="0"/>
              </a:rPr>
              <a:t>  This policy outlines support provided across the school for students who are not yet proficient in English. </a:t>
            </a:r>
          </a:p>
          <a:p>
            <a:pPr>
              <a:spcBef>
                <a:spcPct val="0"/>
              </a:spcBef>
              <a:buFontTx/>
              <a:buNone/>
            </a:pPr>
            <a:r>
              <a:rPr lang="en-US" altLang="en-US" sz="1100" i="1" u="sng">
                <a:latin typeface="Arial Narrow" panose="020B0606020202030204" pitchFamily="34" charset="0"/>
              </a:rPr>
              <a:t>Special Needs Policy:</a:t>
            </a:r>
            <a:r>
              <a:rPr lang="en-US" altLang="en-US" sz="1100">
                <a:latin typeface="Arial Narrow" panose="020B0606020202030204" pitchFamily="34" charset="0"/>
              </a:rPr>
              <a:t>  This policy defines how the MYP is inclusive for all PVMS students.</a:t>
            </a:r>
          </a:p>
          <a:p>
            <a:pPr>
              <a:spcBef>
                <a:spcPct val="0"/>
              </a:spcBef>
              <a:buFontTx/>
              <a:buNone/>
            </a:pPr>
            <a:r>
              <a:rPr lang="en-US" altLang="en-US" sz="1100" i="1" u="sng">
                <a:latin typeface="Arial Narrow" panose="020B0606020202030204" pitchFamily="34" charset="0"/>
              </a:rPr>
              <a:t>Assessment Policy:</a:t>
            </a:r>
            <a:r>
              <a:rPr lang="en-US" altLang="en-US" sz="1100" u="sng">
                <a:latin typeface="Arial Narrow" panose="020B0606020202030204" pitchFamily="34" charset="0"/>
              </a:rPr>
              <a:t> </a:t>
            </a:r>
            <a:r>
              <a:rPr lang="en-US" altLang="en-US" sz="1100">
                <a:latin typeface="Arial Narrow" panose="020B0606020202030204" pitchFamily="34" charset="0"/>
              </a:rPr>
              <a:t>  This policy outlines procedures to ensure that assessment supports student learning.  A video on assessment in the MYP in available on our website under IB MYP Videos</a:t>
            </a:r>
            <a:endParaRPr lang="en-US" altLang="en-US" sz="1000">
              <a:latin typeface="Arial Narrow" panose="020B0606020202030204" pitchFamily="34" charset="0"/>
            </a:endParaRPr>
          </a:p>
        </p:txBody>
      </p:sp>
      <p:sp>
        <p:nvSpPr>
          <p:cNvPr id="5" name="TextBox 4">
            <a:extLst>
              <a:ext uri="{FF2B5EF4-FFF2-40B4-BE49-F238E27FC236}">
                <a16:creationId xmlns:a16="http://schemas.microsoft.com/office/drawing/2014/main" id="{B0A0C143-98DC-4E47-9B26-681AD0880831}"/>
              </a:ext>
            </a:extLst>
          </p:cNvPr>
          <p:cNvSpPr txBox="1"/>
          <p:nvPr/>
        </p:nvSpPr>
        <p:spPr>
          <a:xfrm>
            <a:off x="5129213" y="9047163"/>
            <a:ext cx="2674937" cy="461962"/>
          </a:xfrm>
          <a:prstGeom prst="rect">
            <a:avLst/>
          </a:prstGeom>
          <a:noFill/>
        </p:spPr>
        <p:txBody>
          <a:bodyPr>
            <a:spAutoFit/>
          </a:bodyPr>
          <a:lstStyle/>
          <a:p>
            <a:pPr>
              <a:defRPr/>
            </a:pPr>
            <a:r>
              <a:rPr lang="en-US" sz="1200">
                <a:latin typeface="Arial Narrow" charset="0"/>
                <a:ea typeface="Arial Narrow" charset="0"/>
                <a:cs typeface="Arial Narrow" charset="0"/>
              </a:rPr>
              <a:t>Students will have a variety of performance &amp; traditional assessments during the year</a:t>
            </a:r>
            <a:r>
              <a:rPr lang="en-US" sz="1200">
                <a:latin typeface="+mn-lt"/>
                <a:ea typeface="ＭＳ Ｐゴシック" charset="-128"/>
              </a:rPr>
              <a:t>.</a:t>
            </a:r>
          </a:p>
        </p:txBody>
      </p:sp>
      <p:sp>
        <p:nvSpPr>
          <p:cNvPr id="15393" name="TextBox 6">
            <a:extLst>
              <a:ext uri="{FF2B5EF4-FFF2-40B4-BE49-F238E27FC236}">
                <a16:creationId xmlns:a16="http://schemas.microsoft.com/office/drawing/2014/main" id="{406B4828-8506-403C-AD88-F8829AACD497}"/>
              </a:ext>
            </a:extLst>
          </p:cNvPr>
          <p:cNvSpPr txBox="1">
            <a:spLocks noChangeArrowheads="1"/>
          </p:cNvSpPr>
          <p:nvPr/>
        </p:nvSpPr>
        <p:spPr bwMode="auto">
          <a:xfrm>
            <a:off x="2457450" y="1982788"/>
            <a:ext cx="4903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400" b="1">
                <a:latin typeface="Arial Black" panose="020B0A04020102020204" pitchFamily="34" charset="0"/>
              </a:rPr>
              <a:t>MISSION STATEMENT</a:t>
            </a:r>
          </a:p>
        </p:txBody>
      </p:sp>
      <p:sp>
        <p:nvSpPr>
          <p:cNvPr id="15394" name="TextBox 7">
            <a:extLst>
              <a:ext uri="{FF2B5EF4-FFF2-40B4-BE49-F238E27FC236}">
                <a16:creationId xmlns:a16="http://schemas.microsoft.com/office/drawing/2014/main" id="{22D3EE47-00C7-4B49-B7F2-39CFF10F73DE}"/>
              </a:ext>
            </a:extLst>
          </p:cNvPr>
          <p:cNvSpPr txBox="1">
            <a:spLocks noChangeArrowheads="1"/>
          </p:cNvSpPr>
          <p:nvPr/>
        </p:nvSpPr>
        <p:spPr bwMode="auto">
          <a:xfrm>
            <a:off x="2146300" y="2212975"/>
            <a:ext cx="60325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100">
                <a:latin typeface="Arial Narrow" panose="020B0606020202030204" pitchFamily="34" charset="0"/>
              </a:rPr>
              <a:t>Our mission is to provide a rigorous, world-class education which inspires students to become active, compassionate, and collaborative lifelong learners who understand and respect other people and their </a:t>
            </a:r>
          </a:p>
          <a:p>
            <a:pPr>
              <a:spcBef>
                <a:spcPct val="0"/>
              </a:spcBef>
              <a:buFontTx/>
              <a:buNone/>
            </a:pPr>
            <a:r>
              <a:rPr lang="en-US" altLang="en-US" sz="1100">
                <a:latin typeface="Arial Narrow" panose="020B0606020202030204" pitchFamily="34" charset="0"/>
              </a:rPr>
              <a:t>differences.</a:t>
            </a:r>
          </a:p>
        </p:txBody>
      </p:sp>
      <p:sp>
        <p:nvSpPr>
          <p:cNvPr id="15395" name="TextBox 11">
            <a:extLst>
              <a:ext uri="{FF2B5EF4-FFF2-40B4-BE49-F238E27FC236}">
                <a16:creationId xmlns:a16="http://schemas.microsoft.com/office/drawing/2014/main" id="{3B73F11D-D677-4878-82B1-53E6E7036FEE}"/>
              </a:ext>
            </a:extLst>
          </p:cNvPr>
          <p:cNvSpPr txBox="1">
            <a:spLocks noChangeArrowheads="1"/>
          </p:cNvSpPr>
          <p:nvPr/>
        </p:nvSpPr>
        <p:spPr bwMode="auto">
          <a:xfrm>
            <a:off x="5070475" y="4769189"/>
            <a:ext cx="261937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000" b="1">
                <a:latin typeface="Arial Black" panose="020B0A04020102020204" pitchFamily="34" charset="0"/>
              </a:rPr>
              <a:t>Performance</a:t>
            </a:r>
          </a:p>
          <a:p>
            <a:pPr algn="ctr">
              <a:spcBef>
                <a:spcPct val="0"/>
              </a:spcBef>
              <a:buFontTx/>
              <a:buNone/>
            </a:pPr>
            <a:r>
              <a:rPr lang="en-US" altLang="en-US" sz="1000" b="1">
                <a:latin typeface="Arial Black" panose="020B0A04020102020204" pitchFamily="34" charset="0"/>
              </a:rPr>
              <a:t>Summative Assessment</a:t>
            </a:r>
          </a:p>
          <a:p>
            <a:pPr algn="ctr">
              <a:spcBef>
                <a:spcPct val="0"/>
              </a:spcBef>
              <a:buFontTx/>
              <a:buNone/>
            </a:pPr>
            <a:r>
              <a:rPr lang="en-US" altLang="en-US" sz="1000" b="1">
                <a:latin typeface="Arial Black" panose="020B0A04020102020204" pitchFamily="34" charset="0"/>
              </a:rPr>
              <a:t>Grading Scale </a:t>
            </a:r>
          </a:p>
          <a:p>
            <a:pPr algn="ctr">
              <a:spcBef>
                <a:spcPct val="0"/>
              </a:spcBef>
              <a:buFontTx/>
              <a:buNone/>
            </a:pPr>
            <a:r>
              <a:rPr lang="en-US" altLang="en-US" sz="800" i="1">
                <a:latin typeface="Arial Black" panose="020B0A04020102020204" pitchFamily="34" charset="0"/>
              </a:rPr>
              <a:t> </a:t>
            </a:r>
            <a:r>
              <a:rPr lang="en-US" altLang="en-US" sz="700" i="1">
                <a:latin typeface="Arial Black" panose="020B0A04020102020204" pitchFamily="34" charset="0"/>
              </a:rPr>
              <a:t>for assessments graded using the MYP rubric</a:t>
            </a:r>
          </a:p>
        </p:txBody>
      </p:sp>
      <p:sp>
        <p:nvSpPr>
          <p:cNvPr id="3" name="TextBox 12">
            <a:extLst>
              <a:ext uri="{FF2B5EF4-FFF2-40B4-BE49-F238E27FC236}">
                <a16:creationId xmlns:a16="http://schemas.microsoft.com/office/drawing/2014/main" id="{B258D2CA-BEE5-4344-BD0C-8F99D2C1D8EF}"/>
              </a:ext>
            </a:extLst>
          </p:cNvPr>
          <p:cNvSpPr txBox="1">
            <a:spLocks noChangeArrowheads="1"/>
          </p:cNvSpPr>
          <p:nvPr/>
        </p:nvSpPr>
        <p:spPr bwMode="auto">
          <a:xfrm>
            <a:off x="5129213" y="9509125"/>
            <a:ext cx="25542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200" b="1">
                <a:latin typeface="Arial Narrow" panose="020B0606020202030204" pitchFamily="34" charset="0"/>
              </a:rPr>
              <a:t>Please check MyStudent for grades </a:t>
            </a:r>
          </a:p>
          <a:p>
            <a:pPr algn="ctr" eaLnBrk="1" hangingPunct="1">
              <a:spcBef>
                <a:spcPct val="0"/>
              </a:spcBef>
              <a:buFontTx/>
              <a:buNone/>
            </a:pPr>
            <a:r>
              <a:rPr lang="en-US" altLang="en-US" sz="1200" b="1">
                <a:latin typeface="Arial Narrow" panose="020B0606020202030204" pitchFamily="34" charset="0"/>
              </a:rPr>
              <a:t>at least once a week.</a:t>
            </a:r>
            <a:endParaRPr lang="en-US" altLang="en-US" sz="1200"/>
          </a:p>
        </p:txBody>
      </p:sp>
      <p:sp>
        <p:nvSpPr>
          <p:cNvPr id="19" name="Rectangle 18">
            <a:extLst>
              <a:ext uri="{FF2B5EF4-FFF2-40B4-BE49-F238E27FC236}">
                <a16:creationId xmlns:a16="http://schemas.microsoft.com/office/drawing/2014/main" id="{65BB7934-EA33-4196-BBE7-5D9768A7250D}"/>
              </a:ext>
            </a:extLst>
          </p:cNvPr>
          <p:cNvSpPr>
            <a:spLocks noChangeArrowheads="1"/>
          </p:cNvSpPr>
          <p:nvPr/>
        </p:nvSpPr>
        <p:spPr bwMode="auto">
          <a:xfrm>
            <a:off x="5362575" y="7953375"/>
            <a:ext cx="1998663" cy="457200"/>
          </a:xfrm>
          <a:prstGeom prst="rect">
            <a:avLst/>
          </a:prstGeom>
          <a:solidFill>
            <a:schemeClr val="tx1"/>
          </a:solidFill>
          <a:ln>
            <a:headEnd/>
            <a:tailEnd/>
          </a:ln>
        </p:spPr>
        <p:style>
          <a:lnRef idx="2">
            <a:schemeClr val="dk1"/>
          </a:lnRef>
          <a:fillRef idx="1">
            <a:schemeClr val="lt1"/>
          </a:fillRef>
          <a:effectRef idx="0">
            <a:schemeClr val="dk1"/>
          </a:effectRef>
          <a:fontRef idx="minor">
            <a:schemeClr val="dk1"/>
          </a:fontRef>
        </p:style>
        <p:txBody>
          <a:bodyPr anchor="ctr"/>
          <a:lstStyle/>
          <a:p>
            <a:pPr>
              <a:defRPr/>
            </a:pPr>
            <a:r>
              <a:rPr lang="en-US" sz="1200" dirty="0">
                <a:solidFill>
                  <a:schemeClr val="lt1"/>
                </a:solidFill>
                <a:latin typeface="Arial Narrow" charset="0"/>
                <a:ea typeface="Arial Narrow" charset="0"/>
                <a:cs typeface="Arial Narrow" charset="0"/>
              </a:rPr>
              <a:t>60% Formative (HW/Classwork)</a:t>
            </a:r>
          </a:p>
        </p:txBody>
      </p:sp>
      <p:sp>
        <p:nvSpPr>
          <p:cNvPr id="51" name="Rectangle 50">
            <a:extLst>
              <a:ext uri="{FF2B5EF4-FFF2-40B4-BE49-F238E27FC236}">
                <a16:creationId xmlns:a16="http://schemas.microsoft.com/office/drawing/2014/main" id="{93F9DC76-9AAF-449E-B975-6AA8E3BB4199}"/>
              </a:ext>
            </a:extLst>
          </p:cNvPr>
          <p:cNvSpPr>
            <a:spLocks noChangeArrowheads="1"/>
          </p:cNvSpPr>
          <p:nvPr/>
        </p:nvSpPr>
        <p:spPr bwMode="auto">
          <a:xfrm>
            <a:off x="5362575" y="8427531"/>
            <a:ext cx="1645920" cy="457200"/>
          </a:xfrm>
          <a:prstGeom prst="rect">
            <a:avLst/>
          </a:prstGeom>
          <a:solidFill>
            <a:schemeClr val="bg1">
              <a:lumMod val="50000"/>
            </a:schemeClr>
          </a:solidFill>
          <a:ln>
            <a:headEnd/>
            <a:tailEnd/>
          </a:ln>
        </p:spPr>
        <p:style>
          <a:lnRef idx="2">
            <a:schemeClr val="dk1"/>
          </a:lnRef>
          <a:fillRef idx="1">
            <a:schemeClr val="lt1"/>
          </a:fillRef>
          <a:effectRef idx="0">
            <a:schemeClr val="dk1"/>
          </a:effectRef>
          <a:fontRef idx="minor">
            <a:schemeClr val="dk1"/>
          </a:fontRef>
        </p:style>
        <p:txBody>
          <a:bodyPr anchor="ctr"/>
          <a:lstStyle/>
          <a:p>
            <a:pPr>
              <a:defRPr/>
            </a:pPr>
            <a:r>
              <a:rPr lang="en-US" sz="1200" dirty="0">
                <a:solidFill>
                  <a:schemeClr val="lt1"/>
                </a:solidFill>
                <a:latin typeface="Arial Narrow" charset="0"/>
                <a:ea typeface="Arial Narrow" charset="0"/>
                <a:cs typeface="Arial Narrow" charset="0"/>
              </a:rPr>
              <a:t>40% Summative (Assessments/Projects)</a:t>
            </a:r>
          </a:p>
        </p:txBody>
      </p:sp>
      <p:graphicFrame>
        <p:nvGraphicFramePr>
          <p:cNvPr id="24" name="Table 23">
            <a:extLst>
              <a:ext uri="{FF2B5EF4-FFF2-40B4-BE49-F238E27FC236}">
                <a16:creationId xmlns:a16="http://schemas.microsoft.com/office/drawing/2014/main" id="{22D43B37-45E1-4F63-8717-690B32251B8F}"/>
              </a:ext>
            </a:extLst>
          </p:cNvPr>
          <p:cNvGraphicFramePr>
            <a:graphicFrameLocks noGrp="1"/>
          </p:cNvGraphicFramePr>
          <p:nvPr>
            <p:extLst>
              <p:ext uri="{D42A27DB-BD31-4B8C-83A1-F6EECF244321}">
                <p14:modId xmlns:p14="http://schemas.microsoft.com/office/powerpoint/2010/main" val="1936934762"/>
              </p:ext>
            </p:extLst>
          </p:nvPr>
        </p:nvGraphicFramePr>
        <p:xfrm>
          <a:off x="5033962" y="5407025"/>
          <a:ext cx="2698752" cy="666750"/>
        </p:xfrm>
        <a:graphic>
          <a:graphicData uri="http://schemas.openxmlformats.org/drawingml/2006/table">
            <a:tbl>
              <a:tblPr/>
              <a:tblGrid>
                <a:gridCol w="416454">
                  <a:extLst>
                    <a:ext uri="{9D8B030D-6E8A-4147-A177-3AD203B41FA5}">
                      <a16:colId xmlns:a16="http://schemas.microsoft.com/office/drawing/2014/main" val="20000"/>
                    </a:ext>
                  </a:extLst>
                </a:gridCol>
                <a:gridCol w="314800">
                  <a:extLst>
                    <a:ext uri="{9D8B030D-6E8A-4147-A177-3AD203B41FA5}">
                      <a16:colId xmlns:a16="http://schemas.microsoft.com/office/drawing/2014/main" val="20001"/>
                    </a:ext>
                  </a:extLst>
                </a:gridCol>
                <a:gridCol w="275450">
                  <a:extLst>
                    <a:ext uri="{9D8B030D-6E8A-4147-A177-3AD203B41FA5}">
                      <a16:colId xmlns:a16="http://schemas.microsoft.com/office/drawing/2014/main" val="20002"/>
                    </a:ext>
                  </a:extLst>
                </a:gridCol>
                <a:gridCol w="262333">
                  <a:extLst>
                    <a:ext uri="{9D8B030D-6E8A-4147-A177-3AD203B41FA5}">
                      <a16:colId xmlns:a16="http://schemas.microsoft.com/office/drawing/2014/main" val="20003"/>
                    </a:ext>
                  </a:extLst>
                </a:gridCol>
                <a:gridCol w="262333">
                  <a:extLst>
                    <a:ext uri="{9D8B030D-6E8A-4147-A177-3AD203B41FA5}">
                      <a16:colId xmlns:a16="http://schemas.microsoft.com/office/drawing/2014/main" val="20004"/>
                    </a:ext>
                  </a:extLst>
                </a:gridCol>
                <a:gridCol w="288566">
                  <a:extLst>
                    <a:ext uri="{9D8B030D-6E8A-4147-A177-3AD203B41FA5}">
                      <a16:colId xmlns:a16="http://schemas.microsoft.com/office/drawing/2014/main" val="20005"/>
                    </a:ext>
                  </a:extLst>
                </a:gridCol>
                <a:gridCol w="341033">
                  <a:extLst>
                    <a:ext uri="{9D8B030D-6E8A-4147-A177-3AD203B41FA5}">
                      <a16:colId xmlns:a16="http://schemas.microsoft.com/office/drawing/2014/main" val="20006"/>
                    </a:ext>
                  </a:extLst>
                </a:gridCol>
                <a:gridCol w="275450">
                  <a:extLst>
                    <a:ext uri="{9D8B030D-6E8A-4147-A177-3AD203B41FA5}">
                      <a16:colId xmlns:a16="http://schemas.microsoft.com/office/drawing/2014/main" val="20007"/>
                    </a:ext>
                  </a:extLst>
                </a:gridCol>
                <a:gridCol w="262333">
                  <a:extLst>
                    <a:ext uri="{9D8B030D-6E8A-4147-A177-3AD203B41FA5}">
                      <a16:colId xmlns:a16="http://schemas.microsoft.com/office/drawing/2014/main" val="20008"/>
                    </a:ext>
                  </a:extLst>
                </a:gridCol>
              </a:tblGrid>
              <a:tr h="333375">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600" b="1" i="0" u="none" strike="noStrike" cap="none" normalizeH="0" baseline="0">
                          <a:ln>
                            <a:noFill/>
                          </a:ln>
                          <a:solidFill>
                            <a:srgbClr val="FFFFFF"/>
                          </a:solidFill>
                          <a:effectLst/>
                          <a:latin typeface="Calibri" charset="0"/>
                          <a:ea typeface="ＭＳ Ｐゴシック" charset="-128"/>
                        </a:rPr>
                        <a:t>Rubric score</a:t>
                      </a:r>
                      <a:endParaRPr kumimoji="0" lang="en-US" altLang="x-none" sz="600" b="1" i="0" u="none" strike="noStrike" cap="none" normalizeH="0" baseline="0">
                        <a:ln>
                          <a:noFill/>
                        </a:ln>
                        <a:solidFill>
                          <a:srgbClr val="FFFFFF"/>
                        </a:solidFill>
                        <a:effectLst/>
                        <a:latin typeface="Arial Narrow"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600" b="0" i="0" u="none" strike="noStrike" cap="none" normalizeH="0" baseline="0">
                          <a:ln>
                            <a:noFill/>
                          </a:ln>
                          <a:solidFill>
                            <a:srgbClr val="000000"/>
                          </a:solidFill>
                          <a:effectLst/>
                          <a:latin typeface="Calibri" charset="0"/>
                          <a:ea typeface="ＭＳ Ｐゴシック" charset="-128"/>
                        </a:rPr>
                        <a:t>8</a:t>
                      </a:r>
                      <a:endParaRPr kumimoji="0" lang="en-US" altLang="x-none" sz="600" b="0" i="0" u="none" strike="noStrike" cap="none" normalizeH="0" baseline="0">
                        <a:ln>
                          <a:noFill/>
                        </a:ln>
                        <a:solidFill>
                          <a:srgbClr val="000000"/>
                        </a:solidFill>
                        <a:effectLst/>
                        <a:latin typeface="Arial Narrow"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600" b="0" i="0" u="none" strike="noStrike" cap="none" normalizeH="0" baseline="0">
                          <a:ln>
                            <a:noFill/>
                          </a:ln>
                          <a:solidFill>
                            <a:srgbClr val="000000"/>
                          </a:solidFill>
                          <a:effectLst/>
                          <a:latin typeface="Calibri" charset="0"/>
                          <a:ea typeface="ＭＳ Ｐゴシック" charset="-128"/>
                        </a:rPr>
                        <a:t>7</a:t>
                      </a:r>
                      <a:endParaRPr kumimoji="0" lang="en-US" altLang="x-none" sz="600" b="0" i="0" u="none" strike="noStrike" cap="none" normalizeH="0" baseline="0">
                        <a:ln>
                          <a:noFill/>
                        </a:ln>
                        <a:solidFill>
                          <a:srgbClr val="000000"/>
                        </a:solidFill>
                        <a:effectLst/>
                        <a:latin typeface="Arial Narrow"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600" b="0" i="0" u="none" strike="noStrike" cap="none" normalizeH="0" baseline="0">
                          <a:ln>
                            <a:noFill/>
                          </a:ln>
                          <a:solidFill>
                            <a:srgbClr val="000000"/>
                          </a:solidFill>
                          <a:effectLst/>
                          <a:latin typeface="Calibri" charset="0"/>
                          <a:ea typeface="ＭＳ Ｐゴシック" charset="-128"/>
                        </a:rPr>
                        <a:t>6</a:t>
                      </a:r>
                      <a:endParaRPr kumimoji="0" lang="en-US" altLang="x-none" sz="600" b="0" i="0" u="none" strike="noStrike" cap="none" normalizeH="0" baseline="0">
                        <a:ln>
                          <a:noFill/>
                        </a:ln>
                        <a:solidFill>
                          <a:srgbClr val="000000"/>
                        </a:solidFill>
                        <a:effectLst/>
                        <a:latin typeface="Arial Narrow"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600" b="0" i="0" u="none" strike="noStrike" cap="none" normalizeH="0" baseline="0">
                          <a:ln>
                            <a:noFill/>
                          </a:ln>
                          <a:solidFill>
                            <a:srgbClr val="000000"/>
                          </a:solidFill>
                          <a:effectLst/>
                          <a:latin typeface="Calibri" charset="0"/>
                          <a:ea typeface="ＭＳ Ｐゴシック" charset="-128"/>
                        </a:rPr>
                        <a:t>5</a:t>
                      </a:r>
                      <a:endParaRPr kumimoji="0" lang="en-US" altLang="x-none" sz="600" b="0" i="0" u="none" strike="noStrike" cap="none" normalizeH="0" baseline="0">
                        <a:ln>
                          <a:noFill/>
                        </a:ln>
                        <a:solidFill>
                          <a:srgbClr val="000000"/>
                        </a:solidFill>
                        <a:effectLst/>
                        <a:latin typeface="Arial Narrow"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600" b="0" i="0" u="none" strike="noStrike" cap="none" normalizeH="0" baseline="0">
                          <a:ln>
                            <a:noFill/>
                          </a:ln>
                          <a:solidFill>
                            <a:srgbClr val="000000"/>
                          </a:solidFill>
                          <a:effectLst/>
                          <a:latin typeface="Calibri" charset="0"/>
                          <a:ea typeface="ＭＳ Ｐゴシック" charset="-128"/>
                        </a:rPr>
                        <a:t>4</a:t>
                      </a:r>
                      <a:endParaRPr kumimoji="0" lang="en-US" altLang="x-none" sz="600" b="0" i="0" u="none" strike="noStrike" cap="none" normalizeH="0" baseline="0">
                        <a:ln>
                          <a:noFill/>
                        </a:ln>
                        <a:solidFill>
                          <a:srgbClr val="000000"/>
                        </a:solidFill>
                        <a:effectLst/>
                        <a:latin typeface="Arial Narrow"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600" b="0" i="0" u="none" strike="noStrike" cap="none" normalizeH="0" baseline="0">
                          <a:ln>
                            <a:noFill/>
                          </a:ln>
                          <a:solidFill>
                            <a:srgbClr val="000000"/>
                          </a:solidFill>
                          <a:effectLst/>
                          <a:latin typeface="Calibri" charset="0"/>
                          <a:ea typeface="ＭＳ Ｐゴシック" charset="-128"/>
                        </a:rPr>
                        <a:t>3</a:t>
                      </a:r>
                      <a:endParaRPr kumimoji="0" lang="en-US" altLang="x-none" sz="600" b="0" i="0" u="none" strike="noStrike" cap="none" normalizeH="0" baseline="0">
                        <a:ln>
                          <a:noFill/>
                        </a:ln>
                        <a:solidFill>
                          <a:srgbClr val="000000"/>
                        </a:solidFill>
                        <a:effectLst/>
                        <a:latin typeface="Arial Narrow"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600" b="0" i="0" u="none" strike="noStrike" cap="none" normalizeH="0" baseline="0">
                          <a:ln>
                            <a:noFill/>
                          </a:ln>
                          <a:solidFill>
                            <a:srgbClr val="000000"/>
                          </a:solidFill>
                          <a:effectLst/>
                          <a:latin typeface="Calibri" charset="0"/>
                          <a:ea typeface="ＭＳ Ｐゴシック" charset="-128"/>
                        </a:rPr>
                        <a:t>2</a:t>
                      </a:r>
                      <a:endParaRPr kumimoji="0" lang="en-US" altLang="x-none" sz="600" b="0" i="0" u="none" strike="noStrike" cap="none" normalizeH="0" baseline="0">
                        <a:ln>
                          <a:noFill/>
                        </a:ln>
                        <a:solidFill>
                          <a:srgbClr val="000000"/>
                        </a:solidFill>
                        <a:effectLst/>
                        <a:latin typeface="Arial Narrow"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600" b="0" i="0" u="none" strike="noStrike" cap="none" normalizeH="0" baseline="0">
                          <a:ln>
                            <a:noFill/>
                          </a:ln>
                          <a:solidFill>
                            <a:srgbClr val="000000"/>
                          </a:solidFill>
                          <a:effectLst/>
                          <a:latin typeface="Calibri" charset="0"/>
                          <a:ea typeface="ＭＳ Ｐゴシック" charset="-128"/>
                        </a:rPr>
                        <a:t>1</a:t>
                      </a:r>
                      <a:endParaRPr kumimoji="0" lang="en-US" altLang="x-none" sz="600" b="0" i="0" u="none" strike="noStrike" cap="none" normalizeH="0" baseline="0">
                        <a:ln>
                          <a:noFill/>
                        </a:ln>
                        <a:solidFill>
                          <a:srgbClr val="000000"/>
                        </a:solidFill>
                        <a:effectLst/>
                        <a:latin typeface="Arial Narrow"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0"/>
                  </a:ext>
                </a:extLst>
              </a:tr>
              <a:tr h="333375">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600" b="1" i="0" u="none" strike="noStrike" cap="none" normalizeH="0" baseline="0">
                          <a:ln>
                            <a:noFill/>
                          </a:ln>
                          <a:solidFill>
                            <a:srgbClr val="FFFFFF"/>
                          </a:solidFill>
                          <a:effectLst/>
                          <a:latin typeface="Calibri" charset="0"/>
                          <a:ea typeface="ＭＳ Ｐゴシック" charset="-128"/>
                        </a:rPr>
                        <a:t>PVMS Grade</a:t>
                      </a:r>
                      <a:endParaRPr kumimoji="0" lang="en-US" altLang="x-none" sz="600" b="1" i="0" u="none" strike="noStrike" cap="none" normalizeH="0" baseline="0">
                        <a:ln>
                          <a:noFill/>
                        </a:ln>
                        <a:solidFill>
                          <a:srgbClr val="FFFFFF"/>
                        </a:solidFill>
                        <a:effectLst/>
                        <a:latin typeface="Arial Narrow"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600" b="0" i="0" u="none" strike="noStrike" cap="none" normalizeH="0" baseline="0">
                          <a:ln>
                            <a:noFill/>
                          </a:ln>
                          <a:solidFill>
                            <a:srgbClr val="000000"/>
                          </a:solidFill>
                          <a:effectLst/>
                          <a:latin typeface="Calibri" charset="0"/>
                          <a:ea typeface="ＭＳ Ｐゴシック" charset="-128"/>
                        </a:rPr>
                        <a:t>100</a:t>
                      </a:r>
                      <a:endParaRPr kumimoji="0" lang="en-US" altLang="x-none" sz="600" b="0" i="0" u="none" strike="noStrike" cap="none" normalizeH="0" baseline="0">
                        <a:ln>
                          <a:noFill/>
                        </a:ln>
                        <a:solidFill>
                          <a:srgbClr val="000000"/>
                        </a:solidFill>
                        <a:effectLst/>
                        <a:latin typeface="Arial Narrow"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600" b="0" i="0" u="none" strike="noStrike" cap="none" normalizeH="0" baseline="0">
                          <a:ln>
                            <a:noFill/>
                          </a:ln>
                          <a:solidFill>
                            <a:srgbClr val="000000"/>
                          </a:solidFill>
                          <a:effectLst/>
                          <a:latin typeface="Calibri" charset="0"/>
                          <a:ea typeface="ＭＳ Ｐゴシック" charset="-128"/>
                        </a:rPr>
                        <a:t>94</a:t>
                      </a:r>
                      <a:endParaRPr kumimoji="0" lang="en-US" altLang="x-none" sz="600" b="0" i="0" u="none" strike="noStrike" cap="none" normalizeH="0" baseline="0">
                        <a:ln>
                          <a:noFill/>
                        </a:ln>
                        <a:solidFill>
                          <a:srgbClr val="000000"/>
                        </a:solidFill>
                        <a:effectLst/>
                        <a:latin typeface="Arial Narrow"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600" b="0" i="0" u="none" strike="noStrike" cap="none" normalizeH="0" baseline="0">
                          <a:ln>
                            <a:noFill/>
                          </a:ln>
                          <a:solidFill>
                            <a:srgbClr val="000000"/>
                          </a:solidFill>
                          <a:effectLst/>
                          <a:latin typeface="Calibri" charset="0"/>
                          <a:ea typeface="ＭＳ Ｐゴシック" charset="-128"/>
                        </a:rPr>
                        <a:t>88</a:t>
                      </a:r>
                      <a:endParaRPr kumimoji="0" lang="en-US" altLang="x-none" sz="600" b="0" i="0" u="none" strike="noStrike" cap="none" normalizeH="0" baseline="0">
                        <a:ln>
                          <a:noFill/>
                        </a:ln>
                        <a:solidFill>
                          <a:srgbClr val="000000"/>
                        </a:solidFill>
                        <a:effectLst/>
                        <a:latin typeface="Arial Narrow"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600" b="0" i="0" u="none" strike="noStrike" cap="none" normalizeH="0" baseline="0">
                          <a:ln>
                            <a:noFill/>
                          </a:ln>
                          <a:solidFill>
                            <a:srgbClr val="000000"/>
                          </a:solidFill>
                          <a:effectLst/>
                          <a:latin typeface="Calibri" charset="0"/>
                          <a:ea typeface="ＭＳ Ｐゴシック" charset="-128"/>
                        </a:rPr>
                        <a:t>82</a:t>
                      </a:r>
                      <a:endParaRPr kumimoji="0" lang="en-US" altLang="x-none" sz="600" b="0" i="0" u="none" strike="noStrike" cap="none" normalizeH="0" baseline="0">
                        <a:ln>
                          <a:noFill/>
                        </a:ln>
                        <a:solidFill>
                          <a:srgbClr val="000000"/>
                        </a:solidFill>
                        <a:effectLst/>
                        <a:latin typeface="Arial Narrow"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600" b="0" i="0" u="none" strike="noStrike" cap="none" normalizeH="0" baseline="0">
                          <a:ln>
                            <a:noFill/>
                          </a:ln>
                          <a:solidFill>
                            <a:srgbClr val="000000"/>
                          </a:solidFill>
                          <a:effectLst/>
                          <a:latin typeface="Calibri" charset="0"/>
                          <a:ea typeface="ＭＳ Ｐゴシック" charset="-128"/>
                        </a:rPr>
                        <a:t>76</a:t>
                      </a:r>
                      <a:endParaRPr kumimoji="0" lang="en-US" altLang="x-none" sz="600" b="0" i="0" u="none" strike="noStrike" cap="none" normalizeH="0" baseline="0">
                        <a:ln>
                          <a:noFill/>
                        </a:ln>
                        <a:solidFill>
                          <a:srgbClr val="000000"/>
                        </a:solidFill>
                        <a:effectLst/>
                        <a:latin typeface="Arial Narrow"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600" b="0" i="0" u="none" strike="noStrike" cap="none" normalizeH="0" baseline="0">
                          <a:ln>
                            <a:noFill/>
                          </a:ln>
                          <a:solidFill>
                            <a:srgbClr val="000000"/>
                          </a:solidFill>
                          <a:effectLst/>
                          <a:latin typeface="Calibri" charset="0"/>
                          <a:ea typeface="ＭＳ Ｐゴシック" charset="-128"/>
                        </a:rPr>
                        <a:t>70</a:t>
                      </a:r>
                      <a:endParaRPr kumimoji="0" lang="en-US" altLang="x-none" sz="600" b="0" i="0" u="none" strike="noStrike" cap="none" normalizeH="0" baseline="0">
                        <a:ln>
                          <a:noFill/>
                        </a:ln>
                        <a:solidFill>
                          <a:srgbClr val="000000"/>
                        </a:solidFill>
                        <a:effectLst/>
                        <a:latin typeface="Arial Narrow"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600" b="0" i="0" u="none" strike="noStrike" cap="none" normalizeH="0" baseline="0">
                          <a:ln>
                            <a:noFill/>
                          </a:ln>
                          <a:solidFill>
                            <a:srgbClr val="000000"/>
                          </a:solidFill>
                          <a:effectLst/>
                          <a:latin typeface="Calibri" charset="0"/>
                          <a:ea typeface="ＭＳ Ｐゴシック" charset="-128"/>
                        </a:rPr>
                        <a:t>64</a:t>
                      </a:r>
                      <a:endParaRPr kumimoji="0" lang="en-US" altLang="x-none" sz="600" b="0" i="0" u="none" strike="noStrike" cap="none" normalizeH="0" baseline="0">
                        <a:ln>
                          <a:noFill/>
                        </a:ln>
                        <a:solidFill>
                          <a:srgbClr val="000000"/>
                        </a:solidFill>
                        <a:effectLst/>
                        <a:latin typeface="Arial Narrow"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a:spcBef>
                          <a:spcPct val="20000"/>
                        </a:spcBef>
                        <a:buFont typeface="Arial" charset="0"/>
                        <a:defRPr sz="2800">
                          <a:solidFill>
                            <a:schemeClr val="tx1"/>
                          </a:solidFill>
                          <a:latin typeface="Calibri" charset="0"/>
                          <a:ea typeface="ＭＳ Ｐゴシック" charset="-128"/>
                        </a:defRPr>
                      </a:lvl1pPr>
                      <a:lvl2pPr marL="742950" indent="-285750">
                        <a:spcBef>
                          <a:spcPct val="20000"/>
                        </a:spcBef>
                        <a:buFont typeface="Arial" charset="0"/>
                        <a:defRPr sz="2400">
                          <a:solidFill>
                            <a:schemeClr val="tx1"/>
                          </a:solidFill>
                          <a:latin typeface="Calibri" charset="0"/>
                          <a:ea typeface="ＭＳ Ｐゴシック" charset="-128"/>
                        </a:defRPr>
                      </a:lvl2pPr>
                      <a:lvl3pPr marL="1143000" indent="-228600">
                        <a:spcBef>
                          <a:spcPct val="20000"/>
                        </a:spcBef>
                        <a:buFont typeface="Arial" charset="0"/>
                        <a:defRPr sz="2000">
                          <a:solidFill>
                            <a:schemeClr val="tx1"/>
                          </a:solidFill>
                          <a:latin typeface="Calibri" charset="0"/>
                          <a:ea typeface="ＭＳ Ｐゴシック" charset="-128"/>
                        </a:defRPr>
                      </a:lvl3pPr>
                      <a:lvl4pPr marL="1600200" indent="-228600">
                        <a:spcBef>
                          <a:spcPct val="20000"/>
                        </a:spcBef>
                        <a:buFont typeface="Arial" charset="0"/>
                        <a:defRPr>
                          <a:solidFill>
                            <a:schemeClr val="tx1"/>
                          </a:solidFill>
                          <a:latin typeface="Calibri" charset="0"/>
                          <a:ea typeface="ＭＳ Ｐゴシック" charset="-128"/>
                        </a:defRPr>
                      </a:lvl4pPr>
                      <a:lvl5pPr marL="2057400" indent="-22860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x-none" sz="600" b="0" i="0" u="none" strike="noStrike" cap="none" normalizeH="0" baseline="0">
                          <a:ln>
                            <a:noFill/>
                          </a:ln>
                          <a:solidFill>
                            <a:srgbClr val="000000"/>
                          </a:solidFill>
                          <a:effectLst/>
                          <a:latin typeface="Calibri" charset="0"/>
                          <a:ea typeface="ＭＳ Ｐゴシック" charset="-128"/>
                        </a:rPr>
                        <a:t>58</a:t>
                      </a:r>
                      <a:endParaRPr kumimoji="0" lang="en-US" altLang="x-none" sz="600" b="0" i="0" u="none" strike="noStrike" cap="none" normalizeH="0" baseline="0">
                        <a:ln>
                          <a:noFill/>
                        </a:ln>
                        <a:solidFill>
                          <a:srgbClr val="000000"/>
                        </a:solidFill>
                        <a:effectLst/>
                        <a:latin typeface="Arial Narrow"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
        <p:nvSpPr>
          <p:cNvPr id="15432" name="TextBox 25">
            <a:extLst>
              <a:ext uri="{FF2B5EF4-FFF2-40B4-BE49-F238E27FC236}">
                <a16:creationId xmlns:a16="http://schemas.microsoft.com/office/drawing/2014/main" id="{CBCC5C73-8BFB-4D60-87D4-4DC598E0BEDE}"/>
              </a:ext>
            </a:extLst>
          </p:cNvPr>
          <p:cNvSpPr txBox="1">
            <a:spLocks noChangeArrowheads="1"/>
          </p:cNvSpPr>
          <p:nvPr/>
        </p:nvSpPr>
        <p:spPr bwMode="auto">
          <a:xfrm>
            <a:off x="5183982" y="6011069"/>
            <a:ext cx="2451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000" i="1">
                <a:latin typeface="Arial Narrow" panose="020B0606020202030204" pitchFamily="34" charset="0"/>
              </a:rPr>
              <a:t>A rubric score of 0 equates to a PVMS score of 0</a:t>
            </a:r>
          </a:p>
        </p:txBody>
      </p:sp>
      <p:pic>
        <p:nvPicPr>
          <p:cNvPr id="7" name="Picture 6">
            <a:extLst>
              <a:ext uri="{FF2B5EF4-FFF2-40B4-BE49-F238E27FC236}">
                <a16:creationId xmlns:a16="http://schemas.microsoft.com/office/drawing/2014/main" id="{1BFBBD56-260C-D649-8713-6D38173FCBA6}"/>
              </a:ext>
            </a:extLst>
          </p:cNvPr>
          <p:cNvPicPr>
            <a:picLocks noChangeAspect="1"/>
          </p:cNvPicPr>
          <p:nvPr/>
        </p:nvPicPr>
        <p:blipFill>
          <a:blip r:embed="rId7"/>
          <a:stretch>
            <a:fillRect/>
          </a:stretch>
        </p:blipFill>
        <p:spPr>
          <a:xfrm>
            <a:off x="1174149" y="56549"/>
            <a:ext cx="801302" cy="801302"/>
          </a:xfrm>
          <a:prstGeom prst="rect">
            <a:avLst/>
          </a:prstGeom>
        </p:spPr>
      </p:pic>
      <p:pic>
        <p:nvPicPr>
          <p:cNvPr id="39" name="Picture 38">
            <a:extLst>
              <a:ext uri="{FF2B5EF4-FFF2-40B4-BE49-F238E27FC236}">
                <a16:creationId xmlns:a16="http://schemas.microsoft.com/office/drawing/2014/main" id="{BD76F6D0-A721-EF4A-8F7E-100FBEE25501}"/>
              </a:ext>
            </a:extLst>
          </p:cNvPr>
          <p:cNvPicPr>
            <a:picLocks noChangeAspect="1"/>
          </p:cNvPicPr>
          <p:nvPr/>
        </p:nvPicPr>
        <p:blipFill>
          <a:blip r:embed="rId7"/>
          <a:stretch>
            <a:fillRect/>
          </a:stretch>
        </p:blipFill>
        <p:spPr>
          <a:xfrm>
            <a:off x="5987449" y="77459"/>
            <a:ext cx="801302" cy="801302"/>
          </a:xfrm>
          <a:prstGeom prst="rect">
            <a:avLst/>
          </a:prstGeom>
        </p:spPr>
      </p:pic>
      <p:sp>
        <p:nvSpPr>
          <p:cNvPr id="8" name="Cloud Callout 7">
            <a:extLst>
              <a:ext uri="{FF2B5EF4-FFF2-40B4-BE49-F238E27FC236}">
                <a16:creationId xmlns:a16="http://schemas.microsoft.com/office/drawing/2014/main" id="{9AC31E40-469E-CD4F-9266-B9975DE791F7}"/>
              </a:ext>
            </a:extLst>
          </p:cNvPr>
          <p:cNvSpPr/>
          <p:nvPr/>
        </p:nvSpPr>
        <p:spPr>
          <a:xfrm>
            <a:off x="242570" y="3328988"/>
            <a:ext cx="306070" cy="209550"/>
          </a:xfrm>
          <a:prstGeom prst="cloudCallou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7">
            <a:extLst>
              <a:ext uri="{FF2B5EF4-FFF2-40B4-BE49-F238E27FC236}">
                <a16:creationId xmlns:a16="http://schemas.microsoft.com/office/drawing/2014/main" id="{065A548C-E7A6-41EA-8D7C-8FC2601456E7}"/>
              </a:ext>
            </a:extLst>
          </p:cNvPr>
          <p:cNvSpPr txBox="1">
            <a:spLocks noChangeArrowheads="1"/>
          </p:cNvSpPr>
          <p:nvPr/>
        </p:nvSpPr>
        <p:spPr bwMode="auto">
          <a:xfrm>
            <a:off x="2073275" y="114300"/>
            <a:ext cx="3784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chemeClr val="bg1"/>
              </a:solidFill>
              <a:latin typeface="DJB This is My Life" pitchFamily="1" charset="0"/>
            </a:endParaRPr>
          </a:p>
        </p:txBody>
      </p:sp>
      <p:sp>
        <p:nvSpPr>
          <p:cNvPr id="16386" name="TextBox 8">
            <a:extLst>
              <a:ext uri="{FF2B5EF4-FFF2-40B4-BE49-F238E27FC236}">
                <a16:creationId xmlns:a16="http://schemas.microsoft.com/office/drawing/2014/main" id="{672EF8CF-2AB2-4013-9942-37176E96A91A}"/>
              </a:ext>
            </a:extLst>
          </p:cNvPr>
          <p:cNvSpPr txBox="1">
            <a:spLocks noChangeArrowheads="1"/>
          </p:cNvSpPr>
          <p:nvPr/>
        </p:nvSpPr>
        <p:spPr bwMode="auto">
          <a:xfrm>
            <a:off x="2228850" y="1177925"/>
            <a:ext cx="3784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600" dirty="0">
                <a:solidFill>
                  <a:srgbClr val="FFFFFF"/>
                </a:solidFill>
                <a:latin typeface="DJB This is My Life" pitchFamily="1" charset="0"/>
              </a:rPr>
              <a:t>2016-2017</a:t>
            </a:r>
          </a:p>
        </p:txBody>
      </p:sp>
      <p:sp>
        <p:nvSpPr>
          <p:cNvPr id="4" name="TextBox 3">
            <a:extLst>
              <a:ext uri="{FF2B5EF4-FFF2-40B4-BE49-F238E27FC236}">
                <a16:creationId xmlns:a16="http://schemas.microsoft.com/office/drawing/2014/main" id="{7A5BF2A5-DC2C-44A7-A0F8-EB9034B2ECC1}"/>
              </a:ext>
            </a:extLst>
          </p:cNvPr>
          <p:cNvSpPr txBox="1"/>
          <p:nvPr/>
        </p:nvSpPr>
        <p:spPr>
          <a:xfrm>
            <a:off x="433388" y="931253"/>
            <a:ext cx="3373437" cy="307975"/>
          </a:xfrm>
          <a:prstGeom prst="rect">
            <a:avLst/>
          </a:prstGeom>
          <a:noFill/>
        </p:spPr>
        <p:txBody>
          <a:bodyPr>
            <a:spAutoFit/>
          </a:bodyPr>
          <a:lstStyle/>
          <a:p>
            <a:pPr eaLnBrk="1" hangingPunct="1">
              <a:defRPr/>
            </a:pPr>
            <a:r>
              <a:rPr lang="en-US" sz="1400" b="1" cap="all" dirty="0">
                <a:latin typeface="Arial Black"/>
                <a:ea typeface="ＭＳ Ｐゴシック" charset="0"/>
                <a:cs typeface="Arial Black"/>
              </a:rPr>
              <a:t>Late / Incomplete Work</a:t>
            </a:r>
          </a:p>
        </p:txBody>
      </p:sp>
      <p:cxnSp>
        <p:nvCxnSpPr>
          <p:cNvPr id="6" name="Straight Connector 5">
            <a:extLst>
              <a:ext uri="{FF2B5EF4-FFF2-40B4-BE49-F238E27FC236}">
                <a16:creationId xmlns:a16="http://schemas.microsoft.com/office/drawing/2014/main" id="{54B503EF-3380-4F14-B166-EC58D9B5706C}"/>
              </a:ext>
            </a:extLst>
          </p:cNvPr>
          <p:cNvCxnSpPr>
            <a:cxnSpLocks noChangeShapeType="1"/>
          </p:cNvCxnSpPr>
          <p:nvPr/>
        </p:nvCxnSpPr>
        <p:spPr bwMode="auto">
          <a:xfrm>
            <a:off x="3944937" y="1406495"/>
            <a:ext cx="25400" cy="2714625"/>
          </a:xfrm>
          <a:prstGeom prst="line">
            <a:avLst/>
          </a:prstGeom>
          <a:noFill/>
          <a:ln w="28575">
            <a:solidFill>
              <a:schemeClr val="tx1"/>
            </a:solidFill>
            <a:prstDash val="dot"/>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a:extLst>
              <a:ext uri="{FF2B5EF4-FFF2-40B4-BE49-F238E27FC236}">
                <a16:creationId xmlns:a16="http://schemas.microsoft.com/office/drawing/2014/main" id="{EACCD2DC-532C-4A5C-A05F-6E11F3740B3A}"/>
              </a:ext>
            </a:extLst>
          </p:cNvPr>
          <p:cNvCxnSpPr>
            <a:cxnSpLocks noChangeShapeType="1"/>
          </p:cNvCxnSpPr>
          <p:nvPr/>
        </p:nvCxnSpPr>
        <p:spPr bwMode="auto">
          <a:xfrm flipH="1">
            <a:off x="139700" y="4321552"/>
            <a:ext cx="7454900" cy="0"/>
          </a:xfrm>
          <a:prstGeom prst="line">
            <a:avLst/>
          </a:prstGeom>
          <a:noFill/>
          <a:ln w="28575">
            <a:solidFill>
              <a:schemeClr val="tx1"/>
            </a:solidFill>
            <a:prstDash val="dot"/>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16390" name="Picture 1" descr="clock.png">
            <a:extLst>
              <a:ext uri="{FF2B5EF4-FFF2-40B4-BE49-F238E27FC236}">
                <a16:creationId xmlns:a16="http://schemas.microsoft.com/office/drawing/2014/main" id="{8B112011-2DAD-4E75-B7C5-726BC01740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3919" y="973747"/>
            <a:ext cx="384175" cy="37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Rectangle 4">
            <a:extLst>
              <a:ext uri="{FF2B5EF4-FFF2-40B4-BE49-F238E27FC236}">
                <a16:creationId xmlns:a16="http://schemas.microsoft.com/office/drawing/2014/main" id="{A11D5461-DC8F-4D35-8FED-31D3C27957AF}"/>
              </a:ext>
            </a:extLst>
          </p:cNvPr>
          <p:cNvSpPr>
            <a:spLocks noChangeArrowheads="1"/>
          </p:cNvSpPr>
          <p:nvPr/>
        </p:nvSpPr>
        <p:spPr bwMode="auto">
          <a:xfrm>
            <a:off x="319882" y="1281141"/>
            <a:ext cx="3478212"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i="1" dirty="0">
                <a:latin typeface="Arial Narrow" panose="020B0606020202030204" pitchFamily="34" charset="0"/>
              </a:rPr>
              <a:t> </a:t>
            </a:r>
            <a:r>
              <a:rPr lang="en-US" altLang="en-US" sz="1600" i="1" dirty="0">
                <a:latin typeface="Arial Narrow" panose="020B0606020202030204" pitchFamily="34" charset="0"/>
              </a:rPr>
              <a:t>My expectation is that </a:t>
            </a:r>
            <a:r>
              <a:rPr lang="en-US" altLang="en-US" sz="1600" b="1" i="1" dirty="0">
                <a:latin typeface="Arial Narrow" panose="020B0606020202030204" pitchFamily="34" charset="0"/>
              </a:rPr>
              <a:t>ALL</a:t>
            </a:r>
            <a:r>
              <a:rPr lang="en-US" altLang="en-US" sz="1600" i="1" dirty="0">
                <a:latin typeface="Arial Narrow" panose="020B0606020202030204" pitchFamily="34" charset="0"/>
              </a:rPr>
              <a:t> assignments are completed on time. It is important to develop strong study skills.</a:t>
            </a:r>
          </a:p>
          <a:p>
            <a:pPr eaLnBrk="1" hangingPunct="1">
              <a:spcBef>
                <a:spcPct val="0"/>
              </a:spcBef>
              <a:buFontTx/>
              <a:buNone/>
            </a:pPr>
            <a:endParaRPr lang="en-US" altLang="en-US" sz="1600" dirty="0"/>
          </a:p>
          <a:p>
            <a:pPr algn="ctr" eaLnBrk="1" hangingPunct="1">
              <a:spcBef>
                <a:spcPct val="0"/>
              </a:spcBef>
              <a:buFontTx/>
              <a:buNone/>
            </a:pPr>
            <a:r>
              <a:rPr lang="en-US" altLang="en-US" sz="1600" b="1" dirty="0">
                <a:latin typeface="Arial Black" charset="0"/>
                <a:ea typeface="Arial Black" charset="0"/>
                <a:cs typeface="Arial Black" charset="0"/>
              </a:rPr>
              <a:t>WORK QUALITY</a:t>
            </a:r>
          </a:p>
          <a:p>
            <a:pPr algn="ctr" eaLnBrk="1" hangingPunct="1">
              <a:spcBef>
                <a:spcPct val="0"/>
              </a:spcBef>
              <a:buFontTx/>
              <a:buNone/>
            </a:pPr>
            <a:r>
              <a:rPr lang="en-US" altLang="en-US" sz="1600" dirty="0">
                <a:latin typeface="+mj-lt"/>
                <a:ea typeface="Arial Black" charset="0"/>
                <a:cs typeface="Arial Black" charset="0"/>
              </a:rPr>
              <a:t>Students are expected to turn in QUALITY work.  Mrs. Wilkinson will return any work that does not meet her standards of quality. It is the student’s responsibility to redo the assignment and turn it back in. </a:t>
            </a:r>
          </a:p>
        </p:txBody>
      </p:sp>
      <p:pic>
        <p:nvPicPr>
          <p:cNvPr id="16392" name="Picture 10" descr="thermometer.png">
            <a:extLst>
              <a:ext uri="{FF2B5EF4-FFF2-40B4-BE49-F238E27FC236}">
                <a16:creationId xmlns:a16="http://schemas.microsoft.com/office/drawing/2014/main" id="{858D46BB-AA2E-406E-900C-1FCE70A23395}"/>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647656" y="964162"/>
            <a:ext cx="2794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a:extLst>
              <a:ext uri="{FF2B5EF4-FFF2-40B4-BE49-F238E27FC236}">
                <a16:creationId xmlns:a16="http://schemas.microsoft.com/office/drawing/2014/main" id="{C101F4A0-17E7-4073-8CF1-F556439B6D74}"/>
              </a:ext>
            </a:extLst>
          </p:cNvPr>
          <p:cNvSpPr txBox="1"/>
          <p:nvPr/>
        </p:nvSpPr>
        <p:spPr>
          <a:xfrm>
            <a:off x="4468812" y="944034"/>
            <a:ext cx="3224213" cy="307975"/>
          </a:xfrm>
          <a:prstGeom prst="rect">
            <a:avLst/>
          </a:prstGeom>
          <a:noFill/>
        </p:spPr>
        <p:txBody>
          <a:bodyPr>
            <a:spAutoFit/>
          </a:bodyPr>
          <a:lstStyle/>
          <a:p>
            <a:pPr eaLnBrk="1" hangingPunct="1">
              <a:defRPr/>
            </a:pPr>
            <a:r>
              <a:rPr lang="en-US" sz="1400" b="1" cap="all" dirty="0">
                <a:latin typeface="Arial Black"/>
                <a:ea typeface="ＭＳ Ｐゴシック" charset="0"/>
                <a:cs typeface="Arial Black"/>
              </a:rPr>
              <a:t>Absentee Policy</a:t>
            </a:r>
          </a:p>
        </p:txBody>
      </p:sp>
      <p:sp>
        <p:nvSpPr>
          <p:cNvPr id="16394" name="Rectangle 12">
            <a:extLst>
              <a:ext uri="{FF2B5EF4-FFF2-40B4-BE49-F238E27FC236}">
                <a16:creationId xmlns:a16="http://schemas.microsoft.com/office/drawing/2014/main" id="{208B2167-CCDE-409A-9F22-11A3EBCD776A}"/>
              </a:ext>
            </a:extLst>
          </p:cNvPr>
          <p:cNvSpPr>
            <a:spLocks noChangeArrowheads="1"/>
          </p:cNvSpPr>
          <p:nvPr/>
        </p:nvSpPr>
        <p:spPr bwMode="auto">
          <a:xfrm>
            <a:off x="4035425" y="1498681"/>
            <a:ext cx="3635375"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100" b="1">
                <a:latin typeface="Arial Narrow" panose="020B0606020202030204" pitchFamily="34" charset="0"/>
              </a:rPr>
              <a:t>YES, WE DID SOMETHING IMPORTANT WHILE YOU WERE ABSENT. </a:t>
            </a:r>
            <a:r>
              <a:rPr lang="en-US" altLang="en-US" sz="1100" dirty="0">
                <a:latin typeface="Arial Narrow" panose="020B0606020202030204" pitchFamily="34" charset="0"/>
              </a:rPr>
              <a:t>Excused absences guarantee students the right to make up any and all assignments assigned on the day[s] of absence at full credit. The student is responsible for asking the teacher(s) for assignments and make-up tests within two (2) class meetings with the teacher. The teacher(s) shall specify a reasonable period of time for completion of make-up work. In no case shall the time be less than one full calendar day for each day missed. Work due to be turned in on the day of the absence will be turned in upon return and be given full credit. The principal or designee shall have the authority to modify these conditions with a confirmed hardship. Students who have been assigned out-of-school suspension (OSS) may make up all missed assignments and tests for full credit.  (</a:t>
            </a:r>
            <a:r>
              <a:rPr lang="en-US" altLang="en-US" sz="1100" i="1" dirty="0">
                <a:latin typeface="Arial Narrow" panose="020B0606020202030204" pitchFamily="34" charset="0"/>
              </a:rPr>
              <a:t>Student Code of Conduct page 9)</a:t>
            </a:r>
            <a:endParaRPr lang="en-US" altLang="en-US" sz="1100" dirty="0">
              <a:latin typeface="Arial Narrow" panose="020B0606020202030204" pitchFamily="34" charset="0"/>
            </a:endParaRPr>
          </a:p>
          <a:p>
            <a:pPr eaLnBrk="1" hangingPunct="1">
              <a:spcBef>
                <a:spcPct val="0"/>
              </a:spcBef>
              <a:buFontTx/>
              <a:buNone/>
            </a:pPr>
            <a:endParaRPr lang="en-US" altLang="en-US" sz="1100" dirty="0">
              <a:latin typeface="Arial Narrow" panose="020B0606020202030204" pitchFamily="34" charset="0"/>
            </a:endParaRPr>
          </a:p>
        </p:txBody>
      </p:sp>
      <p:sp>
        <p:nvSpPr>
          <p:cNvPr id="53" name="TextBox 52">
            <a:extLst>
              <a:ext uri="{FF2B5EF4-FFF2-40B4-BE49-F238E27FC236}">
                <a16:creationId xmlns:a16="http://schemas.microsoft.com/office/drawing/2014/main" id="{2F0E179F-E8E5-42CE-A8BA-86C18765DDB8}"/>
              </a:ext>
            </a:extLst>
          </p:cNvPr>
          <p:cNvSpPr txBox="1"/>
          <p:nvPr/>
        </p:nvSpPr>
        <p:spPr>
          <a:xfrm>
            <a:off x="746125" y="4378154"/>
            <a:ext cx="3375025" cy="307975"/>
          </a:xfrm>
          <a:prstGeom prst="rect">
            <a:avLst/>
          </a:prstGeom>
          <a:noFill/>
        </p:spPr>
        <p:txBody>
          <a:bodyPr>
            <a:spAutoFit/>
          </a:bodyPr>
          <a:lstStyle/>
          <a:p>
            <a:pPr algn="ctr" eaLnBrk="1" hangingPunct="1">
              <a:defRPr/>
            </a:pPr>
            <a:r>
              <a:rPr lang="en-US" sz="1400" b="1" cap="all" dirty="0">
                <a:latin typeface="Arial Black"/>
                <a:ea typeface="ＭＳ Ｐゴシック" charset="0"/>
                <a:cs typeface="Arial Black"/>
              </a:rPr>
              <a:t>Technology</a:t>
            </a:r>
          </a:p>
        </p:txBody>
      </p:sp>
      <p:sp>
        <p:nvSpPr>
          <p:cNvPr id="16396" name="TextBox 54">
            <a:extLst>
              <a:ext uri="{FF2B5EF4-FFF2-40B4-BE49-F238E27FC236}">
                <a16:creationId xmlns:a16="http://schemas.microsoft.com/office/drawing/2014/main" id="{3E93A575-5000-4440-8578-838F5C36D00E}"/>
              </a:ext>
            </a:extLst>
          </p:cNvPr>
          <p:cNvSpPr txBox="1">
            <a:spLocks noChangeArrowheads="1"/>
          </p:cNvSpPr>
          <p:nvPr/>
        </p:nvSpPr>
        <p:spPr bwMode="auto">
          <a:xfrm>
            <a:off x="295274" y="4637571"/>
            <a:ext cx="4964113" cy="177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defRPr/>
            </a:pPr>
            <a:r>
              <a:rPr lang="en-US" altLang="en-US" sz="1050" dirty="0">
                <a:latin typeface="Arial Narrow" charset="0"/>
              </a:rPr>
              <a:t>Students are expected to abide by all school and district digital safety rules and guidelines. Failure to do so will result in said student being banned from technology in class. While we encourage students to bring their own devices to school, using them in class without teacher permission will result in a behavior step. Students will be required to use technology both at school and at home. Students will use various sites accessed from their My Pasco Connect dashboard. Login information will be given the first week of school and can be recorded here:</a:t>
            </a:r>
          </a:p>
          <a:p>
            <a:pPr eaLnBrk="1" hangingPunct="1">
              <a:spcBef>
                <a:spcPct val="0"/>
              </a:spcBef>
              <a:buFontTx/>
              <a:buNone/>
              <a:defRPr/>
            </a:pPr>
            <a:endParaRPr lang="en-US" altLang="en-US" sz="1050" dirty="0">
              <a:latin typeface="Arial Narrow" charset="0"/>
            </a:endParaRPr>
          </a:p>
          <a:p>
            <a:pPr eaLnBrk="1" hangingPunct="1">
              <a:spcBef>
                <a:spcPct val="0"/>
              </a:spcBef>
              <a:buFontTx/>
              <a:buNone/>
              <a:defRPr/>
            </a:pPr>
            <a:r>
              <a:rPr lang="en-US" altLang="en-US" sz="1050" dirty="0">
                <a:latin typeface="Arial Narrow" charset="0"/>
              </a:rPr>
              <a:t>Username__________________________  Password </a:t>
            </a:r>
            <a:r>
              <a:rPr lang="en-US" altLang="en-US" sz="1200" dirty="0">
                <a:latin typeface="Arial Narrow" charset="0"/>
              </a:rPr>
              <a:t>___________________________</a:t>
            </a:r>
          </a:p>
          <a:p>
            <a:pPr eaLnBrk="1" hangingPunct="1">
              <a:spcBef>
                <a:spcPct val="0"/>
              </a:spcBef>
              <a:buFontTx/>
              <a:buNone/>
              <a:defRPr/>
            </a:pPr>
            <a:endParaRPr lang="en-US" altLang="en-US" sz="1200" b="1" dirty="0">
              <a:latin typeface="Arial Narrow" charset="0"/>
            </a:endParaRPr>
          </a:p>
          <a:p>
            <a:pPr eaLnBrk="1" hangingPunct="1">
              <a:spcBef>
                <a:spcPct val="0"/>
              </a:spcBef>
              <a:buFontTx/>
              <a:buNone/>
              <a:defRPr/>
            </a:pPr>
            <a:r>
              <a:rPr lang="en-US" altLang="en-US" sz="1200" b="1" dirty="0">
                <a:latin typeface="Arial Narrow" charset="0"/>
              </a:rPr>
              <a:t>					</a:t>
            </a:r>
            <a:r>
              <a:rPr lang="en-US" altLang="en-US" sz="1200" dirty="0">
                <a:latin typeface="Arial Narrow" charset="0"/>
              </a:rPr>
              <a:t>	</a:t>
            </a:r>
            <a:endParaRPr lang="en-US" altLang="en-US" sz="1200" b="1" dirty="0">
              <a:latin typeface="Arial Narrow" charset="0"/>
            </a:endParaRPr>
          </a:p>
        </p:txBody>
      </p:sp>
      <p:pic>
        <p:nvPicPr>
          <p:cNvPr id="16397" name="Picture 22" descr="laptop.png">
            <a:extLst>
              <a:ext uri="{FF2B5EF4-FFF2-40B4-BE49-F238E27FC236}">
                <a16:creationId xmlns:a16="http://schemas.microsoft.com/office/drawing/2014/main" id="{AEC49F60-3588-4EA5-BB92-6C2E835B29F7}"/>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308970" y="4378731"/>
            <a:ext cx="338137"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6" name="Straight Connector 55">
            <a:extLst>
              <a:ext uri="{FF2B5EF4-FFF2-40B4-BE49-F238E27FC236}">
                <a16:creationId xmlns:a16="http://schemas.microsoft.com/office/drawing/2014/main" id="{702193C1-A69C-4B4D-870E-CB52362AA27B}"/>
              </a:ext>
            </a:extLst>
          </p:cNvPr>
          <p:cNvCxnSpPr>
            <a:cxnSpLocks noChangeShapeType="1"/>
          </p:cNvCxnSpPr>
          <p:nvPr/>
        </p:nvCxnSpPr>
        <p:spPr bwMode="auto">
          <a:xfrm flipH="1" flipV="1">
            <a:off x="119063" y="6064250"/>
            <a:ext cx="5316537" cy="19050"/>
          </a:xfrm>
          <a:prstGeom prst="line">
            <a:avLst/>
          </a:prstGeom>
          <a:noFill/>
          <a:ln w="28575">
            <a:solidFill>
              <a:schemeClr val="tx1"/>
            </a:solidFill>
            <a:prstDash val="dot"/>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6399" name="Rectangle 23">
            <a:extLst>
              <a:ext uri="{FF2B5EF4-FFF2-40B4-BE49-F238E27FC236}">
                <a16:creationId xmlns:a16="http://schemas.microsoft.com/office/drawing/2014/main" id="{5FFE442D-ED26-4430-9F75-8307325CB383}"/>
              </a:ext>
            </a:extLst>
          </p:cNvPr>
          <p:cNvSpPr>
            <a:spLocks noChangeArrowheads="1"/>
          </p:cNvSpPr>
          <p:nvPr/>
        </p:nvSpPr>
        <p:spPr bwMode="auto">
          <a:xfrm>
            <a:off x="139700" y="8286750"/>
            <a:ext cx="7454900"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200" dirty="0">
              <a:latin typeface="Arial Narrow" panose="020B0606020202030204" pitchFamily="34" charset="0"/>
            </a:endParaRPr>
          </a:p>
          <a:p>
            <a:pPr eaLnBrk="1" hangingPunct="1">
              <a:spcBef>
                <a:spcPct val="0"/>
              </a:spcBef>
              <a:buFontTx/>
              <a:buNone/>
            </a:pPr>
            <a:r>
              <a:rPr lang="en-US" altLang="en-US" sz="1200" dirty="0">
                <a:latin typeface="Arial Narrow" panose="020B0606020202030204" pitchFamily="34" charset="0"/>
              </a:rPr>
              <a:t>I, ________________________________________, have read and understand the rules and expectations for Year 3 Individuals &amp; Societies. I acknowledge that it is my responsibility to contact my teacher if I have any questions or concerns. I know that this syllabus, assignments, calendars, and resources are available to me online at any time. I know that assignments can be submitted digitally at any time and that printer/computer/flash drive issues are not an excuse for late work. I understand that students must adhere to the MYP policies and procedures. </a:t>
            </a:r>
            <a:r>
              <a:rPr lang="en-US" altLang="en-US" sz="1200" b="1" dirty="0">
                <a:latin typeface="Arial Narrow" panose="020B0606020202030204" pitchFamily="34" charset="0"/>
              </a:rPr>
              <a:t>This syllabus should remain in the student notebook.</a:t>
            </a:r>
          </a:p>
          <a:p>
            <a:pPr eaLnBrk="1" hangingPunct="1">
              <a:spcBef>
                <a:spcPct val="0"/>
              </a:spcBef>
              <a:buFontTx/>
              <a:buNone/>
            </a:pPr>
            <a:endParaRPr lang="en-US" altLang="en-US" sz="700" dirty="0">
              <a:latin typeface="Arial Narrow" panose="020B0606020202030204" pitchFamily="34" charset="0"/>
            </a:endParaRPr>
          </a:p>
          <a:p>
            <a:pPr eaLnBrk="1" hangingPunct="1">
              <a:spcBef>
                <a:spcPct val="0"/>
              </a:spcBef>
              <a:buFontTx/>
              <a:buNone/>
            </a:pPr>
            <a:endParaRPr lang="en-US" altLang="en-US" sz="1200" dirty="0">
              <a:latin typeface="Arial Narrow" panose="020B0606020202030204" pitchFamily="34" charset="0"/>
            </a:endParaRPr>
          </a:p>
          <a:p>
            <a:pPr eaLnBrk="1" hangingPunct="1">
              <a:spcBef>
                <a:spcPct val="0"/>
              </a:spcBef>
              <a:buFontTx/>
              <a:buNone/>
            </a:pPr>
            <a:r>
              <a:rPr lang="en-US" altLang="en-US" sz="1200" b="1" dirty="0">
                <a:latin typeface="Arial Narrow" panose="020B0606020202030204" pitchFamily="34" charset="0"/>
              </a:rPr>
              <a:t>Student signature </a:t>
            </a:r>
            <a:r>
              <a:rPr lang="en-US" altLang="en-US" sz="1200" dirty="0">
                <a:latin typeface="Arial Narrow" panose="020B0606020202030204" pitchFamily="34" charset="0"/>
              </a:rPr>
              <a:t>__________________________________  </a:t>
            </a:r>
            <a:r>
              <a:rPr lang="en-US" altLang="en-US" sz="1200" b="1" dirty="0">
                <a:latin typeface="Arial Narrow" panose="020B0606020202030204" pitchFamily="34" charset="0"/>
              </a:rPr>
              <a:t>Parent signature </a:t>
            </a:r>
            <a:r>
              <a:rPr lang="en-US" altLang="en-US" sz="1200" dirty="0">
                <a:latin typeface="Arial Narrow" panose="020B0606020202030204" pitchFamily="34" charset="0"/>
              </a:rPr>
              <a:t>______________________________________</a:t>
            </a:r>
          </a:p>
        </p:txBody>
      </p:sp>
      <p:cxnSp>
        <p:nvCxnSpPr>
          <p:cNvPr id="57" name="Straight Connector 56">
            <a:extLst>
              <a:ext uri="{FF2B5EF4-FFF2-40B4-BE49-F238E27FC236}">
                <a16:creationId xmlns:a16="http://schemas.microsoft.com/office/drawing/2014/main" id="{C266CE6C-4079-4FD9-8762-BF3B25C8ACE1}"/>
              </a:ext>
            </a:extLst>
          </p:cNvPr>
          <p:cNvCxnSpPr>
            <a:cxnSpLocks noChangeShapeType="1"/>
          </p:cNvCxnSpPr>
          <p:nvPr/>
        </p:nvCxnSpPr>
        <p:spPr bwMode="auto">
          <a:xfrm flipH="1">
            <a:off x="139700" y="8282645"/>
            <a:ext cx="7454900" cy="0"/>
          </a:xfrm>
          <a:prstGeom prst="line">
            <a:avLst/>
          </a:prstGeom>
          <a:noFill/>
          <a:ln w="28575">
            <a:solidFill>
              <a:schemeClr val="tx1"/>
            </a:solidFill>
            <a:prstDash val="dot"/>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8" name="TextBox 57">
            <a:extLst>
              <a:ext uri="{FF2B5EF4-FFF2-40B4-BE49-F238E27FC236}">
                <a16:creationId xmlns:a16="http://schemas.microsoft.com/office/drawing/2014/main" id="{8811894F-17C7-4D94-A49F-A0E6B5F7497A}"/>
              </a:ext>
            </a:extLst>
          </p:cNvPr>
          <p:cNvSpPr txBox="1"/>
          <p:nvPr/>
        </p:nvSpPr>
        <p:spPr>
          <a:xfrm>
            <a:off x="1169988" y="6107113"/>
            <a:ext cx="2698750" cy="307975"/>
          </a:xfrm>
          <a:prstGeom prst="rect">
            <a:avLst/>
          </a:prstGeom>
          <a:noFill/>
        </p:spPr>
        <p:txBody>
          <a:bodyPr>
            <a:spAutoFit/>
          </a:bodyPr>
          <a:lstStyle/>
          <a:p>
            <a:pPr algn="ctr" eaLnBrk="1" hangingPunct="1">
              <a:defRPr/>
            </a:pPr>
            <a:r>
              <a:rPr lang="en-US" sz="1400" b="1" cap="all">
                <a:latin typeface="Arial Black"/>
                <a:ea typeface="ＭＳ Ｐゴシック" charset="0"/>
                <a:cs typeface="Arial Black"/>
              </a:rPr>
              <a:t>Class Resources</a:t>
            </a:r>
          </a:p>
        </p:txBody>
      </p:sp>
      <p:pic>
        <p:nvPicPr>
          <p:cNvPr id="25" name="Picture 24" descr="Macintosh HD:Users:tamaragorosave:Desktop:Clip Art:Grepic_Chalkboard_Paper:chalkboard7.jpg">
            <a:extLst>
              <a:ext uri="{FF2B5EF4-FFF2-40B4-BE49-F238E27FC236}">
                <a16:creationId xmlns:a16="http://schemas.microsoft.com/office/drawing/2014/main" id="{FD6A36A0-1514-419E-B21A-327D965138F2}"/>
              </a:ext>
            </a:extLst>
          </p:cNvPr>
          <p:cNvPicPr/>
          <p:nvPr/>
        </p:nvPicPr>
        <p:blipFill>
          <a:blip r:embed="rId5">
            <a:alphaModFix amt="90000"/>
            <a:extLst>
              <a:ext uri="{28A0092B-C50C-407E-A947-70E740481C1C}">
                <a14:useLocalDpi xmlns:a14="http://schemas.microsoft.com/office/drawing/2010/main" val="0"/>
              </a:ext>
            </a:extLst>
          </a:blip>
          <a:srcRect/>
          <a:stretch>
            <a:fillRect/>
          </a:stretch>
        </p:blipFill>
        <p:spPr bwMode="auto">
          <a:xfrm>
            <a:off x="234824" y="220021"/>
            <a:ext cx="7309102" cy="707080"/>
          </a:xfrm>
          <a:prstGeom prst="roundRect">
            <a:avLst>
              <a:gd name="adj" fmla="val 8594"/>
            </a:avLst>
          </a:prstGeom>
          <a:solidFill>
            <a:srgbClr val="FFFFFF">
              <a:shade val="85000"/>
            </a:srgbClr>
          </a:solidFill>
          <a:ln>
            <a:noFill/>
          </a:ln>
          <a:effectLst/>
        </p:spPr>
      </p:pic>
      <p:pic>
        <p:nvPicPr>
          <p:cNvPr id="16403" name="Picture 10">
            <a:extLst>
              <a:ext uri="{FF2B5EF4-FFF2-40B4-BE49-F238E27FC236}">
                <a16:creationId xmlns:a16="http://schemas.microsoft.com/office/drawing/2014/main" id="{87CD8BD7-B478-4288-85E5-66E61EFD3EBA}"/>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1282700" y="260350"/>
            <a:ext cx="5222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Box 1">
            <a:extLst>
              <a:ext uri="{FF2B5EF4-FFF2-40B4-BE49-F238E27FC236}">
                <a16:creationId xmlns:a16="http://schemas.microsoft.com/office/drawing/2014/main" id="{ED7A96EA-6C91-495E-965D-B58CFD8ED522}"/>
              </a:ext>
            </a:extLst>
          </p:cNvPr>
          <p:cNvSpPr txBox="1">
            <a:spLocks noChangeArrowheads="1"/>
          </p:cNvSpPr>
          <p:nvPr/>
        </p:nvSpPr>
        <p:spPr bwMode="auto">
          <a:xfrm>
            <a:off x="1282700" y="358775"/>
            <a:ext cx="5222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800" dirty="0"/>
              <a:t>Individuals &amp; Societies Year 3</a:t>
            </a:r>
          </a:p>
        </p:txBody>
      </p:sp>
      <p:sp>
        <p:nvSpPr>
          <p:cNvPr id="16405" name="TextBox 2">
            <a:extLst>
              <a:ext uri="{FF2B5EF4-FFF2-40B4-BE49-F238E27FC236}">
                <a16:creationId xmlns:a16="http://schemas.microsoft.com/office/drawing/2014/main" id="{A3F712C6-A8F5-45C2-BEB9-07A14AE2BDE9}"/>
              </a:ext>
            </a:extLst>
          </p:cNvPr>
          <p:cNvSpPr txBox="1">
            <a:spLocks noChangeArrowheads="1"/>
          </p:cNvSpPr>
          <p:nvPr/>
        </p:nvSpPr>
        <p:spPr bwMode="auto">
          <a:xfrm>
            <a:off x="231775" y="6343653"/>
            <a:ext cx="51911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None/>
            </a:pPr>
            <a:r>
              <a:rPr lang="en-US" altLang="en-US" sz="1200" dirty="0">
                <a:latin typeface="Arial Narrow" panose="020B0606020202030204" pitchFamily="34" charset="0"/>
              </a:rPr>
              <a:t>Students and parents should be signed up for our class </a:t>
            </a:r>
            <a:r>
              <a:rPr lang="en-US" altLang="en-US" sz="1200" b="1" dirty="0">
                <a:latin typeface="Arial Narrow" panose="020B0606020202030204" pitchFamily="34" charset="0"/>
              </a:rPr>
              <a:t>Remind </a:t>
            </a:r>
            <a:r>
              <a:rPr lang="en-US" altLang="en-US" sz="1200" dirty="0">
                <a:latin typeface="Arial Narrow" panose="020B0606020202030204" pitchFamily="34" charset="0"/>
              </a:rPr>
              <a:t>account. This is used to communicate upcoming assignments, events, reminders, and progress. </a:t>
            </a:r>
            <a:r>
              <a:rPr lang="en-US" altLang="en-US" sz="1200" dirty="0" err="1">
                <a:latin typeface="Arial Narrow" panose="020B0606020202030204" pitchFamily="34" charset="0"/>
              </a:rPr>
              <a:t>Tthe</a:t>
            </a:r>
            <a:r>
              <a:rPr lang="en-US" altLang="en-US" sz="1200" dirty="0">
                <a:latin typeface="Arial Narrow" panose="020B0606020202030204" pitchFamily="34" charset="0"/>
              </a:rPr>
              <a:t> class code can be found on the front of this syllabus. Students and parents should also have access to </a:t>
            </a:r>
            <a:r>
              <a:rPr lang="en-US" altLang="en-US" sz="1200" b="1" dirty="0" err="1">
                <a:latin typeface="Arial Narrow" panose="020B0606020202030204" pitchFamily="34" charset="0"/>
              </a:rPr>
              <a:t>MyStudent</a:t>
            </a:r>
            <a:r>
              <a:rPr lang="en-US" altLang="en-US" sz="1200" dirty="0">
                <a:latin typeface="Arial Narrow" panose="020B0606020202030204" pitchFamily="34" charset="0"/>
              </a:rPr>
              <a:t> to keep track of grades and assignments. Our class will have a </a:t>
            </a:r>
            <a:r>
              <a:rPr lang="en-US" altLang="en-US" sz="1200" b="1" dirty="0" err="1">
                <a:latin typeface="Arial Narrow" panose="020B0606020202030204" pitchFamily="34" charset="0"/>
              </a:rPr>
              <a:t>Mylearning</a:t>
            </a:r>
            <a:r>
              <a:rPr lang="en-US" altLang="en-US" sz="1200" dirty="0">
                <a:latin typeface="Arial Narrow" panose="020B0606020202030204" pitchFamily="34" charset="0"/>
              </a:rPr>
              <a:t> page where students can access resources used in class such as handouts, videos, and power points. </a:t>
            </a:r>
          </a:p>
          <a:p>
            <a:pPr eaLnBrk="1" hangingPunct="1">
              <a:spcBef>
                <a:spcPct val="0"/>
              </a:spcBef>
              <a:buFontTx/>
              <a:buNone/>
            </a:pPr>
            <a:r>
              <a:rPr lang="en-US" altLang="en-US" sz="1200" b="1" u="sng" dirty="0">
                <a:latin typeface="Arial Narrow" panose="020B0606020202030204" pitchFamily="34" charset="0"/>
              </a:rPr>
              <a:t>Textbook Info:</a:t>
            </a:r>
            <a:r>
              <a:rPr lang="en-US" altLang="en-US" sz="1200" dirty="0">
                <a:latin typeface="Arial Narrow" panose="020B0606020202030204" pitchFamily="34" charset="0"/>
              </a:rPr>
              <a:t>  </a:t>
            </a:r>
            <a:r>
              <a:rPr lang="en-US" altLang="en-US" sz="1200" i="1" dirty="0">
                <a:latin typeface="Arial Narrow" panose="020B0606020202030204" pitchFamily="34" charset="0"/>
              </a:rPr>
              <a:t>Textbook information to come soon.                 </a:t>
            </a:r>
            <a:r>
              <a:rPr lang="en-US" altLang="en-US" sz="1200" b="1" dirty="0">
                <a:latin typeface="Arial Narrow" panose="020B0606020202030204" pitchFamily="34" charset="0"/>
              </a:rPr>
              <a:t> </a:t>
            </a:r>
          </a:p>
          <a:p>
            <a:pPr>
              <a:spcBef>
                <a:spcPct val="0"/>
              </a:spcBef>
              <a:buFontTx/>
              <a:buNone/>
            </a:pPr>
            <a:endParaRPr lang="en-US" altLang="en-US" sz="1200" b="1" dirty="0">
              <a:latin typeface="Arial Narrow" panose="020B0606020202030204" pitchFamily="34" charset="0"/>
            </a:endParaRPr>
          </a:p>
          <a:p>
            <a:pPr algn="ctr">
              <a:spcBef>
                <a:spcPct val="0"/>
              </a:spcBef>
              <a:buNone/>
            </a:pPr>
            <a:endParaRPr lang="en-US" altLang="en-US" sz="1200" b="1" dirty="0">
              <a:latin typeface="Arial Narrow" panose="020B0606020202030204" pitchFamily="34" charset="0"/>
            </a:endParaRPr>
          </a:p>
          <a:p>
            <a:pPr algn="ctr">
              <a:spcBef>
                <a:spcPct val="0"/>
              </a:spcBef>
              <a:buNone/>
            </a:pPr>
            <a:r>
              <a:rPr lang="en-US" altLang="en-US" sz="1200" b="1" dirty="0">
                <a:latin typeface="Arial Narrow" panose="020B0606020202030204" pitchFamily="34" charset="0"/>
              </a:rPr>
              <a:t>DO NOT CUT!!     DO NOT CUT!!       DO NOT CUT!!    DO NOT CUT!!  </a:t>
            </a:r>
          </a:p>
        </p:txBody>
      </p:sp>
      <p:pic>
        <p:nvPicPr>
          <p:cNvPr id="16406" name="Picture 1">
            <a:extLst>
              <a:ext uri="{FF2B5EF4-FFF2-40B4-BE49-F238E27FC236}">
                <a16:creationId xmlns:a16="http://schemas.microsoft.com/office/drawing/2014/main" id="{9F2FBE38-1922-4437-A440-26E2F4353B9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06006" y="6125262"/>
            <a:ext cx="3587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Connector 25">
            <a:extLst>
              <a:ext uri="{FF2B5EF4-FFF2-40B4-BE49-F238E27FC236}">
                <a16:creationId xmlns:a16="http://schemas.microsoft.com/office/drawing/2014/main" id="{AF3A0657-6640-4C75-8ED8-480981E821AE}"/>
              </a:ext>
            </a:extLst>
          </p:cNvPr>
          <p:cNvCxnSpPr>
            <a:cxnSpLocks noChangeShapeType="1"/>
          </p:cNvCxnSpPr>
          <p:nvPr/>
        </p:nvCxnSpPr>
        <p:spPr bwMode="auto">
          <a:xfrm>
            <a:off x="5487856" y="4321552"/>
            <a:ext cx="25400" cy="3873500"/>
          </a:xfrm>
          <a:prstGeom prst="line">
            <a:avLst/>
          </a:prstGeom>
          <a:noFill/>
          <a:ln w="28575">
            <a:solidFill>
              <a:schemeClr val="tx1"/>
            </a:solidFill>
            <a:prstDash val="dot"/>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6409" name="TextBox 6">
            <a:extLst>
              <a:ext uri="{FF2B5EF4-FFF2-40B4-BE49-F238E27FC236}">
                <a16:creationId xmlns:a16="http://schemas.microsoft.com/office/drawing/2014/main" id="{9A3EC2CA-54B9-4E7D-9570-72617A68B9F5}"/>
              </a:ext>
            </a:extLst>
          </p:cNvPr>
          <p:cNvSpPr txBox="1">
            <a:spLocks noChangeArrowheads="1"/>
          </p:cNvSpPr>
          <p:nvPr/>
        </p:nvSpPr>
        <p:spPr bwMode="auto">
          <a:xfrm>
            <a:off x="5715000" y="4333042"/>
            <a:ext cx="1955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1400" b="1">
                <a:latin typeface="Arial Black" panose="020B0A04020102020204" pitchFamily="34" charset="0"/>
              </a:rPr>
              <a:t>UNITS</a:t>
            </a:r>
          </a:p>
        </p:txBody>
      </p:sp>
      <p:sp>
        <p:nvSpPr>
          <p:cNvPr id="16410" name="TextBox 7">
            <a:extLst>
              <a:ext uri="{FF2B5EF4-FFF2-40B4-BE49-F238E27FC236}">
                <a16:creationId xmlns:a16="http://schemas.microsoft.com/office/drawing/2014/main" id="{8BDD6564-B84C-422D-A537-712E642C6928}"/>
              </a:ext>
            </a:extLst>
          </p:cNvPr>
          <p:cNvSpPr txBox="1">
            <a:spLocks noChangeArrowheads="1"/>
          </p:cNvSpPr>
          <p:nvPr/>
        </p:nvSpPr>
        <p:spPr bwMode="auto">
          <a:xfrm>
            <a:off x="5514975" y="4637571"/>
            <a:ext cx="217805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None/>
            </a:pPr>
            <a:r>
              <a:rPr lang="en-US" altLang="en-US" sz="1800" b="1" dirty="0">
                <a:latin typeface="Arial Narrow" panose="020B0606020202030204" pitchFamily="34" charset="0"/>
              </a:rPr>
              <a:t>Unit 1: </a:t>
            </a:r>
            <a:r>
              <a:rPr lang="en-US" altLang="en-US" sz="1800" dirty="0">
                <a:latin typeface="Arial Narrow" panose="020B0606020202030204" pitchFamily="34" charset="0"/>
              </a:rPr>
              <a:t>Geography</a:t>
            </a:r>
          </a:p>
          <a:p>
            <a:pPr>
              <a:spcBef>
                <a:spcPct val="0"/>
              </a:spcBef>
              <a:buNone/>
            </a:pPr>
            <a:r>
              <a:rPr lang="en-US" altLang="en-US" sz="1800" b="1" dirty="0">
                <a:latin typeface="Arial Narrow" panose="020B0606020202030204" pitchFamily="34" charset="0"/>
              </a:rPr>
              <a:t>Unit 2: </a:t>
            </a:r>
            <a:r>
              <a:rPr lang="en-US" altLang="en-US" sz="1800" dirty="0">
                <a:latin typeface="Arial Narrow" panose="020B0606020202030204" pitchFamily="34" charset="0"/>
              </a:rPr>
              <a:t>Mesopotamia</a:t>
            </a:r>
            <a:endParaRPr lang="en-US" sz="1800" dirty="0">
              <a:latin typeface="Arial Narrow" panose="020B0606020202030204" pitchFamily="34" charset="0"/>
            </a:endParaRPr>
          </a:p>
          <a:p>
            <a:pPr>
              <a:spcBef>
                <a:spcPct val="0"/>
              </a:spcBef>
              <a:buNone/>
            </a:pPr>
            <a:r>
              <a:rPr lang="en-US" altLang="en-US" sz="1800" b="1" dirty="0">
                <a:latin typeface="Arial Narrow" panose="020B0606020202030204" pitchFamily="34" charset="0"/>
              </a:rPr>
              <a:t>Unit 3: </a:t>
            </a:r>
            <a:r>
              <a:rPr lang="en-US" sz="1800" dirty="0">
                <a:latin typeface="Arial Narrow" panose="020B0606020202030204" pitchFamily="34" charset="0"/>
              </a:rPr>
              <a:t>Egypt</a:t>
            </a:r>
            <a:endParaRPr lang="en-US" altLang="en-US" sz="1800" b="1" dirty="0">
              <a:latin typeface="Arial Narrow" panose="020B0606020202030204" pitchFamily="34" charset="0"/>
            </a:endParaRPr>
          </a:p>
          <a:p>
            <a:pPr>
              <a:spcBef>
                <a:spcPct val="0"/>
              </a:spcBef>
              <a:buNone/>
            </a:pPr>
            <a:r>
              <a:rPr lang="en-US" altLang="en-US" sz="1800" b="1" dirty="0">
                <a:latin typeface="Arial Narrow" panose="020B0606020202030204" pitchFamily="34" charset="0"/>
              </a:rPr>
              <a:t>Unit 4: </a:t>
            </a:r>
            <a:r>
              <a:rPr lang="en-US" sz="1800" dirty="0">
                <a:latin typeface="Arial Narrow" panose="020B0606020202030204" pitchFamily="34" charset="0"/>
              </a:rPr>
              <a:t>India</a:t>
            </a:r>
            <a:endParaRPr lang="en-US" altLang="en-US" sz="1800" dirty="0">
              <a:latin typeface="Arial Narrow" panose="020B0606020202030204" pitchFamily="34" charset="0"/>
            </a:endParaRPr>
          </a:p>
          <a:p>
            <a:pPr>
              <a:spcBef>
                <a:spcPct val="0"/>
              </a:spcBef>
              <a:buNone/>
            </a:pPr>
            <a:r>
              <a:rPr lang="en-US" altLang="en-US" sz="1800" b="1" dirty="0">
                <a:latin typeface="Arial Narrow" panose="020B0606020202030204" pitchFamily="34" charset="0"/>
              </a:rPr>
              <a:t>Unit 5</a:t>
            </a:r>
            <a:r>
              <a:rPr lang="en-US" altLang="en-US" sz="1800" dirty="0">
                <a:latin typeface="Arial Narrow" panose="020B0606020202030204" pitchFamily="34" charset="0"/>
              </a:rPr>
              <a:t>: </a:t>
            </a:r>
            <a:r>
              <a:rPr lang="en-US" sz="1800" dirty="0">
                <a:latin typeface="Arial Narrow" panose="020B0606020202030204" pitchFamily="34" charset="0"/>
              </a:rPr>
              <a:t>China</a:t>
            </a:r>
          </a:p>
          <a:p>
            <a:pPr>
              <a:spcBef>
                <a:spcPct val="0"/>
              </a:spcBef>
              <a:buNone/>
            </a:pPr>
            <a:r>
              <a:rPr lang="en-US" altLang="en-US" sz="1800" b="1" dirty="0">
                <a:latin typeface="Arial Narrow" panose="020B0606020202030204" pitchFamily="34" charset="0"/>
              </a:rPr>
              <a:t>Unit 6: </a:t>
            </a:r>
            <a:r>
              <a:rPr lang="en-US" sz="1800" dirty="0">
                <a:latin typeface="Arial Narrow" panose="020B0606020202030204" pitchFamily="34" charset="0"/>
              </a:rPr>
              <a:t>Mesoamerica</a:t>
            </a:r>
            <a:endParaRPr lang="en-US" altLang="en-US" sz="1800" dirty="0">
              <a:latin typeface="Arial Narrow" panose="020B0606020202030204" pitchFamily="34" charset="0"/>
            </a:endParaRPr>
          </a:p>
          <a:p>
            <a:pPr>
              <a:spcBef>
                <a:spcPct val="0"/>
              </a:spcBef>
              <a:buNone/>
            </a:pPr>
            <a:r>
              <a:rPr lang="en-US" altLang="en-US" sz="1800" b="1" dirty="0">
                <a:latin typeface="Arial Narrow" panose="020B0606020202030204" pitchFamily="34" charset="0"/>
              </a:rPr>
              <a:t>Unit 7: </a:t>
            </a:r>
            <a:r>
              <a:rPr lang="en-US" sz="1800" dirty="0">
                <a:latin typeface="Arial Narrow" panose="020B0606020202030204" pitchFamily="34" charset="0"/>
              </a:rPr>
              <a:t>Greece</a:t>
            </a:r>
          </a:p>
          <a:p>
            <a:pPr>
              <a:spcBef>
                <a:spcPct val="0"/>
              </a:spcBef>
              <a:buNone/>
            </a:pPr>
            <a:r>
              <a:rPr lang="en-US" altLang="en-US" sz="1800" b="1" dirty="0">
                <a:latin typeface="Arial Narrow" panose="020B0606020202030204" pitchFamily="34" charset="0"/>
              </a:rPr>
              <a:t>Unit 8: </a:t>
            </a:r>
            <a:r>
              <a:rPr lang="en-US" altLang="en-US" sz="1800" dirty="0">
                <a:latin typeface="Arial Narrow" panose="020B0606020202030204" pitchFamily="34" charset="0"/>
              </a:rPr>
              <a:t>Rome</a:t>
            </a:r>
            <a:endParaRPr lang="en-US" altLang="en-US" sz="1800" b="1" dirty="0">
              <a:latin typeface="Arial Narrow" panose="020B0606020202030204" pitchFamily="34" charset="0"/>
            </a:endParaRPr>
          </a:p>
          <a:p>
            <a:pPr>
              <a:spcBef>
                <a:spcPct val="0"/>
              </a:spcBef>
              <a:buFontTx/>
              <a:buNone/>
            </a:pPr>
            <a:endParaRPr lang="en-US" altLang="en-US" sz="1200" dirty="0">
              <a:latin typeface="Arial Narrow" panose="020B060602020203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1329</Words>
  <Application>Microsoft Macintosh PowerPoint</Application>
  <PresentationFormat>Custom</PresentationFormat>
  <Paragraphs>128</Paragraphs>
  <Slides>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Arial</vt:lpstr>
      <vt:lpstr>Arial Black</vt:lpstr>
      <vt:lpstr>Arial Narrow</vt:lpstr>
      <vt:lpstr>Calibri</vt:lpstr>
      <vt:lpstr>DJB This is My Life</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Christinia C. Arrington</dc:creator>
  <cp:lastModifiedBy>Jessica R. Wilkinson-Gray</cp:lastModifiedBy>
  <cp:revision>17</cp:revision>
  <dcterms:modified xsi:type="dcterms:W3CDTF">2020-08-20T12:06:34Z</dcterms:modified>
</cp:coreProperties>
</file>