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257" r:id="rId2"/>
    <p:sldId id="258" r:id="rId3"/>
  </p:sldIdLst>
  <p:sldSz cx="7772400" cy="100584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2"/>
    <p:restoredTop sz="94720"/>
  </p:normalViewPr>
  <p:slideViewPr>
    <p:cSldViewPr snapToGrid="0">
      <p:cViewPr>
        <p:scale>
          <a:sx n="120" d="100"/>
          <a:sy n="120" d="100"/>
        </p:scale>
        <p:origin x="1856" y="-140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1713FBB-4360-44E4-89B1-6DAA411F362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libri" charset="0"/>
                <a:ea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FFA44A21-108F-47EA-8C20-222782F1A7C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atin typeface="Calibri" charset="0"/>
                <a:ea typeface="ＭＳ Ｐゴシック" charset="-128"/>
              </a:defRPr>
            </a:lvl1pPr>
          </a:lstStyle>
          <a:p>
            <a:pPr>
              <a:defRPr/>
            </a:pPr>
            <a:fld id="{86336003-0ED5-4C55-9C72-9DAD1FEA1692}" type="datetimeFigureOut">
              <a:rPr lang="en-US"/>
              <a:pPr>
                <a:defRPr/>
              </a:pPr>
              <a:t>8/14/20</a:t>
            </a:fld>
            <a:endParaRPr lang="en-US"/>
          </a:p>
        </p:txBody>
      </p:sp>
      <p:sp>
        <p:nvSpPr>
          <p:cNvPr id="4" name="Footer Placeholder 3">
            <a:extLst>
              <a:ext uri="{FF2B5EF4-FFF2-40B4-BE49-F238E27FC236}">
                <a16:creationId xmlns:a16="http://schemas.microsoft.com/office/drawing/2014/main" id="{3D978501-9C37-4C42-8F03-70DC3B959B0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atin typeface="Calibri" charset="0"/>
                <a:ea typeface="ＭＳ Ｐゴシック" charset="-128"/>
              </a:defRPr>
            </a:lvl1pPr>
          </a:lstStyle>
          <a:p>
            <a:pPr>
              <a:defRPr/>
            </a:pPr>
            <a:endParaRPr lang="en-US"/>
          </a:p>
        </p:txBody>
      </p:sp>
      <p:sp>
        <p:nvSpPr>
          <p:cNvPr id="5" name="Slide Number Placeholder 4">
            <a:extLst>
              <a:ext uri="{FF2B5EF4-FFF2-40B4-BE49-F238E27FC236}">
                <a16:creationId xmlns:a16="http://schemas.microsoft.com/office/drawing/2014/main" id="{8FE7A21D-EF50-4549-AAD9-ACE63EC1EF2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atin typeface="Calibri" charset="0"/>
                <a:ea typeface="ＭＳ Ｐゴシック" charset="-128"/>
              </a:defRPr>
            </a:lvl1pPr>
          </a:lstStyle>
          <a:p>
            <a:pPr>
              <a:defRPr/>
            </a:pPr>
            <a:fld id="{A17A5DD9-900C-485B-9126-2BEAF030BE9D}"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A12AC20-2D03-431D-9910-524AD3E8036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libri" charset="0"/>
                <a:ea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CDC10BDA-13ED-403F-8DE6-B02FC7D81367}"/>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libri" charset="0"/>
                <a:ea typeface="ＭＳ Ｐゴシック" charset="-128"/>
              </a:defRPr>
            </a:lvl1pPr>
          </a:lstStyle>
          <a:p>
            <a:pPr>
              <a:defRPr/>
            </a:pPr>
            <a:fld id="{29B56E3B-4463-4B51-9681-BB2B7F5FE37C}" type="datetimeFigureOut">
              <a:rPr lang="en-US"/>
              <a:pPr>
                <a:defRPr/>
              </a:pPr>
              <a:t>8/14/20</a:t>
            </a:fld>
            <a:endParaRPr lang="en-US"/>
          </a:p>
        </p:txBody>
      </p:sp>
      <p:sp>
        <p:nvSpPr>
          <p:cNvPr id="4" name="Slide Image Placeholder 3">
            <a:extLst>
              <a:ext uri="{FF2B5EF4-FFF2-40B4-BE49-F238E27FC236}">
                <a16:creationId xmlns:a16="http://schemas.microsoft.com/office/drawing/2014/main" id="{2C7AF57C-197E-4E86-B0BD-8BD76B6A19E6}"/>
              </a:ext>
            </a:extLst>
          </p:cNvPr>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A3B1398-0B6F-4CB6-ABFC-1CC9D29FD7B9}"/>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3556E10-0482-4A1C-9987-CCCB7DBF02D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libri" charset="0"/>
                <a:ea typeface="ＭＳ Ｐゴシック" charset="-128"/>
              </a:defRPr>
            </a:lvl1pPr>
          </a:lstStyle>
          <a:p>
            <a:pPr>
              <a:defRPr/>
            </a:pPr>
            <a:endParaRPr lang="en-US"/>
          </a:p>
        </p:txBody>
      </p:sp>
      <p:sp>
        <p:nvSpPr>
          <p:cNvPr id="7" name="Slide Number Placeholder 6">
            <a:extLst>
              <a:ext uri="{FF2B5EF4-FFF2-40B4-BE49-F238E27FC236}">
                <a16:creationId xmlns:a16="http://schemas.microsoft.com/office/drawing/2014/main" id="{6144A5DF-188E-4652-9EFE-73019E4836AA}"/>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libri" charset="0"/>
                <a:ea typeface="ＭＳ Ｐゴシック" charset="-128"/>
              </a:defRPr>
            </a:lvl1pPr>
          </a:lstStyle>
          <a:p>
            <a:pPr>
              <a:defRPr/>
            </a:pPr>
            <a:fld id="{6EDC02B2-6225-4D91-A17F-947FCBF3928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15EB1CE8-1D49-44CE-981D-6DED8766D2D7}"/>
              </a:ext>
            </a:extLst>
          </p:cNvPr>
          <p:cNvSpPr>
            <a:spLocks noGrp="1"/>
          </p:cNvSpPr>
          <p:nvPr>
            <p:ph type="dt" sz="half" idx="10"/>
          </p:nvPr>
        </p:nvSpPr>
        <p:spPr/>
        <p:txBody>
          <a:bodyPr/>
          <a:lstStyle>
            <a:lvl1pPr>
              <a:defRPr/>
            </a:lvl1pPr>
          </a:lstStyle>
          <a:p>
            <a:pPr>
              <a:defRPr/>
            </a:pPr>
            <a:fld id="{B554717B-8032-45C1-BFE5-52EE08522B70}" type="datetimeFigureOut">
              <a:rPr lang="en-US" altLang="en-US"/>
              <a:pPr>
                <a:defRPr/>
              </a:pPr>
              <a:t>8/14/20</a:t>
            </a:fld>
            <a:endParaRPr lang="en-US" altLang="en-US"/>
          </a:p>
        </p:txBody>
      </p:sp>
      <p:sp>
        <p:nvSpPr>
          <p:cNvPr id="5" name="Footer Placeholder 4">
            <a:extLst>
              <a:ext uri="{FF2B5EF4-FFF2-40B4-BE49-F238E27FC236}">
                <a16:creationId xmlns:a16="http://schemas.microsoft.com/office/drawing/2014/main" id="{E6AAF235-BDAC-432F-8CA4-7F8B0535D8C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445363-B42B-4E6B-A465-8FBA3B797765}"/>
              </a:ext>
            </a:extLst>
          </p:cNvPr>
          <p:cNvSpPr>
            <a:spLocks noGrp="1"/>
          </p:cNvSpPr>
          <p:nvPr>
            <p:ph type="sldNum" sz="quarter" idx="12"/>
          </p:nvPr>
        </p:nvSpPr>
        <p:spPr/>
        <p:txBody>
          <a:bodyPr/>
          <a:lstStyle>
            <a:lvl1pPr>
              <a:defRPr/>
            </a:lvl1pPr>
          </a:lstStyle>
          <a:p>
            <a:pPr>
              <a:defRPr/>
            </a:pPr>
            <a:fld id="{DEF22510-C38E-4745-9C11-3C32E70035A4}" type="slidenum">
              <a:rPr lang="en-US" altLang="en-US"/>
              <a:pPr>
                <a:defRPr/>
              </a:pPr>
              <a:t>‹#›</a:t>
            </a:fld>
            <a:endParaRPr lang="en-US" altLang="en-US"/>
          </a:p>
        </p:txBody>
      </p:sp>
    </p:spTree>
    <p:extLst>
      <p:ext uri="{BB962C8B-B14F-4D97-AF65-F5344CB8AC3E}">
        <p14:creationId xmlns:p14="http://schemas.microsoft.com/office/powerpoint/2010/main" val="1188645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541DEC-F30F-4FB3-ACEE-BABFEA8B4D22}"/>
              </a:ext>
            </a:extLst>
          </p:cNvPr>
          <p:cNvSpPr>
            <a:spLocks noGrp="1"/>
          </p:cNvSpPr>
          <p:nvPr>
            <p:ph type="dt" sz="half" idx="10"/>
          </p:nvPr>
        </p:nvSpPr>
        <p:spPr/>
        <p:txBody>
          <a:bodyPr/>
          <a:lstStyle>
            <a:lvl1pPr>
              <a:defRPr/>
            </a:lvl1pPr>
          </a:lstStyle>
          <a:p>
            <a:pPr>
              <a:defRPr/>
            </a:pPr>
            <a:fld id="{D2078942-66E1-433C-AF27-75CE84517E0C}" type="datetimeFigureOut">
              <a:rPr lang="en-US" altLang="en-US"/>
              <a:pPr>
                <a:defRPr/>
              </a:pPr>
              <a:t>8/14/20</a:t>
            </a:fld>
            <a:endParaRPr lang="en-US" altLang="en-US"/>
          </a:p>
        </p:txBody>
      </p:sp>
      <p:sp>
        <p:nvSpPr>
          <p:cNvPr id="5" name="Footer Placeholder 4">
            <a:extLst>
              <a:ext uri="{FF2B5EF4-FFF2-40B4-BE49-F238E27FC236}">
                <a16:creationId xmlns:a16="http://schemas.microsoft.com/office/drawing/2014/main" id="{5DEE642E-75E1-4528-8E61-9D3028D7651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E47367F-BA5E-4D15-A27F-E3FAC5DD97C7}"/>
              </a:ext>
            </a:extLst>
          </p:cNvPr>
          <p:cNvSpPr>
            <a:spLocks noGrp="1"/>
          </p:cNvSpPr>
          <p:nvPr>
            <p:ph type="sldNum" sz="quarter" idx="12"/>
          </p:nvPr>
        </p:nvSpPr>
        <p:spPr/>
        <p:txBody>
          <a:bodyPr/>
          <a:lstStyle>
            <a:lvl1pPr>
              <a:defRPr/>
            </a:lvl1pPr>
          </a:lstStyle>
          <a:p>
            <a:pPr>
              <a:defRPr/>
            </a:pPr>
            <a:fld id="{BA67CE9D-5366-4180-94F7-EC6BB81C9B38}" type="slidenum">
              <a:rPr lang="en-US" altLang="en-US"/>
              <a:pPr>
                <a:defRPr/>
              </a:pPr>
              <a:t>‹#›</a:t>
            </a:fld>
            <a:endParaRPr lang="en-US" altLang="en-US"/>
          </a:p>
        </p:txBody>
      </p:sp>
    </p:spTree>
    <p:extLst>
      <p:ext uri="{BB962C8B-B14F-4D97-AF65-F5344CB8AC3E}">
        <p14:creationId xmlns:p14="http://schemas.microsoft.com/office/powerpoint/2010/main" val="1065254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8D0F3B-77A0-45B6-A2A2-3E26572C26DF}"/>
              </a:ext>
            </a:extLst>
          </p:cNvPr>
          <p:cNvSpPr>
            <a:spLocks noGrp="1"/>
          </p:cNvSpPr>
          <p:nvPr>
            <p:ph type="dt" sz="half" idx="10"/>
          </p:nvPr>
        </p:nvSpPr>
        <p:spPr/>
        <p:txBody>
          <a:bodyPr/>
          <a:lstStyle>
            <a:lvl1pPr>
              <a:defRPr/>
            </a:lvl1pPr>
          </a:lstStyle>
          <a:p>
            <a:pPr>
              <a:defRPr/>
            </a:pPr>
            <a:fld id="{CC414727-CEAC-4E94-9A39-FE61FD9E94AA}" type="datetimeFigureOut">
              <a:rPr lang="en-US" altLang="en-US"/>
              <a:pPr>
                <a:defRPr/>
              </a:pPr>
              <a:t>8/14/20</a:t>
            </a:fld>
            <a:endParaRPr lang="en-US" altLang="en-US"/>
          </a:p>
        </p:txBody>
      </p:sp>
      <p:sp>
        <p:nvSpPr>
          <p:cNvPr id="5" name="Footer Placeholder 4">
            <a:extLst>
              <a:ext uri="{FF2B5EF4-FFF2-40B4-BE49-F238E27FC236}">
                <a16:creationId xmlns:a16="http://schemas.microsoft.com/office/drawing/2014/main" id="{DC3B13B2-EDEC-4354-89C2-3AC9A6C730E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1E00558-600D-41BD-9FB8-990110665B50}"/>
              </a:ext>
            </a:extLst>
          </p:cNvPr>
          <p:cNvSpPr>
            <a:spLocks noGrp="1"/>
          </p:cNvSpPr>
          <p:nvPr>
            <p:ph type="sldNum" sz="quarter" idx="12"/>
          </p:nvPr>
        </p:nvSpPr>
        <p:spPr/>
        <p:txBody>
          <a:bodyPr/>
          <a:lstStyle>
            <a:lvl1pPr>
              <a:defRPr/>
            </a:lvl1pPr>
          </a:lstStyle>
          <a:p>
            <a:pPr>
              <a:defRPr/>
            </a:pPr>
            <a:fld id="{C9029587-C619-4753-A928-E6F2F2F065CF}" type="slidenum">
              <a:rPr lang="en-US" altLang="en-US"/>
              <a:pPr>
                <a:defRPr/>
              </a:pPr>
              <a:t>‹#›</a:t>
            </a:fld>
            <a:endParaRPr lang="en-US" altLang="en-US"/>
          </a:p>
        </p:txBody>
      </p:sp>
    </p:spTree>
    <p:extLst>
      <p:ext uri="{BB962C8B-B14F-4D97-AF65-F5344CB8AC3E}">
        <p14:creationId xmlns:p14="http://schemas.microsoft.com/office/powerpoint/2010/main" val="1749402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B1983E-1360-487C-85F5-E26188FC4450}"/>
              </a:ext>
            </a:extLst>
          </p:cNvPr>
          <p:cNvSpPr>
            <a:spLocks noGrp="1"/>
          </p:cNvSpPr>
          <p:nvPr>
            <p:ph type="dt" sz="half" idx="10"/>
          </p:nvPr>
        </p:nvSpPr>
        <p:spPr/>
        <p:txBody>
          <a:bodyPr/>
          <a:lstStyle>
            <a:lvl1pPr>
              <a:defRPr/>
            </a:lvl1pPr>
          </a:lstStyle>
          <a:p>
            <a:pPr>
              <a:defRPr/>
            </a:pPr>
            <a:fld id="{7A2591B5-8678-4F91-B642-76DF44AAB770}" type="datetimeFigureOut">
              <a:rPr lang="en-US" altLang="en-US"/>
              <a:pPr>
                <a:defRPr/>
              </a:pPr>
              <a:t>8/14/20</a:t>
            </a:fld>
            <a:endParaRPr lang="en-US" altLang="en-US"/>
          </a:p>
        </p:txBody>
      </p:sp>
      <p:sp>
        <p:nvSpPr>
          <p:cNvPr id="5" name="Footer Placeholder 4">
            <a:extLst>
              <a:ext uri="{FF2B5EF4-FFF2-40B4-BE49-F238E27FC236}">
                <a16:creationId xmlns:a16="http://schemas.microsoft.com/office/drawing/2014/main" id="{B04E904F-6C94-4185-BEB9-2C56761A8A4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AD8E0BC-63FF-4369-83D9-D50CEE66BD59}"/>
              </a:ext>
            </a:extLst>
          </p:cNvPr>
          <p:cNvSpPr>
            <a:spLocks noGrp="1"/>
          </p:cNvSpPr>
          <p:nvPr>
            <p:ph type="sldNum" sz="quarter" idx="12"/>
          </p:nvPr>
        </p:nvSpPr>
        <p:spPr/>
        <p:txBody>
          <a:bodyPr/>
          <a:lstStyle>
            <a:lvl1pPr>
              <a:defRPr/>
            </a:lvl1pPr>
          </a:lstStyle>
          <a:p>
            <a:pPr>
              <a:defRPr/>
            </a:pPr>
            <a:fld id="{A4E6C68F-3851-4C2F-81D4-67AC41DC94A8}" type="slidenum">
              <a:rPr lang="en-US" altLang="en-US"/>
              <a:pPr>
                <a:defRPr/>
              </a:pPr>
              <a:t>‹#›</a:t>
            </a:fld>
            <a:endParaRPr lang="en-US" altLang="en-US"/>
          </a:p>
        </p:txBody>
      </p:sp>
    </p:spTree>
    <p:extLst>
      <p:ext uri="{BB962C8B-B14F-4D97-AF65-F5344CB8AC3E}">
        <p14:creationId xmlns:p14="http://schemas.microsoft.com/office/powerpoint/2010/main" val="4025204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3923FB-B83B-41B6-B05E-06546B827BD6}"/>
              </a:ext>
            </a:extLst>
          </p:cNvPr>
          <p:cNvSpPr>
            <a:spLocks noGrp="1"/>
          </p:cNvSpPr>
          <p:nvPr>
            <p:ph type="dt" sz="half" idx="10"/>
          </p:nvPr>
        </p:nvSpPr>
        <p:spPr/>
        <p:txBody>
          <a:bodyPr/>
          <a:lstStyle>
            <a:lvl1pPr>
              <a:defRPr/>
            </a:lvl1pPr>
          </a:lstStyle>
          <a:p>
            <a:pPr>
              <a:defRPr/>
            </a:pPr>
            <a:fld id="{BAA582C0-A536-4EA8-9E0B-6E9FDD5FEA3B}" type="datetimeFigureOut">
              <a:rPr lang="en-US" altLang="en-US"/>
              <a:pPr>
                <a:defRPr/>
              </a:pPr>
              <a:t>8/14/20</a:t>
            </a:fld>
            <a:endParaRPr lang="en-US" altLang="en-US"/>
          </a:p>
        </p:txBody>
      </p:sp>
      <p:sp>
        <p:nvSpPr>
          <p:cNvPr id="5" name="Footer Placeholder 4">
            <a:extLst>
              <a:ext uri="{FF2B5EF4-FFF2-40B4-BE49-F238E27FC236}">
                <a16:creationId xmlns:a16="http://schemas.microsoft.com/office/drawing/2014/main" id="{C11B5189-8FCF-4487-975A-1874A07E015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48BA21E-9C61-4C28-90A5-1A7804D35927}"/>
              </a:ext>
            </a:extLst>
          </p:cNvPr>
          <p:cNvSpPr>
            <a:spLocks noGrp="1"/>
          </p:cNvSpPr>
          <p:nvPr>
            <p:ph type="sldNum" sz="quarter" idx="12"/>
          </p:nvPr>
        </p:nvSpPr>
        <p:spPr/>
        <p:txBody>
          <a:bodyPr/>
          <a:lstStyle>
            <a:lvl1pPr>
              <a:defRPr/>
            </a:lvl1pPr>
          </a:lstStyle>
          <a:p>
            <a:pPr>
              <a:defRPr/>
            </a:pPr>
            <a:fld id="{6EDF4271-9FDE-4197-ABC4-AD963E900CCF}" type="slidenum">
              <a:rPr lang="en-US" altLang="en-US"/>
              <a:pPr>
                <a:defRPr/>
              </a:pPr>
              <a:t>‹#›</a:t>
            </a:fld>
            <a:endParaRPr lang="en-US" altLang="en-US"/>
          </a:p>
        </p:txBody>
      </p:sp>
    </p:spTree>
    <p:extLst>
      <p:ext uri="{BB962C8B-B14F-4D97-AF65-F5344CB8AC3E}">
        <p14:creationId xmlns:p14="http://schemas.microsoft.com/office/powerpoint/2010/main" val="1677489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7307F81-F626-421D-A744-A6BE443B3275}"/>
              </a:ext>
            </a:extLst>
          </p:cNvPr>
          <p:cNvSpPr>
            <a:spLocks noGrp="1"/>
          </p:cNvSpPr>
          <p:nvPr>
            <p:ph type="dt" sz="half" idx="10"/>
          </p:nvPr>
        </p:nvSpPr>
        <p:spPr/>
        <p:txBody>
          <a:bodyPr/>
          <a:lstStyle>
            <a:lvl1pPr>
              <a:defRPr/>
            </a:lvl1pPr>
          </a:lstStyle>
          <a:p>
            <a:pPr>
              <a:defRPr/>
            </a:pPr>
            <a:fld id="{3781D750-92EC-441D-B38B-CD20C81DECED}" type="datetimeFigureOut">
              <a:rPr lang="en-US" altLang="en-US"/>
              <a:pPr>
                <a:defRPr/>
              </a:pPr>
              <a:t>8/14/20</a:t>
            </a:fld>
            <a:endParaRPr lang="en-US" altLang="en-US"/>
          </a:p>
        </p:txBody>
      </p:sp>
      <p:sp>
        <p:nvSpPr>
          <p:cNvPr id="6" name="Footer Placeholder 4">
            <a:extLst>
              <a:ext uri="{FF2B5EF4-FFF2-40B4-BE49-F238E27FC236}">
                <a16:creationId xmlns:a16="http://schemas.microsoft.com/office/drawing/2014/main" id="{06BF573F-EB14-4DBF-BDD1-1E00C64D1A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BA2FFB6-30C5-4F50-B105-3CB60C913FD1}"/>
              </a:ext>
            </a:extLst>
          </p:cNvPr>
          <p:cNvSpPr>
            <a:spLocks noGrp="1"/>
          </p:cNvSpPr>
          <p:nvPr>
            <p:ph type="sldNum" sz="quarter" idx="12"/>
          </p:nvPr>
        </p:nvSpPr>
        <p:spPr/>
        <p:txBody>
          <a:bodyPr/>
          <a:lstStyle>
            <a:lvl1pPr>
              <a:defRPr/>
            </a:lvl1pPr>
          </a:lstStyle>
          <a:p>
            <a:pPr>
              <a:defRPr/>
            </a:pPr>
            <a:fld id="{5B4DB5B8-5179-420F-940E-3630780E2EFD}" type="slidenum">
              <a:rPr lang="en-US" altLang="en-US"/>
              <a:pPr>
                <a:defRPr/>
              </a:pPr>
              <a:t>‹#›</a:t>
            </a:fld>
            <a:endParaRPr lang="en-US" altLang="en-US"/>
          </a:p>
        </p:txBody>
      </p:sp>
    </p:spTree>
    <p:extLst>
      <p:ext uri="{BB962C8B-B14F-4D97-AF65-F5344CB8AC3E}">
        <p14:creationId xmlns:p14="http://schemas.microsoft.com/office/powerpoint/2010/main" val="3285383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2DF760F-1B32-4058-913A-702ADD590DEF}"/>
              </a:ext>
            </a:extLst>
          </p:cNvPr>
          <p:cNvSpPr>
            <a:spLocks noGrp="1"/>
          </p:cNvSpPr>
          <p:nvPr>
            <p:ph type="dt" sz="half" idx="10"/>
          </p:nvPr>
        </p:nvSpPr>
        <p:spPr/>
        <p:txBody>
          <a:bodyPr/>
          <a:lstStyle>
            <a:lvl1pPr>
              <a:defRPr/>
            </a:lvl1pPr>
          </a:lstStyle>
          <a:p>
            <a:pPr>
              <a:defRPr/>
            </a:pPr>
            <a:fld id="{C60CBB29-8733-4C7A-80E9-22EE2BE34B69}" type="datetimeFigureOut">
              <a:rPr lang="en-US" altLang="en-US"/>
              <a:pPr>
                <a:defRPr/>
              </a:pPr>
              <a:t>8/14/20</a:t>
            </a:fld>
            <a:endParaRPr lang="en-US" altLang="en-US"/>
          </a:p>
        </p:txBody>
      </p:sp>
      <p:sp>
        <p:nvSpPr>
          <p:cNvPr id="8" name="Footer Placeholder 4">
            <a:extLst>
              <a:ext uri="{FF2B5EF4-FFF2-40B4-BE49-F238E27FC236}">
                <a16:creationId xmlns:a16="http://schemas.microsoft.com/office/drawing/2014/main" id="{CDB8E5AD-00CD-4512-95F1-DA384208D2A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C508F27-56A2-4B6D-A41D-488F5988A376}"/>
              </a:ext>
            </a:extLst>
          </p:cNvPr>
          <p:cNvSpPr>
            <a:spLocks noGrp="1"/>
          </p:cNvSpPr>
          <p:nvPr>
            <p:ph type="sldNum" sz="quarter" idx="12"/>
          </p:nvPr>
        </p:nvSpPr>
        <p:spPr/>
        <p:txBody>
          <a:bodyPr/>
          <a:lstStyle>
            <a:lvl1pPr>
              <a:defRPr/>
            </a:lvl1pPr>
          </a:lstStyle>
          <a:p>
            <a:pPr>
              <a:defRPr/>
            </a:pPr>
            <a:fld id="{AEDE1473-BF99-4BA5-89D9-7BD9D14A1AEA}" type="slidenum">
              <a:rPr lang="en-US" altLang="en-US"/>
              <a:pPr>
                <a:defRPr/>
              </a:pPr>
              <a:t>‹#›</a:t>
            </a:fld>
            <a:endParaRPr lang="en-US" altLang="en-US"/>
          </a:p>
        </p:txBody>
      </p:sp>
    </p:spTree>
    <p:extLst>
      <p:ext uri="{BB962C8B-B14F-4D97-AF65-F5344CB8AC3E}">
        <p14:creationId xmlns:p14="http://schemas.microsoft.com/office/powerpoint/2010/main" val="2764004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6AEF7672-BB74-4F62-85F2-C14BC2A68EE7}"/>
              </a:ext>
            </a:extLst>
          </p:cNvPr>
          <p:cNvSpPr>
            <a:spLocks noGrp="1"/>
          </p:cNvSpPr>
          <p:nvPr>
            <p:ph type="dt" sz="half" idx="10"/>
          </p:nvPr>
        </p:nvSpPr>
        <p:spPr/>
        <p:txBody>
          <a:bodyPr/>
          <a:lstStyle>
            <a:lvl1pPr>
              <a:defRPr/>
            </a:lvl1pPr>
          </a:lstStyle>
          <a:p>
            <a:pPr>
              <a:defRPr/>
            </a:pPr>
            <a:fld id="{4354FF63-F61E-46F9-AC5B-E1C7EA275A4B}" type="datetimeFigureOut">
              <a:rPr lang="en-US" altLang="en-US"/>
              <a:pPr>
                <a:defRPr/>
              </a:pPr>
              <a:t>8/14/20</a:t>
            </a:fld>
            <a:endParaRPr lang="en-US" altLang="en-US"/>
          </a:p>
        </p:txBody>
      </p:sp>
      <p:sp>
        <p:nvSpPr>
          <p:cNvPr id="4" name="Footer Placeholder 4">
            <a:extLst>
              <a:ext uri="{FF2B5EF4-FFF2-40B4-BE49-F238E27FC236}">
                <a16:creationId xmlns:a16="http://schemas.microsoft.com/office/drawing/2014/main" id="{5A610831-F09D-41FC-80C2-069A0B85F5D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65D9A1B-2465-40FA-96EB-0D1C2321863B}"/>
              </a:ext>
            </a:extLst>
          </p:cNvPr>
          <p:cNvSpPr>
            <a:spLocks noGrp="1"/>
          </p:cNvSpPr>
          <p:nvPr>
            <p:ph type="sldNum" sz="quarter" idx="12"/>
          </p:nvPr>
        </p:nvSpPr>
        <p:spPr/>
        <p:txBody>
          <a:bodyPr/>
          <a:lstStyle>
            <a:lvl1pPr>
              <a:defRPr/>
            </a:lvl1pPr>
          </a:lstStyle>
          <a:p>
            <a:pPr>
              <a:defRPr/>
            </a:pPr>
            <a:fld id="{3883DE40-744D-4183-872D-65AC8C744EE3}" type="slidenum">
              <a:rPr lang="en-US" altLang="en-US"/>
              <a:pPr>
                <a:defRPr/>
              </a:pPr>
              <a:t>‹#›</a:t>
            </a:fld>
            <a:endParaRPr lang="en-US" altLang="en-US"/>
          </a:p>
        </p:txBody>
      </p:sp>
    </p:spTree>
    <p:extLst>
      <p:ext uri="{BB962C8B-B14F-4D97-AF65-F5344CB8AC3E}">
        <p14:creationId xmlns:p14="http://schemas.microsoft.com/office/powerpoint/2010/main" val="3658381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DD03E63-CE0F-40F8-986B-11827B1084BD}"/>
              </a:ext>
            </a:extLst>
          </p:cNvPr>
          <p:cNvSpPr>
            <a:spLocks noGrp="1"/>
          </p:cNvSpPr>
          <p:nvPr>
            <p:ph type="dt" sz="half" idx="10"/>
          </p:nvPr>
        </p:nvSpPr>
        <p:spPr/>
        <p:txBody>
          <a:bodyPr/>
          <a:lstStyle>
            <a:lvl1pPr>
              <a:defRPr/>
            </a:lvl1pPr>
          </a:lstStyle>
          <a:p>
            <a:pPr>
              <a:defRPr/>
            </a:pPr>
            <a:fld id="{5A0CCF61-8F10-4D64-A2AE-DAA724C2FE5E}" type="datetimeFigureOut">
              <a:rPr lang="en-US" altLang="en-US"/>
              <a:pPr>
                <a:defRPr/>
              </a:pPr>
              <a:t>8/14/20</a:t>
            </a:fld>
            <a:endParaRPr lang="en-US" altLang="en-US"/>
          </a:p>
        </p:txBody>
      </p:sp>
      <p:sp>
        <p:nvSpPr>
          <p:cNvPr id="3" name="Footer Placeholder 4">
            <a:extLst>
              <a:ext uri="{FF2B5EF4-FFF2-40B4-BE49-F238E27FC236}">
                <a16:creationId xmlns:a16="http://schemas.microsoft.com/office/drawing/2014/main" id="{F138D380-D3E3-4E98-8FE4-EEACFA5EB12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AD9AC06-9588-4B38-844B-25B2AA57CAD1}"/>
              </a:ext>
            </a:extLst>
          </p:cNvPr>
          <p:cNvSpPr>
            <a:spLocks noGrp="1"/>
          </p:cNvSpPr>
          <p:nvPr>
            <p:ph type="sldNum" sz="quarter" idx="12"/>
          </p:nvPr>
        </p:nvSpPr>
        <p:spPr/>
        <p:txBody>
          <a:bodyPr/>
          <a:lstStyle>
            <a:lvl1pPr>
              <a:defRPr/>
            </a:lvl1pPr>
          </a:lstStyle>
          <a:p>
            <a:pPr>
              <a:defRPr/>
            </a:pPr>
            <a:fld id="{D8953A14-5D36-4218-8DC0-7D31578524DE}" type="slidenum">
              <a:rPr lang="en-US" altLang="en-US"/>
              <a:pPr>
                <a:defRPr/>
              </a:pPr>
              <a:t>‹#›</a:t>
            </a:fld>
            <a:endParaRPr lang="en-US" altLang="en-US"/>
          </a:p>
        </p:txBody>
      </p:sp>
    </p:spTree>
    <p:extLst>
      <p:ext uri="{BB962C8B-B14F-4D97-AF65-F5344CB8AC3E}">
        <p14:creationId xmlns:p14="http://schemas.microsoft.com/office/powerpoint/2010/main" val="4032009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2E55F60-F497-4005-8638-B431CB045AAF}"/>
              </a:ext>
            </a:extLst>
          </p:cNvPr>
          <p:cNvSpPr>
            <a:spLocks noGrp="1"/>
          </p:cNvSpPr>
          <p:nvPr>
            <p:ph type="dt" sz="half" idx="10"/>
          </p:nvPr>
        </p:nvSpPr>
        <p:spPr/>
        <p:txBody>
          <a:bodyPr/>
          <a:lstStyle>
            <a:lvl1pPr>
              <a:defRPr/>
            </a:lvl1pPr>
          </a:lstStyle>
          <a:p>
            <a:pPr>
              <a:defRPr/>
            </a:pPr>
            <a:fld id="{444EB903-FAFF-4E44-B509-85F1836F5B09}" type="datetimeFigureOut">
              <a:rPr lang="en-US" altLang="en-US"/>
              <a:pPr>
                <a:defRPr/>
              </a:pPr>
              <a:t>8/14/20</a:t>
            </a:fld>
            <a:endParaRPr lang="en-US" altLang="en-US"/>
          </a:p>
        </p:txBody>
      </p:sp>
      <p:sp>
        <p:nvSpPr>
          <p:cNvPr id="6" name="Footer Placeholder 4">
            <a:extLst>
              <a:ext uri="{FF2B5EF4-FFF2-40B4-BE49-F238E27FC236}">
                <a16:creationId xmlns:a16="http://schemas.microsoft.com/office/drawing/2014/main" id="{A4E49A8B-4D5A-4ED3-8E87-71C7615F01D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498C782-AE66-4F83-8DBF-A653CDA53E16}"/>
              </a:ext>
            </a:extLst>
          </p:cNvPr>
          <p:cNvSpPr>
            <a:spLocks noGrp="1"/>
          </p:cNvSpPr>
          <p:nvPr>
            <p:ph type="sldNum" sz="quarter" idx="12"/>
          </p:nvPr>
        </p:nvSpPr>
        <p:spPr/>
        <p:txBody>
          <a:bodyPr/>
          <a:lstStyle>
            <a:lvl1pPr>
              <a:defRPr/>
            </a:lvl1pPr>
          </a:lstStyle>
          <a:p>
            <a:pPr>
              <a:defRPr/>
            </a:pPr>
            <a:fld id="{53BF6FD5-0C24-44C4-B975-3CF42F5F641D}" type="slidenum">
              <a:rPr lang="en-US" altLang="en-US"/>
              <a:pPr>
                <a:defRPr/>
              </a:pPr>
              <a:t>‹#›</a:t>
            </a:fld>
            <a:endParaRPr lang="en-US" altLang="en-US"/>
          </a:p>
        </p:txBody>
      </p:sp>
    </p:spTree>
    <p:extLst>
      <p:ext uri="{BB962C8B-B14F-4D97-AF65-F5344CB8AC3E}">
        <p14:creationId xmlns:p14="http://schemas.microsoft.com/office/powerpoint/2010/main" val="2405721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B4D5682-9914-4912-BE94-3995E87CEB49}"/>
              </a:ext>
            </a:extLst>
          </p:cNvPr>
          <p:cNvSpPr>
            <a:spLocks noGrp="1"/>
          </p:cNvSpPr>
          <p:nvPr>
            <p:ph type="dt" sz="half" idx="10"/>
          </p:nvPr>
        </p:nvSpPr>
        <p:spPr/>
        <p:txBody>
          <a:bodyPr/>
          <a:lstStyle>
            <a:lvl1pPr>
              <a:defRPr/>
            </a:lvl1pPr>
          </a:lstStyle>
          <a:p>
            <a:pPr>
              <a:defRPr/>
            </a:pPr>
            <a:fld id="{58082274-806B-4767-ABE5-F1F70869C7D0}" type="datetimeFigureOut">
              <a:rPr lang="en-US" altLang="en-US"/>
              <a:pPr>
                <a:defRPr/>
              </a:pPr>
              <a:t>8/14/20</a:t>
            </a:fld>
            <a:endParaRPr lang="en-US" altLang="en-US"/>
          </a:p>
        </p:txBody>
      </p:sp>
      <p:sp>
        <p:nvSpPr>
          <p:cNvPr id="6" name="Footer Placeholder 4">
            <a:extLst>
              <a:ext uri="{FF2B5EF4-FFF2-40B4-BE49-F238E27FC236}">
                <a16:creationId xmlns:a16="http://schemas.microsoft.com/office/drawing/2014/main" id="{FF6922F8-124D-4BBF-988D-2A66E3675DD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6FC96CA-3186-42C9-9541-85678A106B8E}"/>
              </a:ext>
            </a:extLst>
          </p:cNvPr>
          <p:cNvSpPr>
            <a:spLocks noGrp="1"/>
          </p:cNvSpPr>
          <p:nvPr>
            <p:ph type="sldNum" sz="quarter" idx="12"/>
          </p:nvPr>
        </p:nvSpPr>
        <p:spPr/>
        <p:txBody>
          <a:bodyPr/>
          <a:lstStyle>
            <a:lvl1pPr>
              <a:defRPr/>
            </a:lvl1pPr>
          </a:lstStyle>
          <a:p>
            <a:pPr>
              <a:defRPr/>
            </a:pPr>
            <a:fld id="{4B78C3F9-5F4C-4E8C-AE25-986BC0348342}" type="slidenum">
              <a:rPr lang="en-US" altLang="en-US"/>
              <a:pPr>
                <a:defRPr/>
              </a:pPr>
              <a:t>‹#›</a:t>
            </a:fld>
            <a:endParaRPr lang="en-US" altLang="en-US"/>
          </a:p>
        </p:txBody>
      </p:sp>
    </p:spTree>
    <p:extLst>
      <p:ext uri="{BB962C8B-B14F-4D97-AF65-F5344CB8AC3E}">
        <p14:creationId xmlns:p14="http://schemas.microsoft.com/office/powerpoint/2010/main" val="183598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75F625E-CE96-428C-BD51-2EA92A90D562}"/>
              </a:ext>
            </a:extLst>
          </p:cNvPr>
          <p:cNvSpPr>
            <a:spLocks noGrp="1"/>
          </p:cNvSpPr>
          <p:nvPr>
            <p:ph type="title"/>
          </p:nvPr>
        </p:nvSpPr>
        <p:spPr bwMode="auto">
          <a:xfrm>
            <a:off x="388938" y="403225"/>
            <a:ext cx="699452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300CC5A6-221A-4E63-86E1-C9C785018326}"/>
              </a:ext>
            </a:extLst>
          </p:cNvPr>
          <p:cNvSpPr>
            <a:spLocks noGrp="1"/>
          </p:cNvSpPr>
          <p:nvPr>
            <p:ph type="body" idx="1"/>
          </p:nvPr>
        </p:nvSpPr>
        <p:spPr bwMode="auto">
          <a:xfrm>
            <a:off x="388938" y="2346325"/>
            <a:ext cx="6994525" cy="663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5BB28E5-7C42-4D83-B06F-84F62923FF7E}"/>
              </a:ext>
            </a:extLst>
          </p:cNvPr>
          <p:cNvSpPr>
            <a:spLocks noGrp="1"/>
          </p:cNvSpPr>
          <p:nvPr>
            <p:ph type="dt" sz="half" idx="2"/>
          </p:nvPr>
        </p:nvSpPr>
        <p:spPr>
          <a:xfrm>
            <a:off x="388938" y="9323388"/>
            <a:ext cx="1812925" cy="534987"/>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ea typeface="ＭＳ Ｐゴシック" charset="-128"/>
              </a:defRPr>
            </a:lvl1pPr>
          </a:lstStyle>
          <a:p>
            <a:pPr>
              <a:defRPr/>
            </a:pPr>
            <a:fld id="{CD851788-E5A5-4754-AED9-C0B843A51B39}" type="datetimeFigureOut">
              <a:rPr lang="en-US" altLang="en-US"/>
              <a:pPr>
                <a:defRPr/>
              </a:pPr>
              <a:t>8/14/20</a:t>
            </a:fld>
            <a:endParaRPr lang="en-US" altLang="en-US"/>
          </a:p>
        </p:txBody>
      </p:sp>
      <p:sp>
        <p:nvSpPr>
          <p:cNvPr id="5" name="Footer Placeholder 4">
            <a:extLst>
              <a:ext uri="{FF2B5EF4-FFF2-40B4-BE49-F238E27FC236}">
                <a16:creationId xmlns:a16="http://schemas.microsoft.com/office/drawing/2014/main" id="{16F0E304-AC3E-4138-9FCF-DE87774A567B}"/>
              </a:ext>
            </a:extLst>
          </p:cNvPr>
          <p:cNvSpPr>
            <a:spLocks noGrp="1"/>
          </p:cNvSpPr>
          <p:nvPr>
            <p:ph type="ftr" sz="quarter" idx="3"/>
          </p:nvPr>
        </p:nvSpPr>
        <p:spPr>
          <a:xfrm>
            <a:off x="2655888" y="9323388"/>
            <a:ext cx="2460625" cy="53498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E48C8DE4-1954-445F-AC3E-6D3188E177F8}"/>
              </a:ext>
            </a:extLst>
          </p:cNvPr>
          <p:cNvSpPr>
            <a:spLocks noGrp="1"/>
          </p:cNvSpPr>
          <p:nvPr>
            <p:ph type="sldNum" sz="quarter" idx="4"/>
          </p:nvPr>
        </p:nvSpPr>
        <p:spPr>
          <a:xfrm>
            <a:off x="5570538" y="9323388"/>
            <a:ext cx="1812925" cy="53498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ea typeface="ＭＳ Ｐゴシック" charset="-128"/>
              </a:defRPr>
            </a:lvl1pPr>
          </a:lstStyle>
          <a:p>
            <a:pPr>
              <a:defRPr/>
            </a:pPr>
            <a:fld id="{7E42A00C-79AC-464F-8CEC-5A6BCDFC765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pvms.pasco.k12.fl.us/ib-myp-policies/)"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4C4BDB7-1064-4FDD-A5B6-F270EC017FDF}"/>
              </a:ext>
            </a:extLst>
          </p:cNvPr>
          <p:cNvSpPr txBox="1"/>
          <p:nvPr/>
        </p:nvSpPr>
        <p:spPr>
          <a:xfrm>
            <a:off x="25400" y="2035175"/>
            <a:ext cx="2027238" cy="307975"/>
          </a:xfrm>
          <a:prstGeom prst="rect">
            <a:avLst/>
          </a:prstGeom>
          <a:noFill/>
        </p:spPr>
        <p:txBody>
          <a:bodyPr>
            <a:spAutoFit/>
          </a:bodyPr>
          <a:lstStyle/>
          <a:p>
            <a:pPr algn="ctr" eaLnBrk="1" hangingPunct="1">
              <a:defRPr/>
            </a:pPr>
            <a:r>
              <a:rPr lang="en-US" sz="1400" b="1" cap="all">
                <a:latin typeface="Arial Black"/>
                <a:ea typeface="ＭＳ Ｐゴシック" charset="0"/>
                <a:cs typeface="Arial Black"/>
              </a:rPr>
              <a:t>contact me</a:t>
            </a:r>
          </a:p>
        </p:txBody>
      </p:sp>
      <p:cxnSp>
        <p:nvCxnSpPr>
          <p:cNvPr id="6" name="Straight Connector 5">
            <a:extLst>
              <a:ext uri="{FF2B5EF4-FFF2-40B4-BE49-F238E27FC236}">
                <a16:creationId xmlns:a16="http://schemas.microsoft.com/office/drawing/2014/main" id="{6ED8A170-0BDB-4E16-9CD7-75BA4A1B5BA0}"/>
              </a:ext>
            </a:extLst>
          </p:cNvPr>
          <p:cNvCxnSpPr>
            <a:cxnSpLocks noChangeShapeType="1"/>
          </p:cNvCxnSpPr>
          <p:nvPr/>
        </p:nvCxnSpPr>
        <p:spPr bwMode="auto">
          <a:xfrm>
            <a:off x="2111375" y="1998182"/>
            <a:ext cx="0" cy="2796407"/>
          </a:xfrm>
          <a:prstGeom prst="line">
            <a:avLst/>
          </a:prstGeom>
          <a:noFill/>
          <a:ln w="28575">
            <a:solidFill>
              <a:schemeClr val="tx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8" name="TextBox 17">
            <a:extLst>
              <a:ext uri="{FF2B5EF4-FFF2-40B4-BE49-F238E27FC236}">
                <a16:creationId xmlns:a16="http://schemas.microsoft.com/office/drawing/2014/main" id="{2F47D6A9-9621-45AF-9582-CF59825371EC}"/>
              </a:ext>
            </a:extLst>
          </p:cNvPr>
          <p:cNvSpPr txBox="1"/>
          <p:nvPr/>
        </p:nvSpPr>
        <p:spPr>
          <a:xfrm>
            <a:off x="2665413" y="2698750"/>
            <a:ext cx="4464050" cy="307975"/>
          </a:xfrm>
          <a:prstGeom prst="rect">
            <a:avLst/>
          </a:prstGeom>
          <a:noFill/>
        </p:spPr>
        <p:txBody>
          <a:bodyPr>
            <a:spAutoFit/>
          </a:bodyPr>
          <a:lstStyle/>
          <a:p>
            <a:pPr algn="ctr" eaLnBrk="1" hangingPunct="1">
              <a:defRPr/>
            </a:pPr>
            <a:r>
              <a:rPr lang="en-US" sz="1400" b="1" cap="all">
                <a:latin typeface="Arial Black"/>
                <a:ea typeface="ＭＳ Ｐゴシック" charset="0"/>
                <a:cs typeface="Arial Black"/>
              </a:rPr>
              <a:t>Middle Years </a:t>
            </a:r>
            <a:r>
              <a:rPr lang="en-US" sz="1400" b="1" cap="all" err="1">
                <a:latin typeface="Arial Black"/>
                <a:ea typeface="ＭＳ Ｐゴシック" charset="0"/>
                <a:cs typeface="Arial Black"/>
              </a:rPr>
              <a:t>Programme</a:t>
            </a:r>
            <a:r>
              <a:rPr lang="en-US" sz="1400" b="1" cap="all">
                <a:latin typeface="Arial Black"/>
                <a:ea typeface="ＭＳ Ｐゴシック" charset="0"/>
                <a:cs typeface="Arial Black"/>
              </a:rPr>
              <a:t> Policies</a:t>
            </a:r>
          </a:p>
        </p:txBody>
      </p:sp>
      <p:pic>
        <p:nvPicPr>
          <p:cNvPr id="15364" name="Picture 8" descr="email.png">
            <a:extLst>
              <a:ext uri="{FF2B5EF4-FFF2-40B4-BE49-F238E27FC236}">
                <a16:creationId xmlns:a16="http://schemas.microsoft.com/office/drawing/2014/main" id="{DE4896EB-F1E7-46FF-B93E-247FFB71FC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9075" y="2346325"/>
            <a:ext cx="266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9" descr="phone.png">
            <a:extLst>
              <a:ext uri="{FF2B5EF4-FFF2-40B4-BE49-F238E27FC236}">
                <a16:creationId xmlns:a16="http://schemas.microsoft.com/office/drawing/2014/main" id="{07042710-44E7-46CD-B4EA-A2C697AA284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7013" y="3070225"/>
            <a:ext cx="273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2" name="Straight Connector 21">
            <a:extLst>
              <a:ext uri="{FF2B5EF4-FFF2-40B4-BE49-F238E27FC236}">
                <a16:creationId xmlns:a16="http://schemas.microsoft.com/office/drawing/2014/main" id="{EA3A7072-53AA-4098-811F-487D35349472}"/>
              </a:ext>
            </a:extLst>
          </p:cNvPr>
          <p:cNvCxnSpPr>
            <a:cxnSpLocks noChangeShapeType="1"/>
          </p:cNvCxnSpPr>
          <p:nvPr/>
        </p:nvCxnSpPr>
        <p:spPr bwMode="auto">
          <a:xfrm flipH="1">
            <a:off x="2141538" y="4554599"/>
            <a:ext cx="5467350" cy="11574"/>
          </a:xfrm>
          <a:prstGeom prst="line">
            <a:avLst/>
          </a:prstGeom>
          <a:noFill/>
          <a:ln w="28575">
            <a:solidFill>
              <a:schemeClr val="tx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0" name="TextBox 29">
            <a:extLst>
              <a:ext uri="{FF2B5EF4-FFF2-40B4-BE49-F238E27FC236}">
                <a16:creationId xmlns:a16="http://schemas.microsoft.com/office/drawing/2014/main" id="{155E95A4-9381-43B4-87EF-6B408B8B6796}"/>
              </a:ext>
            </a:extLst>
          </p:cNvPr>
          <p:cNvSpPr txBox="1"/>
          <p:nvPr/>
        </p:nvSpPr>
        <p:spPr>
          <a:xfrm>
            <a:off x="5070475" y="4643672"/>
            <a:ext cx="2522538" cy="279977"/>
          </a:xfrm>
          <a:prstGeom prst="rect">
            <a:avLst/>
          </a:prstGeom>
          <a:noFill/>
        </p:spPr>
        <p:txBody>
          <a:bodyPr>
            <a:spAutoFit/>
          </a:bodyPr>
          <a:lstStyle/>
          <a:p>
            <a:pPr algn="ctr" eaLnBrk="1" hangingPunct="1">
              <a:defRPr/>
            </a:pPr>
            <a:r>
              <a:rPr lang="en-US" sz="1400" b="1" cap="all" dirty="0">
                <a:latin typeface="Arial Black"/>
                <a:ea typeface="ＭＳ Ｐゴシック" charset="0"/>
                <a:cs typeface="Arial Black"/>
              </a:rPr>
              <a:t>Grading/Assessment</a:t>
            </a:r>
          </a:p>
        </p:txBody>
      </p:sp>
      <p:sp>
        <p:nvSpPr>
          <p:cNvPr id="15369" name="TextBox 28">
            <a:extLst>
              <a:ext uri="{FF2B5EF4-FFF2-40B4-BE49-F238E27FC236}">
                <a16:creationId xmlns:a16="http://schemas.microsoft.com/office/drawing/2014/main" id="{6598A696-177C-4AF2-9156-F37A8BE16A78}"/>
              </a:ext>
            </a:extLst>
          </p:cNvPr>
          <p:cNvSpPr txBox="1">
            <a:spLocks noChangeArrowheads="1"/>
          </p:cNvSpPr>
          <p:nvPr/>
        </p:nvSpPr>
        <p:spPr bwMode="auto">
          <a:xfrm>
            <a:off x="5692775" y="5508625"/>
            <a:ext cx="4635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latin typeface="Arial Narrow" panose="020B0606020202030204" pitchFamily="34" charset="0"/>
              </a:rPr>
              <a:t>40%</a:t>
            </a:r>
          </a:p>
        </p:txBody>
      </p:sp>
      <p:sp>
        <p:nvSpPr>
          <p:cNvPr id="15370" name="TextBox 33">
            <a:extLst>
              <a:ext uri="{FF2B5EF4-FFF2-40B4-BE49-F238E27FC236}">
                <a16:creationId xmlns:a16="http://schemas.microsoft.com/office/drawing/2014/main" id="{28720CE5-389E-455C-9ED5-5EAB05DF5FC6}"/>
              </a:ext>
            </a:extLst>
          </p:cNvPr>
          <p:cNvSpPr txBox="1">
            <a:spLocks noChangeArrowheads="1"/>
          </p:cNvSpPr>
          <p:nvPr/>
        </p:nvSpPr>
        <p:spPr bwMode="auto">
          <a:xfrm>
            <a:off x="6156325" y="5500688"/>
            <a:ext cx="4635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solidFill>
                  <a:schemeClr val="bg1"/>
                </a:solidFill>
                <a:latin typeface="Arial Narrow" panose="020B0606020202030204" pitchFamily="34" charset="0"/>
              </a:rPr>
              <a:t>35%</a:t>
            </a:r>
          </a:p>
        </p:txBody>
      </p:sp>
      <p:cxnSp>
        <p:nvCxnSpPr>
          <p:cNvPr id="40" name="Straight Connector 39">
            <a:extLst>
              <a:ext uri="{FF2B5EF4-FFF2-40B4-BE49-F238E27FC236}">
                <a16:creationId xmlns:a16="http://schemas.microsoft.com/office/drawing/2014/main" id="{29BF3A86-B055-4B11-9A13-65202CF787D1}"/>
              </a:ext>
            </a:extLst>
          </p:cNvPr>
          <p:cNvCxnSpPr>
            <a:cxnSpLocks noChangeShapeType="1"/>
          </p:cNvCxnSpPr>
          <p:nvPr/>
        </p:nvCxnSpPr>
        <p:spPr bwMode="auto">
          <a:xfrm>
            <a:off x="4995863" y="4550500"/>
            <a:ext cx="38100" cy="5405438"/>
          </a:xfrm>
          <a:prstGeom prst="line">
            <a:avLst/>
          </a:prstGeom>
          <a:noFill/>
          <a:ln w="28575">
            <a:solidFill>
              <a:schemeClr val="tx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5372" name="TextBox 2054">
            <a:extLst>
              <a:ext uri="{FF2B5EF4-FFF2-40B4-BE49-F238E27FC236}">
                <a16:creationId xmlns:a16="http://schemas.microsoft.com/office/drawing/2014/main" id="{0B7C9F0C-1DEC-43BC-BA47-5AE0608A1E3C}"/>
              </a:ext>
            </a:extLst>
          </p:cNvPr>
          <p:cNvSpPr txBox="1">
            <a:spLocks noChangeArrowheads="1"/>
          </p:cNvSpPr>
          <p:nvPr/>
        </p:nvSpPr>
        <p:spPr bwMode="auto">
          <a:xfrm>
            <a:off x="5053757" y="6442075"/>
            <a:ext cx="2798763" cy="1523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100" b="1" dirty="0">
                <a:latin typeface="Arial Black" panose="020B0A04020102020204" pitchFamily="34" charset="0"/>
              </a:rPr>
              <a:t>Grading Scale</a:t>
            </a:r>
          </a:p>
          <a:p>
            <a:pPr algn="ctr" eaLnBrk="1" hangingPunct="1">
              <a:spcBef>
                <a:spcPct val="0"/>
              </a:spcBef>
              <a:buNone/>
            </a:pPr>
            <a:r>
              <a:rPr lang="en-US" altLang="en-US" sz="800" i="1" dirty="0">
                <a:latin typeface="Arial Narrow" panose="020B0606020202030204" pitchFamily="34" charset="0"/>
              </a:rPr>
              <a:t>used for all assignments, assessments and final grades.  Not used for performance based, summative assessments </a:t>
            </a:r>
          </a:p>
          <a:p>
            <a:pPr algn="ctr" eaLnBrk="1" hangingPunct="1">
              <a:spcBef>
                <a:spcPct val="0"/>
              </a:spcBef>
              <a:buFontTx/>
              <a:buNone/>
            </a:pPr>
            <a:r>
              <a:rPr lang="en-US" altLang="en-US" sz="1100" b="1" dirty="0">
                <a:latin typeface="Arial Black" panose="020B0A04020102020204" pitchFamily="34" charset="0"/>
              </a:rPr>
              <a:t> </a:t>
            </a:r>
            <a:r>
              <a:rPr lang="en-US" altLang="en-US" sz="1100" dirty="0">
                <a:latin typeface="Arial Narrow" panose="020B0606020202030204" pitchFamily="34" charset="0"/>
              </a:rPr>
              <a:t>90-100%       A</a:t>
            </a:r>
          </a:p>
          <a:p>
            <a:pPr algn="ctr" eaLnBrk="1" hangingPunct="1">
              <a:spcBef>
                <a:spcPct val="0"/>
              </a:spcBef>
              <a:buFontTx/>
              <a:buNone/>
            </a:pPr>
            <a:r>
              <a:rPr lang="en-US" altLang="en-US" sz="1100" dirty="0">
                <a:latin typeface="Arial Narrow" panose="020B0606020202030204" pitchFamily="34" charset="0"/>
              </a:rPr>
              <a:t>80-89 %        B</a:t>
            </a:r>
          </a:p>
          <a:p>
            <a:pPr algn="ctr" eaLnBrk="1" hangingPunct="1">
              <a:spcBef>
                <a:spcPct val="0"/>
              </a:spcBef>
              <a:buFontTx/>
              <a:buNone/>
            </a:pPr>
            <a:r>
              <a:rPr lang="en-US" altLang="en-US" sz="1100" dirty="0">
                <a:latin typeface="Arial Narrow" panose="020B0606020202030204" pitchFamily="34" charset="0"/>
              </a:rPr>
              <a:t>70-79 %        C</a:t>
            </a:r>
          </a:p>
          <a:p>
            <a:pPr algn="ctr" eaLnBrk="1" hangingPunct="1">
              <a:spcBef>
                <a:spcPct val="0"/>
              </a:spcBef>
              <a:buFontTx/>
              <a:buNone/>
            </a:pPr>
            <a:r>
              <a:rPr lang="en-US" altLang="en-US" sz="1100" dirty="0">
                <a:latin typeface="Arial Narrow" panose="020B0606020202030204" pitchFamily="34" charset="0"/>
              </a:rPr>
              <a:t>60-69%         D</a:t>
            </a:r>
          </a:p>
          <a:p>
            <a:pPr algn="ctr" eaLnBrk="1" hangingPunct="1">
              <a:spcBef>
                <a:spcPct val="0"/>
              </a:spcBef>
              <a:buFontTx/>
              <a:buNone/>
            </a:pPr>
            <a:r>
              <a:rPr lang="en-US" altLang="en-US" sz="1100" dirty="0">
                <a:latin typeface="Arial Narrow" panose="020B0606020202030204" pitchFamily="34" charset="0"/>
              </a:rPr>
              <a:t>0-59%           F</a:t>
            </a:r>
          </a:p>
          <a:p>
            <a:pPr eaLnBrk="1" hangingPunct="1">
              <a:spcBef>
                <a:spcPct val="0"/>
              </a:spcBef>
              <a:buFontTx/>
              <a:buNone/>
            </a:pPr>
            <a:endParaRPr lang="en-US" altLang="en-US" sz="1100" dirty="0">
              <a:latin typeface="Arial Narrow" panose="020B0606020202030204" pitchFamily="34" charset="0"/>
            </a:endParaRPr>
          </a:p>
        </p:txBody>
      </p:sp>
      <p:sp>
        <p:nvSpPr>
          <p:cNvPr id="36" name="TextBox 35">
            <a:extLst>
              <a:ext uri="{FF2B5EF4-FFF2-40B4-BE49-F238E27FC236}">
                <a16:creationId xmlns:a16="http://schemas.microsoft.com/office/drawing/2014/main" id="{AB69D57E-077A-4121-ADBF-F78A7A7C7E09}"/>
              </a:ext>
            </a:extLst>
          </p:cNvPr>
          <p:cNvSpPr txBox="1"/>
          <p:nvPr/>
        </p:nvSpPr>
        <p:spPr>
          <a:xfrm>
            <a:off x="440532" y="4962931"/>
            <a:ext cx="4114800" cy="307975"/>
          </a:xfrm>
          <a:prstGeom prst="rect">
            <a:avLst/>
          </a:prstGeom>
          <a:noFill/>
        </p:spPr>
        <p:txBody>
          <a:bodyPr>
            <a:spAutoFit/>
          </a:bodyPr>
          <a:lstStyle/>
          <a:p>
            <a:pPr algn="ctr" eaLnBrk="1" hangingPunct="1">
              <a:defRPr/>
            </a:pPr>
            <a:r>
              <a:rPr lang="en-US" sz="1400" b="1" cap="all" dirty="0">
                <a:latin typeface="Arial Black"/>
                <a:ea typeface="ＭＳ Ｐゴシック" charset="0"/>
                <a:cs typeface="Arial Black"/>
              </a:rPr>
              <a:t>Behavior Expectations</a:t>
            </a:r>
          </a:p>
        </p:txBody>
      </p:sp>
      <p:sp>
        <p:nvSpPr>
          <p:cNvPr id="15374" name="TextBox 18">
            <a:extLst>
              <a:ext uri="{FF2B5EF4-FFF2-40B4-BE49-F238E27FC236}">
                <a16:creationId xmlns:a16="http://schemas.microsoft.com/office/drawing/2014/main" id="{77455D84-1577-4AEF-BE17-CDAD4FD171AD}"/>
              </a:ext>
            </a:extLst>
          </p:cNvPr>
          <p:cNvSpPr txBox="1">
            <a:spLocks noChangeArrowheads="1"/>
          </p:cNvSpPr>
          <p:nvPr/>
        </p:nvSpPr>
        <p:spPr bwMode="auto">
          <a:xfrm>
            <a:off x="82550" y="5250832"/>
            <a:ext cx="30099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dirty="0">
                <a:latin typeface="Arial Narrow" panose="020B0606020202030204" pitchFamily="34" charset="0"/>
              </a:rPr>
              <a:t>Panthers strive to display their P.A.W.S.!</a:t>
            </a:r>
          </a:p>
          <a:p>
            <a:pPr eaLnBrk="1" hangingPunct="1">
              <a:spcBef>
                <a:spcPct val="0"/>
              </a:spcBef>
              <a:buFontTx/>
              <a:buNone/>
            </a:pPr>
            <a:r>
              <a:rPr lang="en-US" altLang="en-US" sz="1200" dirty="0">
                <a:latin typeface="Arial Narrow" panose="020B0606020202030204" pitchFamily="34" charset="0"/>
              </a:rPr>
              <a:t>P- Positive</a:t>
            </a:r>
          </a:p>
          <a:p>
            <a:pPr eaLnBrk="1" hangingPunct="1">
              <a:spcBef>
                <a:spcPct val="0"/>
              </a:spcBef>
              <a:buFontTx/>
              <a:buNone/>
            </a:pPr>
            <a:r>
              <a:rPr lang="en-US" altLang="en-US" sz="1200" dirty="0">
                <a:latin typeface="Arial Narrow" panose="020B0606020202030204" pitchFamily="34" charset="0"/>
              </a:rPr>
              <a:t>A- Accountable</a:t>
            </a:r>
          </a:p>
          <a:p>
            <a:pPr eaLnBrk="1" hangingPunct="1">
              <a:spcBef>
                <a:spcPct val="0"/>
              </a:spcBef>
              <a:buFontTx/>
              <a:buNone/>
            </a:pPr>
            <a:r>
              <a:rPr lang="en-US" altLang="en-US" sz="1200" dirty="0">
                <a:latin typeface="Arial Narrow" panose="020B0606020202030204" pitchFamily="34" charset="0"/>
              </a:rPr>
              <a:t>W- Work Hard</a:t>
            </a:r>
          </a:p>
          <a:p>
            <a:pPr eaLnBrk="1" hangingPunct="1">
              <a:spcBef>
                <a:spcPct val="0"/>
              </a:spcBef>
              <a:buFontTx/>
              <a:buNone/>
            </a:pPr>
            <a:r>
              <a:rPr lang="en-US" altLang="en-US" sz="1200" dirty="0">
                <a:latin typeface="Arial Narrow" panose="020B0606020202030204" pitchFamily="34" charset="0"/>
              </a:rPr>
              <a:t>S- Safe</a:t>
            </a:r>
          </a:p>
        </p:txBody>
      </p:sp>
      <p:sp>
        <p:nvSpPr>
          <p:cNvPr id="20" name="Left Arrow 19">
            <a:extLst>
              <a:ext uri="{FF2B5EF4-FFF2-40B4-BE49-F238E27FC236}">
                <a16:creationId xmlns:a16="http://schemas.microsoft.com/office/drawing/2014/main" id="{ED1EDF23-C65D-446B-9B39-F733034EDC1B}"/>
              </a:ext>
            </a:extLst>
          </p:cNvPr>
          <p:cNvSpPr>
            <a:spLocks noChangeAspect="1" noChangeArrowheads="1"/>
          </p:cNvSpPr>
          <p:nvPr/>
        </p:nvSpPr>
        <p:spPr bwMode="auto">
          <a:xfrm>
            <a:off x="3016967" y="5408942"/>
            <a:ext cx="1116012" cy="639762"/>
          </a:xfrm>
          <a:prstGeom prst="leftArrow">
            <a:avLst>
              <a:gd name="adj1" fmla="val 50000"/>
              <a:gd name="adj2" fmla="val 50007"/>
            </a:avLst>
          </a:prstGeom>
          <a:solidFill>
            <a:srgbClr val="404040"/>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eaLnBrk="1" hangingPunct="1">
              <a:defRPr/>
            </a:pPr>
            <a:r>
              <a:rPr lang="en-US" sz="800" dirty="0">
                <a:solidFill>
                  <a:schemeClr val="lt1"/>
                </a:solidFill>
                <a:latin typeface="Arial Black"/>
                <a:ea typeface="+mn-ea"/>
                <a:cs typeface="Arial Black"/>
              </a:rPr>
              <a:t>School Expectations</a:t>
            </a:r>
          </a:p>
        </p:txBody>
      </p:sp>
      <p:sp>
        <p:nvSpPr>
          <p:cNvPr id="54" name="Left Arrow 53">
            <a:extLst>
              <a:ext uri="{FF2B5EF4-FFF2-40B4-BE49-F238E27FC236}">
                <a16:creationId xmlns:a16="http://schemas.microsoft.com/office/drawing/2014/main" id="{114016AC-A8CE-4C3A-B853-E271CB1D9E0D}"/>
              </a:ext>
            </a:extLst>
          </p:cNvPr>
          <p:cNvSpPr>
            <a:spLocks noChangeAspect="1" noChangeArrowheads="1"/>
          </p:cNvSpPr>
          <p:nvPr/>
        </p:nvSpPr>
        <p:spPr bwMode="auto">
          <a:xfrm rot="-1260555">
            <a:off x="3773091" y="6706212"/>
            <a:ext cx="1058862" cy="731837"/>
          </a:xfrm>
          <a:prstGeom prst="leftArrow">
            <a:avLst>
              <a:gd name="adj1" fmla="val 50000"/>
              <a:gd name="adj2" fmla="val 49930"/>
            </a:avLst>
          </a:prstGeom>
          <a:solidFill>
            <a:srgbClr val="7F7F7F"/>
          </a:solidFill>
          <a:ln w="9525">
            <a:solidFill>
              <a:srgbClr val="7F7F7F"/>
            </a:solidFill>
            <a:miter lim="800000"/>
            <a:headEnd/>
            <a:tailEnd/>
          </a:ln>
          <a:effectLst>
            <a:outerShdw blurRad="40000" dist="23000" dir="5400000" rotWithShape="0">
              <a:srgbClr val="808080">
                <a:alpha val="34998"/>
              </a:srgbClr>
            </a:outerShdw>
          </a:effectLst>
        </p:spPr>
        <p:txBody>
          <a:bodyPr anchor="ctr"/>
          <a:lstStyle/>
          <a:p>
            <a:pPr algn="ctr" eaLnBrk="1" hangingPunct="1">
              <a:defRPr/>
            </a:pPr>
            <a:r>
              <a:rPr lang="en-US" sz="900" dirty="0">
                <a:solidFill>
                  <a:schemeClr val="lt1"/>
                </a:solidFill>
                <a:latin typeface="Arial Black"/>
                <a:ea typeface="+mn-ea"/>
                <a:cs typeface="Arial Black"/>
              </a:rPr>
              <a:t>Behavior Plan</a:t>
            </a:r>
          </a:p>
        </p:txBody>
      </p:sp>
      <p:sp>
        <p:nvSpPr>
          <p:cNvPr id="21" name="Right Arrow 20">
            <a:extLst>
              <a:ext uri="{FF2B5EF4-FFF2-40B4-BE49-F238E27FC236}">
                <a16:creationId xmlns:a16="http://schemas.microsoft.com/office/drawing/2014/main" id="{BB0FFAE2-E7CA-4E9E-BB0B-548E4F81FAC1}"/>
              </a:ext>
            </a:extLst>
          </p:cNvPr>
          <p:cNvSpPr>
            <a:spLocks noChangeAspect="1" noChangeArrowheads="1"/>
          </p:cNvSpPr>
          <p:nvPr/>
        </p:nvSpPr>
        <p:spPr bwMode="auto">
          <a:xfrm>
            <a:off x="136525" y="8202613"/>
            <a:ext cx="1196975" cy="731837"/>
          </a:xfrm>
          <a:prstGeom prst="rightArrow">
            <a:avLst>
              <a:gd name="adj1" fmla="val 50000"/>
              <a:gd name="adj2" fmla="val 49968"/>
            </a:avLst>
          </a:prstGeom>
          <a:solidFill>
            <a:schemeClr val="tx1"/>
          </a:solidFill>
          <a:ln w="9525">
            <a:solidFill>
              <a:schemeClr val="tx1"/>
            </a:solidFill>
            <a:miter lim="800000"/>
            <a:headEnd/>
            <a:tailEnd/>
          </a:ln>
          <a:effectLst>
            <a:outerShdw blurRad="40000" dist="23000" dir="5400000" rotWithShape="0">
              <a:srgbClr val="808080">
                <a:alpha val="34998"/>
              </a:srgbClr>
            </a:outerShdw>
          </a:effectLst>
        </p:spPr>
        <p:txBody>
          <a:bodyPr anchor="ctr"/>
          <a:lstStyle/>
          <a:p>
            <a:pPr algn="ctr" eaLnBrk="1" hangingPunct="1">
              <a:defRPr/>
            </a:pPr>
            <a:r>
              <a:rPr lang="en-US" sz="1000">
                <a:solidFill>
                  <a:schemeClr val="lt1"/>
                </a:solidFill>
                <a:latin typeface="Arial Black"/>
                <a:ea typeface="+mn-ea"/>
                <a:cs typeface="Arial Black"/>
              </a:rPr>
              <a:t>Rewards</a:t>
            </a:r>
          </a:p>
        </p:txBody>
      </p:sp>
      <p:graphicFrame>
        <p:nvGraphicFramePr>
          <p:cNvPr id="57" name="Table 56">
            <a:extLst>
              <a:ext uri="{FF2B5EF4-FFF2-40B4-BE49-F238E27FC236}">
                <a16:creationId xmlns:a16="http://schemas.microsoft.com/office/drawing/2014/main" id="{8FA57B12-F5AD-415A-9965-8A48C9335859}"/>
              </a:ext>
            </a:extLst>
          </p:cNvPr>
          <p:cNvGraphicFramePr>
            <a:graphicFrameLocks noGrp="1"/>
          </p:cNvGraphicFramePr>
          <p:nvPr>
            <p:extLst>
              <p:ext uri="{D42A27DB-BD31-4B8C-83A1-F6EECF244321}">
                <p14:modId xmlns:p14="http://schemas.microsoft.com/office/powerpoint/2010/main" val="1259667344"/>
              </p:ext>
            </p:extLst>
          </p:nvPr>
        </p:nvGraphicFramePr>
        <p:xfrm>
          <a:off x="547687" y="2339975"/>
          <a:ext cx="1624013" cy="2919305"/>
        </p:xfrm>
        <a:graphic>
          <a:graphicData uri="http://schemas.openxmlformats.org/drawingml/2006/table">
            <a:tbl>
              <a:tblPr firstRow="1" bandRow="1">
                <a:tableStyleId>{2D5ABB26-0587-4C30-8999-92F81FD0307C}</a:tableStyleId>
              </a:tblPr>
              <a:tblGrid>
                <a:gridCol w="1624013">
                  <a:extLst>
                    <a:ext uri="{9D8B030D-6E8A-4147-A177-3AD203B41FA5}">
                      <a16:colId xmlns:a16="http://schemas.microsoft.com/office/drawing/2014/main" val="20000"/>
                    </a:ext>
                  </a:extLst>
                </a:gridCol>
              </a:tblGrid>
              <a:tr h="274429">
                <a:tc>
                  <a:txBody>
                    <a:bodyPr/>
                    <a:lstStyle/>
                    <a:p>
                      <a:pPr>
                        <a:buNone/>
                      </a:pPr>
                      <a:r>
                        <a:rPr lang="en-US" sz="1100" dirty="0">
                          <a:latin typeface="Arial Narrow"/>
                          <a:cs typeface="Arial Narrow"/>
                        </a:rPr>
                        <a:t>jhensley@pasco.k12.fl.us</a:t>
                      </a:r>
                    </a:p>
                  </a:txBody>
                  <a:tcPr marL="91444" marR="91444" marT="45732" marB="45732" anchor="ctr"/>
                </a:tc>
                <a:extLst>
                  <a:ext uri="{0D108BD9-81ED-4DB2-BD59-A6C34878D82A}">
                    <a16:rowId xmlns:a16="http://schemas.microsoft.com/office/drawing/2014/main" val="10000"/>
                  </a:ext>
                </a:extLst>
              </a:tr>
              <a:tr h="640359">
                <a:tc>
                  <a:txBody>
                    <a:bodyPr/>
                    <a:lstStyle/>
                    <a:p>
                      <a:r>
                        <a:rPr lang="en-US" sz="1200" dirty="0">
                          <a:latin typeface="Arial Narrow"/>
                          <a:cs typeface="Arial Narrow"/>
                        </a:rPr>
                        <a:t>School phone:</a:t>
                      </a:r>
                    </a:p>
                    <a:p>
                      <a:r>
                        <a:rPr lang="en-US" sz="1200" dirty="0">
                          <a:latin typeface="Arial Narrow"/>
                          <a:cs typeface="Arial Narrow"/>
                        </a:rPr>
                        <a:t>813-794-4800</a:t>
                      </a:r>
                    </a:p>
                    <a:p>
                      <a:r>
                        <a:rPr lang="en-US" sz="1200" dirty="0">
                          <a:latin typeface="Arial Narrow"/>
                          <a:cs typeface="Arial Narrow"/>
                        </a:rPr>
                        <a:t>Google Voice:</a:t>
                      </a:r>
                    </a:p>
                    <a:p>
                      <a:r>
                        <a:rPr lang="en-US" sz="1200" dirty="0">
                          <a:latin typeface="Arial Narrow"/>
                          <a:cs typeface="Arial Narrow"/>
                        </a:rPr>
                        <a:t>813-603-6660</a:t>
                      </a:r>
                    </a:p>
                    <a:p>
                      <a:r>
                        <a:rPr lang="en-US" sz="1200" dirty="0">
                          <a:latin typeface="Arial Narrow"/>
                          <a:cs typeface="Arial Narrow"/>
                        </a:rPr>
                        <a:t>(Leave a voicemail </a:t>
                      </a:r>
                      <a:br>
                        <a:rPr lang="en-US" sz="1200" dirty="0">
                          <a:latin typeface="Arial Narrow"/>
                          <a:cs typeface="Arial Narrow"/>
                        </a:rPr>
                      </a:br>
                      <a:r>
                        <a:rPr lang="en-US" sz="1200" dirty="0">
                          <a:latin typeface="Arial Narrow"/>
                          <a:cs typeface="Arial Narrow"/>
                        </a:rPr>
                        <a:t>or text)</a:t>
                      </a:r>
                    </a:p>
                  </a:txBody>
                  <a:tcPr marL="91444" marR="91444" marT="45732" marB="45732" anchor="ctr"/>
                </a:tc>
                <a:extLst>
                  <a:ext uri="{0D108BD9-81ED-4DB2-BD59-A6C34878D82A}">
                    <a16:rowId xmlns:a16="http://schemas.microsoft.com/office/drawing/2014/main" val="10001"/>
                  </a:ext>
                </a:extLst>
              </a:tr>
              <a:tr h="55250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a:latin typeface="Arial Narrow"/>
                          <a:cs typeface="Arial Narrow"/>
                        </a:rPr>
                        <a:t>Planning Time: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Arial Narrow"/>
                          <a:ea typeface="+mn-ea"/>
                          <a:cs typeface="+mn-cs"/>
                        </a:rPr>
                        <a:t>11:09am – 11:59am</a:t>
                      </a:r>
                      <a:r>
                        <a:rPr lang="en-US" sz="1200" kern="1200" dirty="0">
                          <a:solidFill>
                            <a:schemeClr val="tx1"/>
                          </a:solidFill>
                          <a:latin typeface="Arial Narrow"/>
                          <a:ea typeface="+mn-ea"/>
                        </a:rPr>
                        <a:t> </a:t>
                      </a:r>
                      <a:endParaRPr lang="en-US" sz="1200" kern="1200" dirty="0">
                        <a:solidFill>
                          <a:schemeClr val="tx1"/>
                        </a:solidFill>
                        <a:latin typeface="Arial Narrow"/>
                        <a:ea typeface="+mn-ea"/>
                        <a:cs typeface="Arial Narrow"/>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a:latin typeface="Arial Narrow"/>
                          <a:cs typeface="Arial Narrow"/>
                        </a:rPr>
                        <a:t>12:32pm – 1:22pm</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a:latin typeface="Arial Narrow"/>
                          <a:cs typeface="Arial Narrow"/>
                        </a:rPr>
                        <a:t>Working Lunches available Tues, Wed, Fri</a:t>
                      </a:r>
                      <a:endParaRPr lang="en-US" sz="1400" dirty="0">
                        <a:latin typeface="Arial Narrow"/>
                        <a:cs typeface="Arial Narrow"/>
                      </a:endParaRPr>
                    </a:p>
                  </a:txBody>
                  <a:tcPr marL="91444" marR="91444" marT="45732" marB="45732" anchor="ctr"/>
                </a:tc>
                <a:extLst>
                  <a:ext uri="{0D108BD9-81ED-4DB2-BD59-A6C34878D82A}">
                    <a16:rowId xmlns:a16="http://schemas.microsoft.com/office/drawing/2014/main" val="10002"/>
                  </a:ext>
                </a:extLst>
              </a:tr>
              <a:tr h="450268">
                <a:tc>
                  <a:txBody>
                    <a:bodyPr/>
                    <a:lstStyle/>
                    <a:p>
                      <a:pPr>
                        <a:buNone/>
                      </a:pPr>
                      <a:endParaRPr lang="en-US" sz="1100" dirty="0">
                        <a:latin typeface="Arial Narrow"/>
                        <a:cs typeface="Arial Narrow"/>
                      </a:endParaRPr>
                    </a:p>
                  </a:txBody>
                  <a:tcPr marL="91444" marR="91444" marT="45732" marB="45732" anchor="ctr"/>
                </a:tc>
                <a:extLst>
                  <a:ext uri="{0D108BD9-81ED-4DB2-BD59-A6C34878D82A}">
                    <a16:rowId xmlns:a16="http://schemas.microsoft.com/office/drawing/2014/main" val="10003"/>
                  </a:ext>
                </a:extLst>
              </a:tr>
            </a:tbl>
          </a:graphicData>
        </a:graphic>
      </p:graphicFrame>
      <p:sp>
        <p:nvSpPr>
          <p:cNvPr id="2" name="Rectangle 42">
            <a:extLst>
              <a:ext uri="{FF2B5EF4-FFF2-40B4-BE49-F238E27FC236}">
                <a16:creationId xmlns:a16="http://schemas.microsoft.com/office/drawing/2014/main" id="{2B0B2C96-63FD-4E71-99D1-53C87DB6B41E}"/>
              </a:ext>
            </a:extLst>
          </p:cNvPr>
          <p:cNvSpPr>
            <a:spLocks noChangeArrowheads="1"/>
          </p:cNvSpPr>
          <p:nvPr/>
        </p:nvSpPr>
        <p:spPr bwMode="auto">
          <a:xfrm>
            <a:off x="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1" hangingPunct="1">
              <a:defRPr/>
            </a:pPr>
            <a:endParaRPr lang="en-US">
              <a:latin typeface="Calibri" charset="0"/>
              <a:ea typeface="ＭＳ Ｐゴシック" charset="-128"/>
            </a:endParaRPr>
          </a:p>
        </p:txBody>
      </p:sp>
      <p:sp>
        <p:nvSpPr>
          <p:cNvPr id="15384" name="TextBox 6">
            <a:extLst>
              <a:ext uri="{FF2B5EF4-FFF2-40B4-BE49-F238E27FC236}">
                <a16:creationId xmlns:a16="http://schemas.microsoft.com/office/drawing/2014/main" id="{A0D66EDE-10A2-47CE-95FB-988837CC77A8}"/>
              </a:ext>
            </a:extLst>
          </p:cNvPr>
          <p:cNvSpPr txBox="1">
            <a:spLocks noChangeArrowheads="1"/>
          </p:cNvSpPr>
          <p:nvPr/>
        </p:nvSpPr>
        <p:spPr bwMode="auto">
          <a:xfrm>
            <a:off x="119063" y="138434"/>
            <a:ext cx="7400925" cy="1834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400" b="1" dirty="0">
                <a:ea typeface="Baskerville"/>
                <a:cs typeface="Baskerville"/>
              </a:rPr>
              <a:t>Pine View Middle School </a:t>
            </a:r>
          </a:p>
          <a:p>
            <a:pPr algn="ctr" eaLnBrk="1" hangingPunct="1">
              <a:spcBef>
                <a:spcPct val="0"/>
              </a:spcBef>
              <a:buFontTx/>
              <a:buNone/>
            </a:pPr>
            <a:r>
              <a:rPr lang="en-US" altLang="en-US" sz="1400" b="1" dirty="0">
                <a:ea typeface="Baskerville"/>
                <a:cs typeface="Baskerville"/>
              </a:rPr>
              <a:t>An IB MYP World School Magnet</a:t>
            </a:r>
          </a:p>
          <a:p>
            <a:pPr algn="ctr" eaLnBrk="1" hangingPunct="1">
              <a:spcBef>
                <a:spcPct val="0"/>
              </a:spcBef>
              <a:buFontTx/>
              <a:buNone/>
            </a:pPr>
            <a:r>
              <a:rPr lang="en-US" altLang="en-US" sz="1400" b="1" dirty="0">
                <a:ea typeface="Baskerville"/>
                <a:cs typeface="Baskerville"/>
              </a:rPr>
              <a:t>Graphic Arts Year 1, 2, and 3  </a:t>
            </a:r>
          </a:p>
          <a:p>
            <a:pPr algn="ctr" eaLnBrk="1" hangingPunct="1">
              <a:spcBef>
                <a:spcPct val="0"/>
              </a:spcBef>
              <a:buFontTx/>
              <a:buNone/>
            </a:pPr>
            <a:r>
              <a:rPr lang="en-US" altLang="en-US" sz="1400" b="1" dirty="0">
                <a:ea typeface="Baskerville"/>
                <a:cs typeface="Baskerville"/>
              </a:rPr>
              <a:t>Ms. Hensley</a:t>
            </a:r>
            <a:endParaRPr lang="en-US" altLang="en-US" sz="1200" i="1" dirty="0">
              <a:latin typeface="Arial Narrow" panose="020B0606020202030204" pitchFamily="34" charset="0"/>
            </a:endParaRPr>
          </a:p>
          <a:p>
            <a:pPr>
              <a:buNone/>
            </a:pPr>
            <a:r>
              <a:rPr lang="en-US" altLang="en-US" sz="1100" i="1" dirty="0">
                <a:latin typeface="Arial Narrow" panose="020B0606020202030204" pitchFamily="34" charset="0"/>
              </a:rPr>
              <a:t>    </a:t>
            </a:r>
            <a:r>
              <a:rPr lang="en-US" sz="1100" i="1" dirty="0">
                <a:latin typeface="Arial" panose="020B0604020202020204" pitchFamily="34" charset="0"/>
                <a:cs typeface="Arial" panose="020B0604020202020204" pitchFamily="34" charset="0"/>
              </a:rPr>
              <a:t>This Graphic Arts course explores the world of visual design and presentation. Through the relationship of text and visual images, you will create projects that incorporate the skills you will be learning. Emphasis will be on creating effective original designs and communicating clearly for print and web uses. Anything manufactured or man-made features the work of some type of designer. </a:t>
            </a:r>
            <a:r>
              <a:rPr lang="en-US" sz="1100" b="1" i="1" dirty="0">
                <a:latin typeface="Arial" panose="020B0604020202020204" pitchFamily="34" charset="0"/>
                <a:cs typeface="Arial" panose="020B0604020202020204" pitchFamily="34" charset="0"/>
              </a:rPr>
              <a:t>“Design is not just what it looks like and feels like. Design is how it works.”</a:t>
            </a:r>
            <a:r>
              <a:rPr lang="en-US" sz="1100" b="1" dirty="0"/>
              <a:t> — Steve Jobs      </a:t>
            </a:r>
            <a:r>
              <a:rPr lang="en-US" sz="1100" i="1" dirty="0">
                <a:latin typeface="Arial" panose="020B0604020202020204" pitchFamily="34" charset="0"/>
                <a:cs typeface="Arial" panose="020B0604020202020204" pitchFamily="34" charset="0"/>
              </a:rPr>
              <a:t>Computers are used throughout the course with a focus on Adobe Illustrator. </a:t>
            </a:r>
          </a:p>
        </p:txBody>
      </p:sp>
      <p:sp>
        <p:nvSpPr>
          <p:cNvPr id="15385" name="TextBox 8">
            <a:extLst>
              <a:ext uri="{FF2B5EF4-FFF2-40B4-BE49-F238E27FC236}">
                <a16:creationId xmlns:a16="http://schemas.microsoft.com/office/drawing/2014/main" id="{224EAC87-5DF5-421B-A19E-AD7B8771FFD3}"/>
              </a:ext>
            </a:extLst>
          </p:cNvPr>
          <p:cNvSpPr txBox="1">
            <a:spLocks noChangeArrowheads="1"/>
          </p:cNvSpPr>
          <p:nvPr/>
        </p:nvSpPr>
        <p:spPr bwMode="auto">
          <a:xfrm>
            <a:off x="69850" y="6265096"/>
            <a:ext cx="404495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b="1" u="sng" dirty="0">
                <a:latin typeface="Arial Narrow" panose="020B0606020202030204" pitchFamily="34" charset="0"/>
              </a:rPr>
              <a:t>School-Wide Discipline Plan:</a:t>
            </a:r>
            <a:endParaRPr lang="en-US" altLang="en-US" sz="1200" dirty="0">
              <a:latin typeface="Arial Narrow" panose="020B0606020202030204" pitchFamily="34" charset="0"/>
            </a:endParaRPr>
          </a:p>
          <a:p>
            <a:pPr eaLnBrk="1" hangingPunct="1">
              <a:spcBef>
                <a:spcPct val="0"/>
              </a:spcBef>
              <a:buFontTx/>
              <a:buNone/>
            </a:pPr>
            <a:r>
              <a:rPr lang="en-US" altLang="en-US" sz="1200" dirty="0">
                <a:latin typeface="Arial Narrow" panose="020B0606020202030204" pitchFamily="34" charset="0"/>
              </a:rPr>
              <a:t>1. Warning</a:t>
            </a:r>
          </a:p>
          <a:p>
            <a:pPr eaLnBrk="1" hangingPunct="1">
              <a:spcBef>
                <a:spcPct val="0"/>
              </a:spcBef>
              <a:buFontTx/>
              <a:buNone/>
            </a:pPr>
            <a:r>
              <a:rPr lang="en-US" altLang="en-US" sz="1200" dirty="0">
                <a:latin typeface="Arial Narrow" panose="020B0606020202030204" pitchFamily="34" charset="0"/>
              </a:rPr>
              <a:t>2. Parent contact and lunch detention.</a:t>
            </a:r>
          </a:p>
          <a:p>
            <a:pPr eaLnBrk="1" hangingPunct="1">
              <a:spcBef>
                <a:spcPct val="0"/>
              </a:spcBef>
              <a:buFontTx/>
              <a:buNone/>
            </a:pPr>
            <a:r>
              <a:rPr lang="en-US" altLang="en-US" sz="1200" dirty="0">
                <a:latin typeface="Arial Narrow" panose="020B0606020202030204" pitchFamily="34" charset="0"/>
              </a:rPr>
              <a:t>3. Parent contact and in class suspension with lunch detention</a:t>
            </a:r>
          </a:p>
          <a:p>
            <a:pPr eaLnBrk="1" hangingPunct="1">
              <a:spcBef>
                <a:spcPct val="0"/>
              </a:spcBef>
              <a:buFontTx/>
              <a:buNone/>
            </a:pPr>
            <a:r>
              <a:rPr lang="en-US" altLang="en-US" sz="1200" dirty="0">
                <a:latin typeface="Arial Narrow" panose="020B0606020202030204" pitchFamily="34" charset="0"/>
              </a:rPr>
              <a:t>4. Discipline referral</a:t>
            </a:r>
          </a:p>
          <a:p>
            <a:pPr eaLnBrk="1" hangingPunct="1">
              <a:spcBef>
                <a:spcPct val="0"/>
              </a:spcBef>
              <a:buFontTx/>
              <a:buNone/>
            </a:pPr>
            <a:r>
              <a:rPr lang="en-US" altLang="en-US" sz="1200" dirty="0">
                <a:latin typeface="Arial Narrow" panose="020B0606020202030204" pitchFamily="34" charset="0"/>
              </a:rPr>
              <a:t>With your child, please review the District School Board of Pasco County’s policies regarding Attendance, Academic Integrity, Tardiness, and Dress Code which can be found on pages 6-9 in the Student Planner. </a:t>
            </a:r>
          </a:p>
        </p:txBody>
      </p:sp>
      <p:sp>
        <p:nvSpPr>
          <p:cNvPr id="15386" name="TextBox 9">
            <a:extLst>
              <a:ext uri="{FF2B5EF4-FFF2-40B4-BE49-F238E27FC236}">
                <a16:creationId xmlns:a16="http://schemas.microsoft.com/office/drawing/2014/main" id="{1A320A84-B074-4BFC-9E7B-DB54340ECA51}"/>
              </a:ext>
            </a:extLst>
          </p:cNvPr>
          <p:cNvSpPr txBox="1">
            <a:spLocks noChangeArrowheads="1"/>
          </p:cNvSpPr>
          <p:nvPr/>
        </p:nvSpPr>
        <p:spPr bwMode="auto">
          <a:xfrm>
            <a:off x="1400175" y="8264525"/>
            <a:ext cx="34766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dirty="0">
                <a:latin typeface="Arial Narrow" panose="020B0606020202030204" pitchFamily="34" charset="0"/>
              </a:rPr>
              <a:t>Students will earn PBIS points for positive behaviors that reflect the PAWS Expectations (above) and the IB Learner Profile</a:t>
            </a:r>
            <a:endParaRPr lang="en-US" altLang="en-US" sz="1800" dirty="0"/>
          </a:p>
        </p:txBody>
      </p:sp>
      <p:pic>
        <p:nvPicPr>
          <p:cNvPr id="15387" name="Picture 24" descr="To Do List.png">
            <a:extLst>
              <a:ext uri="{FF2B5EF4-FFF2-40B4-BE49-F238E27FC236}">
                <a16:creationId xmlns:a16="http://schemas.microsoft.com/office/drawing/2014/main" id="{DAF1E5DB-0FDC-4C6D-B6A2-E9AEC801792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7013" y="4025678"/>
            <a:ext cx="2746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96" name="TextBox 16">
            <a:extLst>
              <a:ext uri="{FF2B5EF4-FFF2-40B4-BE49-F238E27FC236}">
                <a16:creationId xmlns:a16="http://schemas.microsoft.com/office/drawing/2014/main" id="{B8EA4197-E035-4C66-9E34-F43A9EF49288}"/>
              </a:ext>
            </a:extLst>
          </p:cNvPr>
          <p:cNvSpPr txBox="1">
            <a:spLocks noChangeArrowheads="1"/>
          </p:cNvSpPr>
          <p:nvPr/>
        </p:nvSpPr>
        <p:spPr bwMode="auto">
          <a:xfrm>
            <a:off x="69850" y="8990013"/>
            <a:ext cx="5026025"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buFont typeface="Arial" charset="0"/>
              <a:buNone/>
              <a:defRPr/>
            </a:pPr>
            <a:r>
              <a:rPr lang="en-US" altLang="en-US" sz="1100" b="1" dirty="0">
                <a:latin typeface="Arial Narrow" charset="0"/>
              </a:rPr>
              <a:t>IB Learner Profile- </a:t>
            </a:r>
            <a:r>
              <a:rPr lang="en-US" altLang="en-US" sz="1100" dirty="0">
                <a:latin typeface="Arial Narrow" charset="0"/>
              </a:rPr>
              <a:t>The IB learner profile represents 10 attributes valued by IB World </a:t>
            </a:r>
          </a:p>
          <a:p>
            <a:pPr>
              <a:buFont typeface="Arial" charset="0"/>
              <a:buNone/>
              <a:defRPr/>
            </a:pPr>
            <a:r>
              <a:rPr lang="en-US" altLang="en-US" sz="1100" dirty="0">
                <a:latin typeface="Arial Narrow" charset="0"/>
              </a:rPr>
              <a:t>Schools. These attributes, and others like them, can help individuals and groups become </a:t>
            </a:r>
          </a:p>
          <a:p>
            <a:pPr>
              <a:buFont typeface="Arial" charset="0"/>
              <a:buNone/>
              <a:defRPr/>
            </a:pPr>
            <a:r>
              <a:rPr lang="en-US" altLang="en-US" sz="1100" dirty="0">
                <a:latin typeface="Arial Narrow" charset="0"/>
              </a:rPr>
              <a:t>responsible members of local, national and global communities. </a:t>
            </a:r>
          </a:p>
          <a:p>
            <a:pPr>
              <a:buFont typeface="Arial" charset="0"/>
              <a:buNone/>
              <a:defRPr/>
            </a:pPr>
            <a:r>
              <a:rPr lang="en-US" altLang="en-US" sz="1050" b="1" dirty="0">
                <a:latin typeface="Arial Narrow" charset="0"/>
              </a:rPr>
              <a:t>Caring	            Balanced            Reflective                    Inquirer               Communicator</a:t>
            </a:r>
          </a:p>
          <a:p>
            <a:pPr eaLnBrk="1" hangingPunct="1">
              <a:spcBef>
                <a:spcPct val="0"/>
              </a:spcBef>
              <a:buFont typeface="Arial" charset="0"/>
              <a:buNone/>
              <a:defRPr/>
            </a:pPr>
            <a:r>
              <a:rPr lang="en-US" altLang="en-US" sz="1050" b="1" dirty="0">
                <a:latin typeface="Arial Narrow" charset="0"/>
              </a:rPr>
              <a:t>  Knowledgeable               Principled	  Risk Taker            Thinkers             Open Minded</a:t>
            </a:r>
            <a:r>
              <a:rPr lang="en-US" altLang="en-US" sz="1100" dirty="0">
                <a:latin typeface="Arial Narrow" charset="0"/>
              </a:rPr>
              <a:t>	</a:t>
            </a:r>
          </a:p>
        </p:txBody>
      </p:sp>
      <p:sp>
        <p:nvSpPr>
          <p:cNvPr id="15389" name="TextBox 4">
            <a:extLst>
              <a:ext uri="{FF2B5EF4-FFF2-40B4-BE49-F238E27FC236}">
                <a16:creationId xmlns:a16="http://schemas.microsoft.com/office/drawing/2014/main" id="{AC00D809-517C-4FAA-A9FB-C217D536FFB8}"/>
              </a:ext>
            </a:extLst>
          </p:cNvPr>
          <p:cNvSpPr txBox="1">
            <a:spLocks noChangeArrowheads="1"/>
          </p:cNvSpPr>
          <p:nvPr/>
        </p:nvSpPr>
        <p:spPr bwMode="auto">
          <a:xfrm>
            <a:off x="2149475" y="2258813"/>
            <a:ext cx="5624513"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endParaRPr lang="en-US" altLang="en-US" sz="1100" dirty="0">
              <a:latin typeface="Arial Narrow" panose="020B0606020202030204" pitchFamily="34" charset="0"/>
            </a:endParaRPr>
          </a:p>
          <a:p>
            <a:pPr>
              <a:spcBef>
                <a:spcPct val="0"/>
              </a:spcBef>
              <a:buFontTx/>
              <a:buNone/>
            </a:pPr>
            <a:endParaRPr lang="en-US" altLang="en-US" sz="1100" dirty="0">
              <a:latin typeface="Arial Narrow" panose="020B0606020202030204" pitchFamily="34" charset="0"/>
            </a:endParaRPr>
          </a:p>
          <a:p>
            <a:pPr>
              <a:spcBef>
                <a:spcPct val="0"/>
              </a:spcBef>
              <a:buFontTx/>
              <a:buNone/>
            </a:pPr>
            <a:endParaRPr lang="en-US" altLang="en-US" sz="1100" dirty="0">
              <a:latin typeface="Arial Narrow" panose="020B0606020202030204" pitchFamily="34" charset="0"/>
            </a:endParaRPr>
          </a:p>
          <a:p>
            <a:pPr>
              <a:spcBef>
                <a:spcPct val="0"/>
              </a:spcBef>
              <a:buFontTx/>
              <a:buNone/>
            </a:pPr>
            <a:endParaRPr lang="en-US" altLang="en-US" sz="1100" dirty="0">
              <a:latin typeface="Arial Narrow" panose="020B0606020202030204" pitchFamily="34" charset="0"/>
            </a:endParaRPr>
          </a:p>
          <a:p>
            <a:pPr>
              <a:spcBef>
                <a:spcPct val="0"/>
              </a:spcBef>
              <a:buFontTx/>
              <a:buNone/>
            </a:pPr>
            <a:r>
              <a:rPr lang="en-US" altLang="en-US" sz="1100" dirty="0">
                <a:latin typeface="Arial Narrow" panose="020B0606020202030204" pitchFamily="34" charset="0"/>
              </a:rPr>
              <a:t>All MYP schools have four policies in place by the time of authorization. All policies are published on the PVMS website  (</a:t>
            </a:r>
            <a:r>
              <a:rPr lang="en-US" altLang="en-US" sz="1100" u="sng" dirty="0">
                <a:latin typeface="Arial Narrow" panose="020B0606020202030204" pitchFamily="34" charset="0"/>
                <a:hlinkClick r:id="rId5"/>
              </a:rPr>
              <a:t>http://pvms.pasco.k12.fl.us/ib-myp-policies/)</a:t>
            </a:r>
            <a:r>
              <a:rPr lang="en-US" altLang="en-US" sz="1100" dirty="0">
                <a:latin typeface="Arial Narrow" panose="020B0606020202030204" pitchFamily="34" charset="0"/>
              </a:rPr>
              <a:t> as they are created.</a:t>
            </a:r>
          </a:p>
          <a:p>
            <a:pPr>
              <a:spcBef>
                <a:spcPct val="0"/>
              </a:spcBef>
              <a:buFontTx/>
              <a:buNone/>
            </a:pPr>
            <a:r>
              <a:rPr lang="en-US" altLang="en-US" sz="1100" i="1" u="sng" dirty="0">
                <a:latin typeface="Arial Narrow" panose="020B0606020202030204" pitchFamily="34" charset="0"/>
              </a:rPr>
              <a:t>Academic Honesty Policy</a:t>
            </a:r>
            <a:r>
              <a:rPr lang="en-US" altLang="en-US" sz="1100" i="1" dirty="0">
                <a:latin typeface="Arial Narrow" panose="020B0606020202030204" pitchFamily="34" charset="0"/>
              </a:rPr>
              <a:t>:</a:t>
            </a:r>
            <a:r>
              <a:rPr lang="en-US" altLang="en-US" sz="1100" dirty="0">
                <a:latin typeface="Arial Narrow" panose="020B0606020202030204" pitchFamily="34" charset="0"/>
              </a:rPr>
              <a:t>  This policy outlines the expectations of integrity and honesty for all stakeholders at PVMS.</a:t>
            </a:r>
          </a:p>
          <a:p>
            <a:pPr>
              <a:spcBef>
                <a:spcPct val="0"/>
              </a:spcBef>
              <a:buFontTx/>
              <a:buNone/>
            </a:pPr>
            <a:r>
              <a:rPr lang="en-US" altLang="en-US" sz="1100" i="1" u="sng" dirty="0">
                <a:latin typeface="Arial Narrow" panose="020B0606020202030204" pitchFamily="34" charset="0"/>
              </a:rPr>
              <a:t>Language Policy:</a:t>
            </a:r>
            <a:r>
              <a:rPr lang="en-US" altLang="en-US" sz="1100" dirty="0">
                <a:latin typeface="Arial Narrow" panose="020B0606020202030204" pitchFamily="34" charset="0"/>
              </a:rPr>
              <a:t>  This policy outlines support provided across the school for students who are not yet proficient in English. </a:t>
            </a:r>
          </a:p>
          <a:p>
            <a:pPr>
              <a:spcBef>
                <a:spcPct val="0"/>
              </a:spcBef>
              <a:buFontTx/>
              <a:buNone/>
            </a:pPr>
            <a:r>
              <a:rPr lang="en-US" altLang="en-US" sz="1100" i="1" u="sng" dirty="0">
                <a:latin typeface="Arial Narrow" panose="020B0606020202030204" pitchFamily="34" charset="0"/>
              </a:rPr>
              <a:t>Inclusion Policy:</a:t>
            </a:r>
            <a:r>
              <a:rPr lang="en-US" altLang="en-US" sz="1100" dirty="0">
                <a:latin typeface="Arial Narrow" panose="020B0606020202030204" pitchFamily="34" charset="0"/>
              </a:rPr>
              <a:t>  This policy defines how the MYP is inclusive for all PVMS students.</a:t>
            </a:r>
          </a:p>
          <a:p>
            <a:pPr>
              <a:spcBef>
                <a:spcPct val="0"/>
              </a:spcBef>
              <a:buFontTx/>
              <a:buNone/>
            </a:pPr>
            <a:r>
              <a:rPr lang="en-US" altLang="en-US" sz="1100" i="1" u="sng" dirty="0">
                <a:latin typeface="Arial Narrow" panose="020B0606020202030204" pitchFamily="34" charset="0"/>
              </a:rPr>
              <a:t>Assessment Policy:</a:t>
            </a:r>
            <a:r>
              <a:rPr lang="en-US" altLang="en-US" sz="1100" u="sng" dirty="0">
                <a:latin typeface="Arial Narrow" panose="020B0606020202030204" pitchFamily="34" charset="0"/>
              </a:rPr>
              <a:t> </a:t>
            </a:r>
            <a:r>
              <a:rPr lang="en-US" altLang="en-US" sz="1100" dirty="0">
                <a:latin typeface="Arial Narrow" panose="020B0606020202030204" pitchFamily="34" charset="0"/>
              </a:rPr>
              <a:t>  This policy outlines procedures to ensure that assessment supports student learning.  A video on assessment in the MYP in available on our website under IB MYP Videos</a:t>
            </a:r>
            <a:endParaRPr lang="en-US" altLang="en-US" sz="1000" dirty="0">
              <a:latin typeface="Arial Narrow" panose="020B0606020202030204" pitchFamily="34" charset="0"/>
            </a:endParaRPr>
          </a:p>
        </p:txBody>
      </p:sp>
      <p:sp>
        <p:nvSpPr>
          <p:cNvPr id="5" name="TextBox 4">
            <a:extLst>
              <a:ext uri="{FF2B5EF4-FFF2-40B4-BE49-F238E27FC236}">
                <a16:creationId xmlns:a16="http://schemas.microsoft.com/office/drawing/2014/main" id="{B0A0C143-98DC-4E47-9B26-681AD0880831}"/>
              </a:ext>
            </a:extLst>
          </p:cNvPr>
          <p:cNvSpPr txBox="1"/>
          <p:nvPr/>
        </p:nvSpPr>
        <p:spPr>
          <a:xfrm>
            <a:off x="5129213" y="9047163"/>
            <a:ext cx="2674937" cy="461962"/>
          </a:xfrm>
          <a:prstGeom prst="rect">
            <a:avLst/>
          </a:prstGeom>
          <a:noFill/>
        </p:spPr>
        <p:txBody>
          <a:bodyPr>
            <a:spAutoFit/>
          </a:bodyPr>
          <a:lstStyle/>
          <a:p>
            <a:pPr>
              <a:defRPr/>
            </a:pPr>
            <a:r>
              <a:rPr lang="en-US" sz="1200">
                <a:latin typeface="Arial Narrow" charset="0"/>
                <a:ea typeface="Arial Narrow" charset="0"/>
                <a:cs typeface="Arial Narrow" charset="0"/>
              </a:rPr>
              <a:t>Students will have a variety of performance &amp; traditional assessments during the year</a:t>
            </a:r>
            <a:r>
              <a:rPr lang="en-US" sz="1200">
                <a:latin typeface="+mn-lt"/>
                <a:ea typeface="ＭＳ Ｐゴシック" charset="-128"/>
              </a:rPr>
              <a:t>.</a:t>
            </a:r>
          </a:p>
        </p:txBody>
      </p:sp>
      <p:pic>
        <p:nvPicPr>
          <p:cNvPr id="15391" name="Picture 2">
            <a:extLst>
              <a:ext uri="{FF2B5EF4-FFF2-40B4-BE49-F238E27FC236}">
                <a16:creationId xmlns:a16="http://schemas.microsoft.com/office/drawing/2014/main" id="{88041427-9348-4EC0-AF29-817E4CDB8B1D}"/>
              </a:ext>
            </a:extLst>
          </p:cNvPr>
          <p:cNvPicPr>
            <a:picLocks noChangeAspect="1"/>
          </p:cNvPicPr>
          <p:nvPr/>
        </p:nvPicPr>
        <p:blipFill>
          <a:blip r:embed="rId6"/>
          <a:stretch>
            <a:fillRect/>
          </a:stretch>
        </p:blipFill>
        <p:spPr bwMode="auto">
          <a:xfrm>
            <a:off x="1024048" y="154972"/>
            <a:ext cx="75565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92" name="Picture 38">
            <a:extLst>
              <a:ext uri="{FF2B5EF4-FFF2-40B4-BE49-F238E27FC236}">
                <a16:creationId xmlns:a16="http://schemas.microsoft.com/office/drawing/2014/main" id="{38EC420F-0926-4D79-86BC-C920AC9EBE83}"/>
              </a:ext>
            </a:extLst>
          </p:cNvPr>
          <p:cNvPicPr>
            <a:picLocks noChangeAspect="1"/>
          </p:cNvPicPr>
          <p:nvPr/>
        </p:nvPicPr>
        <p:blipFill>
          <a:blip r:embed="rId7"/>
          <a:stretch>
            <a:fillRect/>
          </a:stretch>
        </p:blipFill>
        <p:spPr bwMode="auto">
          <a:xfrm>
            <a:off x="5809621" y="353019"/>
            <a:ext cx="14210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93" name="TextBox 6">
            <a:extLst>
              <a:ext uri="{FF2B5EF4-FFF2-40B4-BE49-F238E27FC236}">
                <a16:creationId xmlns:a16="http://schemas.microsoft.com/office/drawing/2014/main" id="{406B4828-8506-403C-AD88-F8829AACD497}"/>
              </a:ext>
            </a:extLst>
          </p:cNvPr>
          <p:cNvSpPr txBox="1">
            <a:spLocks noChangeArrowheads="1"/>
          </p:cNvSpPr>
          <p:nvPr/>
        </p:nvSpPr>
        <p:spPr bwMode="auto">
          <a:xfrm>
            <a:off x="2457450" y="2017513"/>
            <a:ext cx="49037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1400" b="1" dirty="0">
                <a:latin typeface="Arial Black" panose="020B0A04020102020204" pitchFamily="34" charset="0"/>
              </a:rPr>
              <a:t>MISSION STATEMENT</a:t>
            </a:r>
          </a:p>
        </p:txBody>
      </p:sp>
      <p:sp>
        <p:nvSpPr>
          <p:cNvPr id="15394" name="TextBox 7">
            <a:extLst>
              <a:ext uri="{FF2B5EF4-FFF2-40B4-BE49-F238E27FC236}">
                <a16:creationId xmlns:a16="http://schemas.microsoft.com/office/drawing/2014/main" id="{22D3EE47-00C7-4B49-B7F2-39CFF10F73DE}"/>
              </a:ext>
            </a:extLst>
          </p:cNvPr>
          <p:cNvSpPr txBox="1">
            <a:spLocks noChangeArrowheads="1"/>
          </p:cNvSpPr>
          <p:nvPr/>
        </p:nvSpPr>
        <p:spPr bwMode="auto">
          <a:xfrm>
            <a:off x="2146300" y="2247700"/>
            <a:ext cx="60325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100">
                <a:latin typeface="Arial Narrow" panose="020B0606020202030204" pitchFamily="34" charset="0"/>
              </a:rPr>
              <a:t>Our mission is to provide a rigorous, world-class education which inspires students to become active, compassionate, and collaborative lifelong learners who understand and respect other people and their </a:t>
            </a:r>
          </a:p>
          <a:p>
            <a:pPr>
              <a:spcBef>
                <a:spcPct val="0"/>
              </a:spcBef>
              <a:buFontTx/>
              <a:buNone/>
            </a:pPr>
            <a:r>
              <a:rPr lang="en-US" altLang="en-US" sz="1100">
                <a:latin typeface="Arial Narrow" panose="020B0606020202030204" pitchFamily="34" charset="0"/>
              </a:rPr>
              <a:t>differences.</a:t>
            </a:r>
          </a:p>
        </p:txBody>
      </p:sp>
      <p:sp>
        <p:nvSpPr>
          <p:cNvPr id="15395" name="TextBox 11">
            <a:extLst>
              <a:ext uri="{FF2B5EF4-FFF2-40B4-BE49-F238E27FC236}">
                <a16:creationId xmlns:a16="http://schemas.microsoft.com/office/drawing/2014/main" id="{3B73F11D-D677-4878-82B1-53E6E7036FEE}"/>
              </a:ext>
            </a:extLst>
          </p:cNvPr>
          <p:cNvSpPr txBox="1">
            <a:spLocks noChangeArrowheads="1"/>
          </p:cNvSpPr>
          <p:nvPr/>
        </p:nvSpPr>
        <p:spPr bwMode="auto">
          <a:xfrm>
            <a:off x="5070475" y="4901567"/>
            <a:ext cx="2619375"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1000" b="1">
                <a:latin typeface="Arial Black" panose="020B0A04020102020204" pitchFamily="34" charset="0"/>
              </a:rPr>
              <a:t>Performance</a:t>
            </a:r>
          </a:p>
          <a:p>
            <a:pPr algn="ctr">
              <a:spcBef>
                <a:spcPct val="0"/>
              </a:spcBef>
              <a:buFontTx/>
              <a:buNone/>
            </a:pPr>
            <a:r>
              <a:rPr lang="en-US" altLang="en-US" sz="1000" b="1">
                <a:latin typeface="Arial Black" panose="020B0A04020102020204" pitchFamily="34" charset="0"/>
              </a:rPr>
              <a:t>Summative Assessment</a:t>
            </a:r>
          </a:p>
          <a:p>
            <a:pPr algn="ctr">
              <a:spcBef>
                <a:spcPct val="0"/>
              </a:spcBef>
              <a:buFontTx/>
              <a:buNone/>
            </a:pPr>
            <a:r>
              <a:rPr lang="en-US" altLang="en-US" sz="1000" b="1">
                <a:latin typeface="Arial Black" panose="020B0A04020102020204" pitchFamily="34" charset="0"/>
              </a:rPr>
              <a:t>Grading Scale </a:t>
            </a:r>
          </a:p>
          <a:p>
            <a:pPr algn="ctr">
              <a:spcBef>
                <a:spcPct val="0"/>
              </a:spcBef>
              <a:buFontTx/>
              <a:buNone/>
            </a:pPr>
            <a:r>
              <a:rPr lang="en-US" altLang="en-US" sz="800" i="1">
                <a:latin typeface="Arial Black" panose="020B0A04020102020204" pitchFamily="34" charset="0"/>
              </a:rPr>
              <a:t> </a:t>
            </a:r>
            <a:r>
              <a:rPr lang="en-US" altLang="en-US" sz="700" i="1">
                <a:latin typeface="Arial Black" panose="020B0A04020102020204" pitchFamily="34" charset="0"/>
              </a:rPr>
              <a:t>for assessments graded using the MYP rubric</a:t>
            </a:r>
          </a:p>
        </p:txBody>
      </p:sp>
      <p:sp>
        <p:nvSpPr>
          <p:cNvPr id="3" name="TextBox 12">
            <a:extLst>
              <a:ext uri="{FF2B5EF4-FFF2-40B4-BE49-F238E27FC236}">
                <a16:creationId xmlns:a16="http://schemas.microsoft.com/office/drawing/2014/main" id="{B258D2CA-BEE5-4344-BD0C-8F99D2C1D8EF}"/>
              </a:ext>
            </a:extLst>
          </p:cNvPr>
          <p:cNvSpPr txBox="1">
            <a:spLocks noChangeArrowheads="1"/>
          </p:cNvSpPr>
          <p:nvPr/>
        </p:nvSpPr>
        <p:spPr bwMode="auto">
          <a:xfrm>
            <a:off x="5129213" y="9509125"/>
            <a:ext cx="25542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900" b="1" i="1" u="sng" dirty="0">
                <a:latin typeface="Arial Narrow" panose="020B0606020202030204" pitchFamily="34" charset="0"/>
              </a:rPr>
              <a:t>Students will have an end of course district final exam worth 10% of their grade.</a:t>
            </a:r>
            <a:endParaRPr lang="en-US" altLang="en-US" sz="900" i="1" u="sng" dirty="0"/>
          </a:p>
        </p:txBody>
      </p:sp>
      <p:sp>
        <p:nvSpPr>
          <p:cNvPr id="19" name="Rectangle 18">
            <a:extLst>
              <a:ext uri="{FF2B5EF4-FFF2-40B4-BE49-F238E27FC236}">
                <a16:creationId xmlns:a16="http://schemas.microsoft.com/office/drawing/2014/main" id="{65BB7934-EA33-4196-BBE7-5D9768A7250D}"/>
              </a:ext>
            </a:extLst>
          </p:cNvPr>
          <p:cNvSpPr>
            <a:spLocks noChangeArrowheads="1"/>
          </p:cNvSpPr>
          <p:nvPr/>
        </p:nvSpPr>
        <p:spPr bwMode="auto">
          <a:xfrm>
            <a:off x="5362575" y="7845425"/>
            <a:ext cx="2157413" cy="565150"/>
          </a:xfrm>
          <a:prstGeom prst="rect">
            <a:avLst/>
          </a:prstGeom>
          <a:solidFill>
            <a:schemeClr val="tx1"/>
          </a:solidFill>
          <a:ln>
            <a:headEnd/>
            <a:tailEnd/>
          </a:ln>
        </p:spPr>
        <p:style>
          <a:lnRef idx="2">
            <a:schemeClr val="dk1"/>
          </a:lnRef>
          <a:fillRef idx="1">
            <a:schemeClr val="lt1"/>
          </a:fillRef>
          <a:effectRef idx="0">
            <a:schemeClr val="dk1"/>
          </a:effectRef>
          <a:fontRef idx="minor">
            <a:schemeClr val="dk1"/>
          </a:fontRef>
        </p:style>
        <p:txBody>
          <a:bodyPr anchor="ctr"/>
          <a:lstStyle/>
          <a:p>
            <a:pPr>
              <a:defRPr/>
            </a:pPr>
            <a:r>
              <a:rPr lang="en-US" sz="1000" dirty="0">
                <a:solidFill>
                  <a:schemeClr val="lt1"/>
                </a:solidFill>
                <a:latin typeface="Arial Narrow" charset="0"/>
                <a:ea typeface="Arial Narrow" charset="0"/>
                <a:cs typeface="Arial Narrow" charset="0"/>
              </a:rPr>
              <a:t>60% Summative (Common Summative Assessments {CSAs}, projects and performance assessments)</a:t>
            </a:r>
          </a:p>
        </p:txBody>
      </p:sp>
      <p:sp>
        <p:nvSpPr>
          <p:cNvPr id="51" name="Rectangle 50">
            <a:extLst>
              <a:ext uri="{FF2B5EF4-FFF2-40B4-BE49-F238E27FC236}">
                <a16:creationId xmlns:a16="http://schemas.microsoft.com/office/drawing/2014/main" id="{93F9DC76-9AAF-449E-B975-6AA8E3BB4199}"/>
              </a:ext>
            </a:extLst>
          </p:cNvPr>
          <p:cNvSpPr>
            <a:spLocks noChangeArrowheads="1"/>
          </p:cNvSpPr>
          <p:nvPr/>
        </p:nvSpPr>
        <p:spPr bwMode="auto">
          <a:xfrm>
            <a:off x="5362575" y="8427531"/>
            <a:ext cx="1536701" cy="562482"/>
          </a:xfrm>
          <a:prstGeom prst="rect">
            <a:avLst/>
          </a:prstGeom>
          <a:solidFill>
            <a:schemeClr val="bg1">
              <a:lumMod val="50000"/>
            </a:schemeClr>
          </a:solidFill>
          <a:ln>
            <a:headEnd/>
            <a:tailEnd/>
          </a:ln>
        </p:spPr>
        <p:style>
          <a:lnRef idx="2">
            <a:schemeClr val="dk1"/>
          </a:lnRef>
          <a:fillRef idx="1">
            <a:schemeClr val="lt1"/>
          </a:fillRef>
          <a:effectRef idx="0">
            <a:schemeClr val="dk1"/>
          </a:effectRef>
          <a:fontRef idx="minor">
            <a:schemeClr val="dk1"/>
          </a:fontRef>
        </p:style>
        <p:txBody>
          <a:bodyPr anchor="ctr"/>
          <a:lstStyle/>
          <a:p>
            <a:pPr>
              <a:defRPr/>
            </a:pPr>
            <a:r>
              <a:rPr lang="en-US" sz="900" dirty="0">
                <a:solidFill>
                  <a:schemeClr val="lt1"/>
                </a:solidFill>
                <a:latin typeface="Arial Narrow" charset="0"/>
                <a:ea typeface="Arial Narrow" charset="0"/>
                <a:cs typeface="Arial Narrow" charset="0"/>
              </a:rPr>
              <a:t>40% Formative (Common Formative Assessments [CFAs] and other evidence of standards based learning)</a:t>
            </a:r>
          </a:p>
        </p:txBody>
      </p:sp>
      <p:graphicFrame>
        <p:nvGraphicFramePr>
          <p:cNvPr id="24" name="Table 23">
            <a:extLst>
              <a:ext uri="{FF2B5EF4-FFF2-40B4-BE49-F238E27FC236}">
                <a16:creationId xmlns:a16="http://schemas.microsoft.com/office/drawing/2014/main" id="{22D43B37-45E1-4F63-8717-690B32251B8F}"/>
              </a:ext>
            </a:extLst>
          </p:cNvPr>
          <p:cNvGraphicFramePr>
            <a:graphicFrameLocks noGrp="1"/>
          </p:cNvGraphicFramePr>
          <p:nvPr>
            <p:extLst>
              <p:ext uri="{D42A27DB-BD31-4B8C-83A1-F6EECF244321}">
                <p14:modId xmlns:p14="http://schemas.microsoft.com/office/powerpoint/2010/main" val="1564953882"/>
              </p:ext>
            </p:extLst>
          </p:nvPr>
        </p:nvGraphicFramePr>
        <p:xfrm>
          <a:off x="5033962" y="5546725"/>
          <a:ext cx="2698752" cy="666750"/>
        </p:xfrm>
        <a:graphic>
          <a:graphicData uri="http://schemas.openxmlformats.org/drawingml/2006/table">
            <a:tbl>
              <a:tblPr/>
              <a:tblGrid>
                <a:gridCol w="416454">
                  <a:extLst>
                    <a:ext uri="{9D8B030D-6E8A-4147-A177-3AD203B41FA5}">
                      <a16:colId xmlns:a16="http://schemas.microsoft.com/office/drawing/2014/main" val="20000"/>
                    </a:ext>
                  </a:extLst>
                </a:gridCol>
                <a:gridCol w="314800">
                  <a:extLst>
                    <a:ext uri="{9D8B030D-6E8A-4147-A177-3AD203B41FA5}">
                      <a16:colId xmlns:a16="http://schemas.microsoft.com/office/drawing/2014/main" val="20001"/>
                    </a:ext>
                  </a:extLst>
                </a:gridCol>
                <a:gridCol w="275450">
                  <a:extLst>
                    <a:ext uri="{9D8B030D-6E8A-4147-A177-3AD203B41FA5}">
                      <a16:colId xmlns:a16="http://schemas.microsoft.com/office/drawing/2014/main" val="20002"/>
                    </a:ext>
                  </a:extLst>
                </a:gridCol>
                <a:gridCol w="262333">
                  <a:extLst>
                    <a:ext uri="{9D8B030D-6E8A-4147-A177-3AD203B41FA5}">
                      <a16:colId xmlns:a16="http://schemas.microsoft.com/office/drawing/2014/main" val="20003"/>
                    </a:ext>
                  </a:extLst>
                </a:gridCol>
                <a:gridCol w="262333">
                  <a:extLst>
                    <a:ext uri="{9D8B030D-6E8A-4147-A177-3AD203B41FA5}">
                      <a16:colId xmlns:a16="http://schemas.microsoft.com/office/drawing/2014/main" val="20004"/>
                    </a:ext>
                  </a:extLst>
                </a:gridCol>
                <a:gridCol w="288566">
                  <a:extLst>
                    <a:ext uri="{9D8B030D-6E8A-4147-A177-3AD203B41FA5}">
                      <a16:colId xmlns:a16="http://schemas.microsoft.com/office/drawing/2014/main" val="20005"/>
                    </a:ext>
                  </a:extLst>
                </a:gridCol>
                <a:gridCol w="341033">
                  <a:extLst>
                    <a:ext uri="{9D8B030D-6E8A-4147-A177-3AD203B41FA5}">
                      <a16:colId xmlns:a16="http://schemas.microsoft.com/office/drawing/2014/main" val="20006"/>
                    </a:ext>
                  </a:extLst>
                </a:gridCol>
                <a:gridCol w="275450">
                  <a:extLst>
                    <a:ext uri="{9D8B030D-6E8A-4147-A177-3AD203B41FA5}">
                      <a16:colId xmlns:a16="http://schemas.microsoft.com/office/drawing/2014/main" val="20007"/>
                    </a:ext>
                  </a:extLst>
                </a:gridCol>
                <a:gridCol w="262333">
                  <a:extLst>
                    <a:ext uri="{9D8B030D-6E8A-4147-A177-3AD203B41FA5}">
                      <a16:colId xmlns:a16="http://schemas.microsoft.com/office/drawing/2014/main" val="20008"/>
                    </a:ext>
                  </a:extLst>
                </a:gridCol>
              </a:tblGrid>
              <a:tr h="333375">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600" b="1" i="0" u="none" strike="noStrike" cap="none" normalizeH="0" baseline="0">
                          <a:ln>
                            <a:noFill/>
                          </a:ln>
                          <a:solidFill>
                            <a:srgbClr val="FFFFFF"/>
                          </a:solidFill>
                          <a:effectLst/>
                          <a:latin typeface="Calibri" charset="0"/>
                          <a:ea typeface="ＭＳ Ｐゴシック" charset="-128"/>
                        </a:rPr>
                        <a:t>Rubric score</a:t>
                      </a:r>
                      <a:endParaRPr kumimoji="0" lang="en-US" altLang="x-none" sz="600" b="1" i="0" u="none" strike="noStrike" cap="none" normalizeH="0" baseline="0">
                        <a:ln>
                          <a:noFill/>
                        </a:ln>
                        <a:solidFill>
                          <a:srgbClr val="FFFFFF"/>
                        </a:solidFill>
                        <a:effectLst/>
                        <a:latin typeface="Arial Narrow"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600" b="0" i="0" u="none" strike="noStrike" cap="none" normalizeH="0" baseline="0">
                          <a:ln>
                            <a:noFill/>
                          </a:ln>
                          <a:solidFill>
                            <a:srgbClr val="000000"/>
                          </a:solidFill>
                          <a:effectLst/>
                          <a:latin typeface="Calibri" charset="0"/>
                          <a:ea typeface="ＭＳ Ｐゴシック" charset="-128"/>
                        </a:rPr>
                        <a:t>8</a:t>
                      </a:r>
                      <a:endParaRPr kumimoji="0" lang="en-US" altLang="x-none" sz="600" b="0" i="0" u="none" strike="noStrike" cap="none" normalizeH="0" baseline="0">
                        <a:ln>
                          <a:noFill/>
                        </a:ln>
                        <a:solidFill>
                          <a:srgbClr val="000000"/>
                        </a:solidFill>
                        <a:effectLst/>
                        <a:latin typeface="Arial Narrow"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600" b="0" i="0" u="none" strike="noStrike" cap="none" normalizeH="0" baseline="0">
                          <a:ln>
                            <a:noFill/>
                          </a:ln>
                          <a:solidFill>
                            <a:srgbClr val="000000"/>
                          </a:solidFill>
                          <a:effectLst/>
                          <a:latin typeface="Calibri" charset="0"/>
                          <a:ea typeface="ＭＳ Ｐゴシック" charset="-128"/>
                        </a:rPr>
                        <a:t>7</a:t>
                      </a:r>
                      <a:endParaRPr kumimoji="0" lang="en-US" altLang="x-none" sz="600" b="0" i="0" u="none" strike="noStrike" cap="none" normalizeH="0" baseline="0">
                        <a:ln>
                          <a:noFill/>
                        </a:ln>
                        <a:solidFill>
                          <a:srgbClr val="000000"/>
                        </a:solidFill>
                        <a:effectLst/>
                        <a:latin typeface="Arial Narrow"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600" b="0" i="0" u="none" strike="noStrike" cap="none" normalizeH="0" baseline="0">
                          <a:ln>
                            <a:noFill/>
                          </a:ln>
                          <a:solidFill>
                            <a:srgbClr val="000000"/>
                          </a:solidFill>
                          <a:effectLst/>
                          <a:latin typeface="Calibri" charset="0"/>
                          <a:ea typeface="ＭＳ Ｐゴシック" charset="-128"/>
                        </a:rPr>
                        <a:t>6</a:t>
                      </a:r>
                      <a:endParaRPr kumimoji="0" lang="en-US" altLang="x-none" sz="600" b="0" i="0" u="none" strike="noStrike" cap="none" normalizeH="0" baseline="0">
                        <a:ln>
                          <a:noFill/>
                        </a:ln>
                        <a:solidFill>
                          <a:srgbClr val="000000"/>
                        </a:solidFill>
                        <a:effectLst/>
                        <a:latin typeface="Arial Narrow"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600" b="0" i="0" u="none" strike="noStrike" cap="none" normalizeH="0" baseline="0">
                          <a:ln>
                            <a:noFill/>
                          </a:ln>
                          <a:solidFill>
                            <a:srgbClr val="000000"/>
                          </a:solidFill>
                          <a:effectLst/>
                          <a:latin typeface="Calibri" charset="0"/>
                          <a:ea typeface="ＭＳ Ｐゴシック" charset="-128"/>
                        </a:rPr>
                        <a:t>5</a:t>
                      </a:r>
                      <a:endParaRPr kumimoji="0" lang="en-US" altLang="x-none" sz="600" b="0" i="0" u="none" strike="noStrike" cap="none" normalizeH="0" baseline="0">
                        <a:ln>
                          <a:noFill/>
                        </a:ln>
                        <a:solidFill>
                          <a:srgbClr val="000000"/>
                        </a:solidFill>
                        <a:effectLst/>
                        <a:latin typeface="Arial Narrow"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600" b="0" i="0" u="none" strike="noStrike" cap="none" normalizeH="0" baseline="0">
                          <a:ln>
                            <a:noFill/>
                          </a:ln>
                          <a:solidFill>
                            <a:srgbClr val="000000"/>
                          </a:solidFill>
                          <a:effectLst/>
                          <a:latin typeface="Calibri" charset="0"/>
                          <a:ea typeface="ＭＳ Ｐゴシック" charset="-128"/>
                        </a:rPr>
                        <a:t>4</a:t>
                      </a:r>
                      <a:endParaRPr kumimoji="0" lang="en-US" altLang="x-none" sz="600" b="0" i="0" u="none" strike="noStrike" cap="none" normalizeH="0" baseline="0">
                        <a:ln>
                          <a:noFill/>
                        </a:ln>
                        <a:solidFill>
                          <a:srgbClr val="000000"/>
                        </a:solidFill>
                        <a:effectLst/>
                        <a:latin typeface="Arial Narrow"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600" b="0" i="0" u="none" strike="noStrike" cap="none" normalizeH="0" baseline="0">
                          <a:ln>
                            <a:noFill/>
                          </a:ln>
                          <a:solidFill>
                            <a:srgbClr val="000000"/>
                          </a:solidFill>
                          <a:effectLst/>
                          <a:latin typeface="Calibri" charset="0"/>
                          <a:ea typeface="ＭＳ Ｐゴシック" charset="-128"/>
                        </a:rPr>
                        <a:t>3</a:t>
                      </a:r>
                      <a:endParaRPr kumimoji="0" lang="en-US" altLang="x-none" sz="600" b="0" i="0" u="none" strike="noStrike" cap="none" normalizeH="0" baseline="0">
                        <a:ln>
                          <a:noFill/>
                        </a:ln>
                        <a:solidFill>
                          <a:srgbClr val="000000"/>
                        </a:solidFill>
                        <a:effectLst/>
                        <a:latin typeface="Arial Narrow"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600" b="0" i="0" u="none" strike="noStrike" cap="none" normalizeH="0" baseline="0">
                          <a:ln>
                            <a:noFill/>
                          </a:ln>
                          <a:solidFill>
                            <a:srgbClr val="000000"/>
                          </a:solidFill>
                          <a:effectLst/>
                          <a:latin typeface="Calibri" charset="0"/>
                          <a:ea typeface="ＭＳ Ｐゴシック" charset="-128"/>
                        </a:rPr>
                        <a:t>2</a:t>
                      </a:r>
                      <a:endParaRPr kumimoji="0" lang="en-US" altLang="x-none" sz="600" b="0" i="0" u="none" strike="noStrike" cap="none" normalizeH="0" baseline="0">
                        <a:ln>
                          <a:noFill/>
                        </a:ln>
                        <a:solidFill>
                          <a:srgbClr val="000000"/>
                        </a:solidFill>
                        <a:effectLst/>
                        <a:latin typeface="Arial Narrow"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600" b="0" i="0" u="none" strike="noStrike" cap="none" normalizeH="0" baseline="0">
                          <a:ln>
                            <a:noFill/>
                          </a:ln>
                          <a:solidFill>
                            <a:srgbClr val="000000"/>
                          </a:solidFill>
                          <a:effectLst/>
                          <a:latin typeface="Calibri" charset="0"/>
                          <a:ea typeface="ＭＳ Ｐゴシック" charset="-128"/>
                        </a:rPr>
                        <a:t>1</a:t>
                      </a:r>
                      <a:endParaRPr kumimoji="0" lang="en-US" altLang="x-none" sz="600" b="0" i="0" u="none" strike="noStrike" cap="none" normalizeH="0" baseline="0">
                        <a:ln>
                          <a:noFill/>
                        </a:ln>
                        <a:solidFill>
                          <a:srgbClr val="000000"/>
                        </a:solidFill>
                        <a:effectLst/>
                        <a:latin typeface="Arial Narrow"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0"/>
                  </a:ext>
                </a:extLst>
              </a:tr>
              <a:tr h="333375">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600" b="1" i="0" u="none" strike="noStrike" cap="none" normalizeH="0" baseline="0">
                          <a:ln>
                            <a:noFill/>
                          </a:ln>
                          <a:solidFill>
                            <a:srgbClr val="FFFFFF"/>
                          </a:solidFill>
                          <a:effectLst/>
                          <a:latin typeface="Calibri" charset="0"/>
                          <a:ea typeface="ＭＳ Ｐゴシック" charset="-128"/>
                        </a:rPr>
                        <a:t>PVMS Grade</a:t>
                      </a:r>
                      <a:endParaRPr kumimoji="0" lang="en-US" altLang="x-none" sz="600" b="1" i="0" u="none" strike="noStrike" cap="none" normalizeH="0" baseline="0">
                        <a:ln>
                          <a:noFill/>
                        </a:ln>
                        <a:solidFill>
                          <a:srgbClr val="FFFFFF"/>
                        </a:solidFill>
                        <a:effectLst/>
                        <a:latin typeface="Arial Narrow"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600" b="0" i="0" u="none" strike="noStrike" cap="none" normalizeH="0" baseline="0">
                          <a:ln>
                            <a:noFill/>
                          </a:ln>
                          <a:solidFill>
                            <a:srgbClr val="000000"/>
                          </a:solidFill>
                          <a:effectLst/>
                          <a:latin typeface="Calibri" charset="0"/>
                          <a:ea typeface="ＭＳ Ｐゴシック" charset="-128"/>
                        </a:rPr>
                        <a:t>100</a:t>
                      </a:r>
                      <a:endParaRPr kumimoji="0" lang="en-US" altLang="x-none" sz="600" b="0" i="0" u="none" strike="noStrike" cap="none" normalizeH="0" baseline="0">
                        <a:ln>
                          <a:noFill/>
                        </a:ln>
                        <a:solidFill>
                          <a:srgbClr val="000000"/>
                        </a:solidFill>
                        <a:effectLst/>
                        <a:latin typeface="Arial Narrow"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600" b="0" i="0" u="none" strike="noStrike" cap="none" normalizeH="0" baseline="0">
                          <a:ln>
                            <a:noFill/>
                          </a:ln>
                          <a:solidFill>
                            <a:srgbClr val="000000"/>
                          </a:solidFill>
                          <a:effectLst/>
                          <a:latin typeface="Calibri" charset="0"/>
                          <a:ea typeface="ＭＳ Ｐゴシック" charset="-128"/>
                        </a:rPr>
                        <a:t>94</a:t>
                      </a:r>
                      <a:endParaRPr kumimoji="0" lang="en-US" altLang="x-none" sz="600" b="0" i="0" u="none" strike="noStrike" cap="none" normalizeH="0" baseline="0">
                        <a:ln>
                          <a:noFill/>
                        </a:ln>
                        <a:solidFill>
                          <a:srgbClr val="000000"/>
                        </a:solidFill>
                        <a:effectLst/>
                        <a:latin typeface="Arial Narrow"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600" b="0" i="0" u="none" strike="noStrike" cap="none" normalizeH="0" baseline="0">
                          <a:ln>
                            <a:noFill/>
                          </a:ln>
                          <a:solidFill>
                            <a:srgbClr val="000000"/>
                          </a:solidFill>
                          <a:effectLst/>
                          <a:latin typeface="Calibri" charset="0"/>
                          <a:ea typeface="ＭＳ Ｐゴシック" charset="-128"/>
                        </a:rPr>
                        <a:t>88</a:t>
                      </a:r>
                      <a:endParaRPr kumimoji="0" lang="en-US" altLang="x-none" sz="600" b="0" i="0" u="none" strike="noStrike" cap="none" normalizeH="0" baseline="0">
                        <a:ln>
                          <a:noFill/>
                        </a:ln>
                        <a:solidFill>
                          <a:srgbClr val="000000"/>
                        </a:solidFill>
                        <a:effectLst/>
                        <a:latin typeface="Arial Narrow"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600" b="0" i="0" u="none" strike="noStrike" cap="none" normalizeH="0" baseline="0">
                          <a:ln>
                            <a:noFill/>
                          </a:ln>
                          <a:solidFill>
                            <a:srgbClr val="000000"/>
                          </a:solidFill>
                          <a:effectLst/>
                          <a:latin typeface="Calibri" charset="0"/>
                          <a:ea typeface="ＭＳ Ｐゴシック" charset="-128"/>
                        </a:rPr>
                        <a:t>82</a:t>
                      </a:r>
                      <a:endParaRPr kumimoji="0" lang="en-US" altLang="x-none" sz="600" b="0" i="0" u="none" strike="noStrike" cap="none" normalizeH="0" baseline="0">
                        <a:ln>
                          <a:noFill/>
                        </a:ln>
                        <a:solidFill>
                          <a:srgbClr val="000000"/>
                        </a:solidFill>
                        <a:effectLst/>
                        <a:latin typeface="Arial Narrow"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600" b="0" i="0" u="none" strike="noStrike" cap="none" normalizeH="0" baseline="0">
                          <a:ln>
                            <a:noFill/>
                          </a:ln>
                          <a:solidFill>
                            <a:srgbClr val="000000"/>
                          </a:solidFill>
                          <a:effectLst/>
                          <a:latin typeface="Calibri" charset="0"/>
                          <a:ea typeface="ＭＳ Ｐゴシック" charset="-128"/>
                        </a:rPr>
                        <a:t>76</a:t>
                      </a:r>
                      <a:endParaRPr kumimoji="0" lang="en-US" altLang="x-none" sz="600" b="0" i="0" u="none" strike="noStrike" cap="none" normalizeH="0" baseline="0">
                        <a:ln>
                          <a:noFill/>
                        </a:ln>
                        <a:solidFill>
                          <a:srgbClr val="000000"/>
                        </a:solidFill>
                        <a:effectLst/>
                        <a:latin typeface="Arial Narrow"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600" b="0" i="0" u="none" strike="noStrike" cap="none" normalizeH="0" baseline="0">
                          <a:ln>
                            <a:noFill/>
                          </a:ln>
                          <a:solidFill>
                            <a:srgbClr val="000000"/>
                          </a:solidFill>
                          <a:effectLst/>
                          <a:latin typeface="Calibri" charset="0"/>
                          <a:ea typeface="ＭＳ Ｐゴシック" charset="-128"/>
                        </a:rPr>
                        <a:t>70</a:t>
                      </a:r>
                      <a:endParaRPr kumimoji="0" lang="en-US" altLang="x-none" sz="600" b="0" i="0" u="none" strike="noStrike" cap="none" normalizeH="0" baseline="0">
                        <a:ln>
                          <a:noFill/>
                        </a:ln>
                        <a:solidFill>
                          <a:srgbClr val="000000"/>
                        </a:solidFill>
                        <a:effectLst/>
                        <a:latin typeface="Arial Narrow"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600" b="0" i="0" u="none" strike="noStrike" cap="none" normalizeH="0" baseline="0">
                          <a:ln>
                            <a:noFill/>
                          </a:ln>
                          <a:solidFill>
                            <a:srgbClr val="000000"/>
                          </a:solidFill>
                          <a:effectLst/>
                          <a:latin typeface="Calibri" charset="0"/>
                          <a:ea typeface="ＭＳ Ｐゴシック" charset="-128"/>
                        </a:rPr>
                        <a:t>64</a:t>
                      </a:r>
                      <a:endParaRPr kumimoji="0" lang="en-US" altLang="x-none" sz="600" b="0" i="0" u="none" strike="noStrike" cap="none" normalizeH="0" baseline="0">
                        <a:ln>
                          <a:noFill/>
                        </a:ln>
                        <a:solidFill>
                          <a:srgbClr val="000000"/>
                        </a:solidFill>
                        <a:effectLst/>
                        <a:latin typeface="Arial Narrow"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ct val="20000"/>
                        </a:spcBef>
                        <a:buFont typeface="Arial" charset="0"/>
                        <a:defRPr sz="2800">
                          <a:solidFill>
                            <a:schemeClr val="tx1"/>
                          </a:solidFill>
                          <a:latin typeface="Calibri" charset="0"/>
                          <a:ea typeface="ＭＳ Ｐゴシック" charset="-128"/>
                        </a:defRPr>
                      </a:lvl1pPr>
                      <a:lvl2pPr marL="742950" indent="-285750">
                        <a:spcBef>
                          <a:spcPct val="20000"/>
                        </a:spcBef>
                        <a:buFont typeface="Arial" charset="0"/>
                        <a:defRPr sz="2400">
                          <a:solidFill>
                            <a:schemeClr val="tx1"/>
                          </a:solidFill>
                          <a:latin typeface="Calibri" charset="0"/>
                          <a:ea typeface="ＭＳ Ｐゴシック" charset="-128"/>
                        </a:defRPr>
                      </a:lvl2pPr>
                      <a:lvl3pPr marL="1143000" indent="-228600">
                        <a:spcBef>
                          <a:spcPct val="20000"/>
                        </a:spcBef>
                        <a:buFont typeface="Arial" charset="0"/>
                        <a:defRPr sz="2000">
                          <a:solidFill>
                            <a:schemeClr val="tx1"/>
                          </a:solidFill>
                          <a:latin typeface="Calibri" charset="0"/>
                          <a:ea typeface="ＭＳ Ｐゴシック" charset="-128"/>
                        </a:defRPr>
                      </a:lvl3pPr>
                      <a:lvl4pPr marL="1600200" indent="-228600">
                        <a:spcBef>
                          <a:spcPct val="20000"/>
                        </a:spcBef>
                        <a:buFont typeface="Arial" charset="0"/>
                        <a:defRPr>
                          <a:solidFill>
                            <a:schemeClr val="tx1"/>
                          </a:solidFill>
                          <a:latin typeface="Calibri" charset="0"/>
                          <a:ea typeface="ＭＳ Ｐゴシック" charset="-128"/>
                        </a:defRPr>
                      </a:lvl4pPr>
                      <a:lvl5pPr marL="2057400" indent="-22860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600" b="0" i="0" u="none" strike="noStrike" cap="none" normalizeH="0" baseline="0" dirty="0">
                          <a:ln>
                            <a:noFill/>
                          </a:ln>
                          <a:solidFill>
                            <a:srgbClr val="000000"/>
                          </a:solidFill>
                          <a:effectLst/>
                          <a:latin typeface="Calibri" charset="0"/>
                          <a:ea typeface="ＭＳ Ｐゴシック" charset="-128"/>
                        </a:rPr>
                        <a:t>58</a:t>
                      </a:r>
                      <a:endParaRPr kumimoji="0" lang="en-US" altLang="x-none" sz="600" b="0" i="0" u="none" strike="noStrike" cap="none" normalizeH="0" baseline="0" dirty="0">
                        <a:ln>
                          <a:noFill/>
                        </a:ln>
                        <a:solidFill>
                          <a:srgbClr val="000000"/>
                        </a:solidFill>
                        <a:effectLst/>
                        <a:latin typeface="Arial Narrow"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1"/>
                  </a:ext>
                </a:extLst>
              </a:tr>
            </a:tbl>
          </a:graphicData>
        </a:graphic>
      </p:graphicFrame>
      <p:sp>
        <p:nvSpPr>
          <p:cNvPr id="15432" name="TextBox 25">
            <a:extLst>
              <a:ext uri="{FF2B5EF4-FFF2-40B4-BE49-F238E27FC236}">
                <a16:creationId xmlns:a16="http://schemas.microsoft.com/office/drawing/2014/main" id="{CBCC5C73-8BFB-4D60-87D4-4DC598E0BEDE}"/>
              </a:ext>
            </a:extLst>
          </p:cNvPr>
          <p:cNvSpPr txBox="1">
            <a:spLocks noChangeArrowheads="1"/>
          </p:cNvSpPr>
          <p:nvPr/>
        </p:nvSpPr>
        <p:spPr bwMode="auto">
          <a:xfrm>
            <a:off x="5183982" y="6200053"/>
            <a:ext cx="2451100" cy="223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000" i="1" dirty="0">
                <a:latin typeface="Arial Narrow" panose="020B0606020202030204" pitchFamily="34" charset="0"/>
              </a:rPr>
              <a:t>A rubric score of 0 equates to a PVMS score of 0</a:t>
            </a:r>
          </a:p>
        </p:txBody>
      </p:sp>
      <p:cxnSp>
        <p:nvCxnSpPr>
          <p:cNvPr id="39" name="Straight Connector 38">
            <a:extLst>
              <a:ext uri="{FF2B5EF4-FFF2-40B4-BE49-F238E27FC236}">
                <a16:creationId xmlns:a16="http://schemas.microsoft.com/office/drawing/2014/main" id="{6250F7AC-EE0F-E141-90C3-A570C6F1AF24}"/>
              </a:ext>
            </a:extLst>
          </p:cNvPr>
          <p:cNvCxnSpPr>
            <a:cxnSpLocks noChangeShapeType="1"/>
          </p:cNvCxnSpPr>
          <p:nvPr/>
        </p:nvCxnSpPr>
        <p:spPr bwMode="auto">
          <a:xfrm flipH="1">
            <a:off x="82550" y="4853343"/>
            <a:ext cx="2028825" cy="4311"/>
          </a:xfrm>
          <a:prstGeom prst="line">
            <a:avLst/>
          </a:prstGeom>
          <a:noFill/>
          <a:ln w="28575">
            <a:solidFill>
              <a:schemeClr val="tx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7">
            <a:extLst>
              <a:ext uri="{FF2B5EF4-FFF2-40B4-BE49-F238E27FC236}">
                <a16:creationId xmlns:a16="http://schemas.microsoft.com/office/drawing/2014/main" id="{065A548C-E7A6-41EA-8D7C-8FC2601456E7}"/>
              </a:ext>
            </a:extLst>
          </p:cNvPr>
          <p:cNvSpPr txBox="1">
            <a:spLocks noChangeArrowheads="1"/>
          </p:cNvSpPr>
          <p:nvPr/>
        </p:nvSpPr>
        <p:spPr bwMode="auto">
          <a:xfrm>
            <a:off x="2073275" y="114300"/>
            <a:ext cx="3784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endParaRPr lang="en-US" altLang="en-US" sz="2000">
              <a:solidFill>
                <a:schemeClr val="bg1"/>
              </a:solidFill>
              <a:latin typeface="DJB This is My Life" pitchFamily="1" charset="0"/>
            </a:endParaRPr>
          </a:p>
        </p:txBody>
      </p:sp>
      <p:sp>
        <p:nvSpPr>
          <p:cNvPr id="4" name="TextBox 3">
            <a:extLst>
              <a:ext uri="{FF2B5EF4-FFF2-40B4-BE49-F238E27FC236}">
                <a16:creationId xmlns:a16="http://schemas.microsoft.com/office/drawing/2014/main" id="{7A5BF2A5-DC2C-44A7-A0F8-EB9034B2ECC1}"/>
              </a:ext>
            </a:extLst>
          </p:cNvPr>
          <p:cNvSpPr txBox="1"/>
          <p:nvPr/>
        </p:nvSpPr>
        <p:spPr>
          <a:xfrm>
            <a:off x="2061970" y="610382"/>
            <a:ext cx="3373437" cy="254525"/>
          </a:xfrm>
          <a:prstGeom prst="rect">
            <a:avLst/>
          </a:prstGeom>
          <a:noFill/>
        </p:spPr>
        <p:txBody>
          <a:bodyPr>
            <a:spAutoFit/>
          </a:bodyPr>
          <a:lstStyle/>
          <a:p>
            <a:pPr algn="ctr" eaLnBrk="1" hangingPunct="1">
              <a:defRPr/>
            </a:pPr>
            <a:r>
              <a:rPr lang="en-US" sz="1400" b="1" cap="all" dirty="0">
                <a:latin typeface="Arial Black"/>
                <a:ea typeface="ＭＳ Ｐゴシック" charset="0"/>
                <a:cs typeface="Arial Black"/>
              </a:rPr>
              <a:t>Grading policy</a:t>
            </a:r>
          </a:p>
        </p:txBody>
      </p:sp>
      <p:cxnSp>
        <p:nvCxnSpPr>
          <p:cNvPr id="6" name="Straight Connector 5">
            <a:extLst>
              <a:ext uri="{FF2B5EF4-FFF2-40B4-BE49-F238E27FC236}">
                <a16:creationId xmlns:a16="http://schemas.microsoft.com/office/drawing/2014/main" id="{54B503EF-3380-4F14-B166-EC58D9B5706C}"/>
              </a:ext>
            </a:extLst>
          </p:cNvPr>
          <p:cNvCxnSpPr>
            <a:cxnSpLocks noChangeShapeType="1"/>
          </p:cNvCxnSpPr>
          <p:nvPr/>
        </p:nvCxnSpPr>
        <p:spPr bwMode="auto">
          <a:xfrm>
            <a:off x="4731032" y="844832"/>
            <a:ext cx="26848" cy="3164870"/>
          </a:xfrm>
          <a:prstGeom prst="line">
            <a:avLst/>
          </a:prstGeom>
          <a:noFill/>
          <a:ln w="28575">
            <a:solidFill>
              <a:schemeClr val="tx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2" name="Straight Connector 21">
            <a:extLst>
              <a:ext uri="{FF2B5EF4-FFF2-40B4-BE49-F238E27FC236}">
                <a16:creationId xmlns:a16="http://schemas.microsoft.com/office/drawing/2014/main" id="{EACCD2DC-532C-4A5C-A05F-6E11F3740B3A}"/>
              </a:ext>
            </a:extLst>
          </p:cNvPr>
          <p:cNvCxnSpPr>
            <a:cxnSpLocks noChangeShapeType="1"/>
          </p:cNvCxnSpPr>
          <p:nvPr/>
        </p:nvCxnSpPr>
        <p:spPr bwMode="auto">
          <a:xfrm flipH="1">
            <a:off x="139700" y="4009702"/>
            <a:ext cx="7454900" cy="0"/>
          </a:xfrm>
          <a:prstGeom prst="line">
            <a:avLst/>
          </a:prstGeom>
          <a:noFill/>
          <a:ln w="28575">
            <a:solidFill>
              <a:schemeClr val="tx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6391" name="Rectangle 4">
            <a:extLst>
              <a:ext uri="{FF2B5EF4-FFF2-40B4-BE49-F238E27FC236}">
                <a16:creationId xmlns:a16="http://schemas.microsoft.com/office/drawing/2014/main" id="{A11D5461-DC8F-4D35-8FED-31D3C27957AF}"/>
              </a:ext>
            </a:extLst>
          </p:cNvPr>
          <p:cNvSpPr>
            <a:spLocks noChangeArrowheads="1"/>
          </p:cNvSpPr>
          <p:nvPr/>
        </p:nvSpPr>
        <p:spPr bwMode="auto">
          <a:xfrm>
            <a:off x="139700" y="861987"/>
            <a:ext cx="2657418"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100" dirty="0">
                <a:latin typeface="Arial Narrow" panose="020B0606020202030204" pitchFamily="34" charset="0"/>
              </a:rPr>
              <a:t>My expectation is that </a:t>
            </a:r>
            <a:r>
              <a:rPr lang="en-US" altLang="en-US" sz="1100" b="1" dirty="0">
                <a:latin typeface="Arial Narrow" panose="020B0606020202030204" pitchFamily="34" charset="0"/>
              </a:rPr>
              <a:t>all</a:t>
            </a:r>
            <a:r>
              <a:rPr lang="en-US" altLang="en-US" sz="1100" dirty="0">
                <a:latin typeface="Arial Narrow" panose="020B0606020202030204" pitchFamily="34" charset="0"/>
              </a:rPr>
              <a:t> assignments are completed on time.  </a:t>
            </a:r>
            <a:r>
              <a:rPr lang="en-US" altLang="en-US" sz="1100" dirty="0">
                <a:latin typeface="Arial" panose="020B0604020202020204" pitchFamily="34" charset="0"/>
                <a:cs typeface="Arial" panose="020B0604020202020204" pitchFamily="34" charset="0"/>
              </a:rPr>
              <a:t>Multiple opportunities will be given for students to show mastery of the standards, by student request and through completion </a:t>
            </a:r>
          </a:p>
          <a:p>
            <a:pPr eaLnBrk="1" hangingPunct="1">
              <a:spcBef>
                <a:spcPct val="0"/>
              </a:spcBef>
              <a:buFontTx/>
              <a:buNone/>
            </a:pPr>
            <a:r>
              <a:rPr lang="en-US" altLang="en-US" sz="1100" dirty="0">
                <a:latin typeface="Arial" panose="020B0604020202020204" pitchFamily="34" charset="0"/>
                <a:cs typeface="Arial" panose="020B0604020202020204" pitchFamily="34" charset="0"/>
              </a:rPr>
              <a:t>of previous missing formative assignments, as required by the teacher.</a:t>
            </a:r>
          </a:p>
          <a:p>
            <a:pPr eaLnBrk="1" hangingPunct="1">
              <a:spcBef>
                <a:spcPct val="0"/>
              </a:spcBef>
              <a:buFontTx/>
              <a:buNone/>
            </a:pPr>
            <a:endParaRPr lang="en-US" altLang="en-US" sz="1100" dirty="0">
              <a:latin typeface="Arial" panose="020B0604020202020204" pitchFamily="34" charset="0"/>
              <a:cs typeface="Arial" panose="020B0604020202020204" pitchFamily="34" charset="0"/>
            </a:endParaRPr>
          </a:p>
          <a:p>
            <a:pPr eaLnBrk="1" hangingPunct="1">
              <a:spcBef>
                <a:spcPct val="0"/>
              </a:spcBef>
              <a:buFontTx/>
              <a:buNone/>
            </a:pPr>
            <a:r>
              <a:rPr lang="en-US" altLang="en-US" sz="1100" dirty="0">
                <a:latin typeface="Arial" panose="020B0604020202020204" pitchFamily="34" charset="0"/>
                <a:cs typeface="Arial" panose="020B0604020202020204" pitchFamily="34" charset="0"/>
              </a:rPr>
              <a:t>In </a:t>
            </a:r>
            <a:r>
              <a:rPr lang="en-US" altLang="en-US" sz="1100" dirty="0" err="1">
                <a:latin typeface="Arial" panose="020B0604020202020204" pitchFamily="34" charset="0"/>
                <a:cs typeface="Arial" panose="020B0604020202020204" pitchFamily="34" charset="0"/>
              </a:rPr>
              <a:t>myStudent</a:t>
            </a:r>
            <a:r>
              <a:rPr lang="en-US" altLang="en-US" sz="1100" dirty="0">
                <a:latin typeface="Arial" panose="020B0604020202020204" pitchFamily="34" charset="0"/>
                <a:cs typeface="Arial" panose="020B0604020202020204" pitchFamily="34" charset="0"/>
              </a:rPr>
              <a:t>, the following codes will </a:t>
            </a:r>
          </a:p>
          <a:p>
            <a:pPr eaLnBrk="1" hangingPunct="1">
              <a:spcBef>
                <a:spcPct val="0"/>
              </a:spcBef>
              <a:buFontTx/>
              <a:buNone/>
            </a:pPr>
            <a:r>
              <a:rPr lang="en-US" altLang="en-US" sz="1100" dirty="0">
                <a:latin typeface="Arial" panose="020B0604020202020204" pitchFamily="34" charset="0"/>
                <a:cs typeface="Arial" panose="020B0604020202020204" pitchFamily="34" charset="0"/>
              </a:rPr>
              <a:t>be used:  </a:t>
            </a:r>
          </a:p>
          <a:p>
            <a:pPr eaLnBrk="1" hangingPunct="1">
              <a:spcBef>
                <a:spcPct val="0"/>
              </a:spcBef>
              <a:buFontTx/>
              <a:buNone/>
            </a:pPr>
            <a:r>
              <a:rPr lang="en-US" altLang="en-US" sz="1100" dirty="0">
                <a:latin typeface="Arial" panose="020B0604020202020204" pitchFamily="34" charset="0"/>
                <a:cs typeface="Arial" panose="020B0604020202020204" pitchFamily="34" charset="0"/>
              </a:rPr>
              <a:t>X:  Exempt</a:t>
            </a:r>
          </a:p>
          <a:p>
            <a:pPr eaLnBrk="1" hangingPunct="1">
              <a:spcBef>
                <a:spcPct val="0"/>
              </a:spcBef>
              <a:buFontTx/>
              <a:buNone/>
            </a:pPr>
            <a:r>
              <a:rPr lang="en-US" altLang="en-US" sz="1100" dirty="0">
                <a:latin typeface="Arial" panose="020B0604020202020204" pitchFamily="34" charset="0"/>
                <a:cs typeface="Arial" panose="020B0604020202020204" pitchFamily="34" charset="0"/>
              </a:rPr>
              <a:t>M:  Missing</a:t>
            </a:r>
          </a:p>
          <a:p>
            <a:pPr eaLnBrk="1" hangingPunct="1">
              <a:spcBef>
                <a:spcPct val="0"/>
              </a:spcBef>
              <a:buFontTx/>
              <a:buNone/>
            </a:pPr>
            <a:r>
              <a:rPr lang="en-US" altLang="en-US" sz="1100" dirty="0">
                <a:latin typeface="Arial" panose="020B0604020202020204" pitchFamily="34" charset="0"/>
                <a:cs typeface="Arial" panose="020B0604020202020204" pitchFamily="34" charset="0"/>
              </a:rPr>
              <a:t>I:  Incomplete</a:t>
            </a:r>
          </a:p>
          <a:p>
            <a:pPr eaLnBrk="1" hangingPunct="1">
              <a:spcBef>
                <a:spcPct val="0"/>
              </a:spcBef>
              <a:buFontTx/>
              <a:buNone/>
            </a:pPr>
            <a:r>
              <a:rPr lang="en-US" altLang="en-US" sz="1100" dirty="0">
                <a:latin typeface="Arial" panose="020B0604020202020204" pitchFamily="34" charset="0"/>
                <a:cs typeface="Arial" panose="020B0604020202020204" pitchFamily="34" charset="0"/>
              </a:rPr>
              <a:t>0:  A zero is the grade</a:t>
            </a:r>
          </a:p>
          <a:p>
            <a:pPr eaLnBrk="1" hangingPunct="1">
              <a:spcBef>
                <a:spcPct val="0"/>
              </a:spcBef>
              <a:buFontTx/>
              <a:buNone/>
            </a:pPr>
            <a:r>
              <a:rPr lang="en-US" altLang="en-US" sz="1100" dirty="0">
                <a:latin typeface="Arial" panose="020B0604020202020204" pitchFamily="34" charset="0"/>
                <a:cs typeface="Arial" panose="020B0604020202020204" pitchFamily="34" charset="0"/>
              </a:rPr>
              <a:t>DR:  Dropped</a:t>
            </a:r>
          </a:p>
          <a:p>
            <a:pPr eaLnBrk="1" hangingPunct="1">
              <a:spcBef>
                <a:spcPct val="0"/>
              </a:spcBef>
              <a:buFontTx/>
              <a:buNone/>
            </a:pPr>
            <a:r>
              <a:rPr lang="en-US" altLang="en-US" sz="1100" dirty="0">
                <a:latin typeface="Arial" panose="020B0604020202020204" pitchFamily="34" charset="0"/>
                <a:cs typeface="Arial" panose="020B0604020202020204" pitchFamily="34" charset="0"/>
              </a:rPr>
              <a:t>CIP:  Collected, In Progress</a:t>
            </a:r>
          </a:p>
          <a:p>
            <a:pPr eaLnBrk="1" hangingPunct="1">
              <a:spcBef>
                <a:spcPct val="0"/>
              </a:spcBef>
              <a:buFontTx/>
              <a:buNone/>
            </a:pPr>
            <a:r>
              <a:rPr lang="en-US" altLang="en-US" sz="1100" dirty="0">
                <a:latin typeface="Arial" panose="020B0604020202020204" pitchFamily="34" charset="0"/>
                <a:cs typeface="Arial" panose="020B0604020202020204" pitchFamily="34" charset="0"/>
              </a:rPr>
              <a:t>NG:  Not graded</a:t>
            </a:r>
          </a:p>
          <a:p>
            <a:pPr eaLnBrk="1" hangingPunct="1">
              <a:spcBef>
                <a:spcPct val="0"/>
              </a:spcBef>
              <a:buFontTx/>
              <a:buNone/>
            </a:pPr>
            <a:endParaRPr lang="en-US" altLang="en-US" sz="1100" dirty="0"/>
          </a:p>
          <a:p>
            <a:pPr eaLnBrk="1" hangingPunct="1">
              <a:spcBef>
                <a:spcPct val="0"/>
              </a:spcBef>
              <a:buFontTx/>
              <a:buNone/>
            </a:pPr>
            <a:endParaRPr lang="en-US" altLang="en-US" sz="1100" dirty="0">
              <a:latin typeface="Arial Narrow" panose="020B0606020202030204" pitchFamily="34" charset="0"/>
            </a:endParaRPr>
          </a:p>
        </p:txBody>
      </p:sp>
      <p:sp>
        <p:nvSpPr>
          <p:cNvPr id="47" name="TextBox 46">
            <a:extLst>
              <a:ext uri="{FF2B5EF4-FFF2-40B4-BE49-F238E27FC236}">
                <a16:creationId xmlns:a16="http://schemas.microsoft.com/office/drawing/2014/main" id="{C101F4A0-17E7-4073-8CF1-F556439B6D74}"/>
              </a:ext>
            </a:extLst>
          </p:cNvPr>
          <p:cNvSpPr txBox="1"/>
          <p:nvPr/>
        </p:nvSpPr>
        <p:spPr>
          <a:xfrm>
            <a:off x="4771706" y="619397"/>
            <a:ext cx="3224213" cy="372650"/>
          </a:xfrm>
          <a:prstGeom prst="rect">
            <a:avLst/>
          </a:prstGeom>
          <a:noFill/>
        </p:spPr>
        <p:txBody>
          <a:bodyPr>
            <a:spAutoFit/>
          </a:bodyPr>
          <a:lstStyle/>
          <a:p>
            <a:pPr eaLnBrk="1" hangingPunct="1">
              <a:defRPr/>
            </a:pPr>
            <a:r>
              <a:rPr lang="en-US" sz="1400" b="1" cap="all" dirty="0">
                <a:latin typeface="Arial Black"/>
                <a:ea typeface="ＭＳ Ｐゴシック" charset="0"/>
                <a:cs typeface="Arial Black"/>
              </a:rPr>
              <a:t>Absentee Policy</a:t>
            </a:r>
          </a:p>
        </p:txBody>
      </p:sp>
      <p:sp>
        <p:nvSpPr>
          <p:cNvPr id="16394" name="Rectangle 12">
            <a:extLst>
              <a:ext uri="{FF2B5EF4-FFF2-40B4-BE49-F238E27FC236}">
                <a16:creationId xmlns:a16="http://schemas.microsoft.com/office/drawing/2014/main" id="{208B2167-CCDE-409A-9F22-11A3EBCD776A}"/>
              </a:ext>
            </a:extLst>
          </p:cNvPr>
          <p:cNvSpPr>
            <a:spLocks noChangeArrowheads="1"/>
          </p:cNvSpPr>
          <p:nvPr/>
        </p:nvSpPr>
        <p:spPr bwMode="auto">
          <a:xfrm>
            <a:off x="4764076" y="854252"/>
            <a:ext cx="2919424"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100" b="1" dirty="0">
                <a:latin typeface="Arial Narrow" panose="020B0606020202030204" pitchFamily="34" charset="0"/>
              </a:rPr>
              <a:t>YES, WE DID SOMETHING IMPORTANT WHILE YOU WERE ABSENT. </a:t>
            </a:r>
            <a:r>
              <a:rPr lang="en-US" altLang="en-US" sz="1100" dirty="0">
                <a:latin typeface="Arial Narrow" panose="020B0606020202030204" pitchFamily="34" charset="0"/>
              </a:rPr>
              <a:t>Excused absences guarantee students the right to make up any and all assignments assigned on the day[s] of absence at full credit. The student is responsible for asking the teacher(s) for assignments and make-up tests within two (2) class meetings with the teacher. The teacher(s) shall specify a reasonable period of time for completion of make-up work. In no case shall the time be less than one full calendar day for each day missed. Work due to be turned in on the day of the absence will be turned in upon return and be given full credit. The principal or designee shall have the authority to modify these conditions with a confirmed hardship. Students who have been assigned out-of-school suspension (OSS) may make up all missed assignments and tests for full credit.  (</a:t>
            </a:r>
            <a:r>
              <a:rPr lang="en-US" altLang="en-US" sz="1100" i="1" dirty="0">
                <a:latin typeface="Arial Narrow" panose="020B0606020202030204" pitchFamily="34" charset="0"/>
              </a:rPr>
              <a:t>Student Code of Conduct page 9)</a:t>
            </a:r>
            <a:endParaRPr lang="en-US" altLang="en-US" sz="1100" dirty="0">
              <a:latin typeface="Arial Narrow" panose="020B0606020202030204" pitchFamily="34" charset="0"/>
            </a:endParaRPr>
          </a:p>
        </p:txBody>
      </p:sp>
      <p:sp>
        <p:nvSpPr>
          <p:cNvPr id="53" name="TextBox 52">
            <a:extLst>
              <a:ext uri="{FF2B5EF4-FFF2-40B4-BE49-F238E27FC236}">
                <a16:creationId xmlns:a16="http://schemas.microsoft.com/office/drawing/2014/main" id="{2F0E179F-E8E5-42CE-A8BA-86C18765DDB8}"/>
              </a:ext>
            </a:extLst>
          </p:cNvPr>
          <p:cNvSpPr txBox="1"/>
          <p:nvPr/>
        </p:nvSpPr>
        <p:spPr>
          <a:xfrm>
            <a:off x="961491" y="4079885"/>
            <a:ext cx="3375025" cy="307975"/>
          </a:xfrm>
          <a:prstGeom prst="rect">
            <a:avLst/>
          </a:prstGeom>
          <a:noFill/>
        </p:spPr>
        <p:txBody>
          <a:bodyPr>
            <a:spAutoFit/>
          </a:bodyPr>
          <a:lstStyle/>
          <a:p>
            <a:pPr algn="ctr" eaLnBrk="1" hangingPunct="1">
              <a:defRPr/>
            </a:pPr>
            <a:r>
              <a:rPr lang="en-US" sz="1400" b="1" cap="all">
                <a:latin typeface="Arial Black"/>
                <a:ea typeface="ＭＳ Ｐゴシック" charset="0"/>
                <a:cs typeface="Arial Black"/>
              </a:rPr>
              <a:t>Technology</a:t>
            </a:r>
          </a:p>
        </p:txBody>
      </p:sp>
      <p:sp>
        <p:nvSpPr>
          <p:cNvPr id="16396" name="TextBox 54">
            <a:extLst>
              <a:ext uri="{FF2B5EF4-FFF2-40B4-BE49-F238E27FC236}">
                <a16:creationId xmlns:a16="http://schemas.microsoft.com/office/drawing/2014/main" id="{3E93A575-5000-4440-8578-838F5C36D00E}"/>
              </a:ext>
            </a:extLst>
          </p:cNvPr>
          <p:cNvSpPr txBox="1">
            <a:spLocks noChangeArrowheads="1"/>
          </p:cNvSpPr>
          <p:nvPr/>
        </p:nvSpPr>
        <p:spPr bwMode="auto">
          <a:xfrm>
            <a:off x="298450" y="4382103"/>
            <a:ext cx="4964113" cy="1777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defRPr/>
            </a:pPr>
            <a:r>
              <a:rPr lang="en-US" altLang="en-US" sz="1050" dirty="0">
                <a:latin typeface="Arial Narrow" charset="0"/>
              </a:rPr>
              <a:t>Students are expected to abide by all school and district digital safety rules and guidelines. Failure to do so will result in said student being banned from technology in class. While we encourage students to bring their own devices to school, using them in class without teacher permission will result in a behavior step. Students will be required to use technology both at school and at home. Students will use various sites accessed from their My Pasco Connect dashboard. Login information will be given the first week of school and can be recorded here:</a:t>
            </a:r>
          </a:p>
          <a:p>
            <a:pPr eaLnBrk="1" hangingPunct="1">
              <a:spcBef>
                <a:spcPct val="0"/>
              </a:spcBef>
              <a:buFontTx/>
              <a:buNone/>
              <a:defRPr/>
            </a:pPr>
            <a:endParaRPr lang="en-US" altLang="en-US" sz="1050" dirty="0">
              <a:latin typeface="Arial Narrow" charset="0"/>
            </a:endParaRPr>
          </a:p>
          <a:p>
            <a:pPr eaLnBrk="1" hangingPunct="1">
              <a:spcBef>
                <a:spcPct val="0"/>
              </a:spcBef>
              <a:buFontTx/>
              <a:buNone/>
              <a:defRPr/>
            </a:pPr>
            <a:r>
              <a:rPr lang="en-US" altLang="en-US" sz="1050" dirty="0">
                <a:latin typeface="Arial Narrow" charset="0"/>
              </a:rPr>
              <a:t>Username__________________________  Password </a:t>
            </a:r>
            <a:r>
              <a:rPr lang="en-US" altLang="en-US" sz="1200" dirty="0">
                <a:latin typeface="Arial Narrow" charset="0"/>
              </a:rPr>
              <a:t>___________________________</a:t>
            </a:r>
          </a:p>
          <a:p>
            <a:pPr eaLnBrk="1" hangingPunct="1">
              <a:spcBef>
                <a:spcPct val="0"/>
              </a:spcBef>
              <a:buFontTx/>
              <a:buNone/>
              <a:defRPr/>
            </a:pPr>
            <a:endParaRPr lang="en-US" altLang="en-US" sz="1200" b="1" dirty="0">
              <a:latin typeface="Arial Narrow" charset="0"/>
            </a:endParaRPr>
          </a:p>
          <a:p>
            <a:pPr eaLnBrk="1" hangingPunct="1">
              <a:spcBef>
                <a:spcPct val="0"/>
              </a:spcBef>
              <a:buFontTx/>
              <a:buNone/>
              <a:defRPr/>
            </a:pPr>
            <a:r>
              <a:rPr lang="en-US" altLang="en-US" sz="1200" b="1" dirty="0">
                <a:latin typeface="Arial Narrow" charset="0"/>
              </a:rPr>
              <a:t>					</a:t>
            </a:r>
            <a:r>
              <a:rPr lang="en-US" altLang="en-US" sz="1200" dirty="0">
                <a:latin typeface="Arial Narrow" charset="0"/>
              </a:rPr>
              <a:t>	</a:t>
            </a:r>
            <a:endParaRPr lang="en-US" altLang="en-US" sz="1200" b="1" dirty="0">
              <a:latin typeface="Arial Narrow" charset="0"/>
            </a:endParaRPr>
          </a:p>
        </p:txBody>
      </p:sp>
      <p:pic>
        <p:nvPicPr>
          <p:cNvPr id="16397" name="Picture 22" descr="laptop.png">
            <a:extLst>
              <a:ext uri="{FF2B5EF4-FFF2-40B4-BE49-F238E27FC236}">
                <a16:creationId xmlns:a16="http://schemas.microsoft.com/office/drawing/2014/main" id="{AEC49F60-3588-4EA5-BB92-6C2E835B29F7}"/>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112838" y="4085442"/>
            <a:ext cx="338137"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6" name="Straight Connector 55">
            <a:extLst>
              <a:ext uri="{FF2B5EF4-FFF2-40B4-BE49-F238E27FC236}">
                <a16:creationId xmlns:a16="http://schemas.microsoft.com/office/drawing/2014/main" id="{702193C1-A69C-4B4D-870E-CB52362AA27B}"/>
              </a:ext>
            </a:extLst>
          </p:cNvPr>
          <p:cNvCxnSpPr>
            <a:cxnSpLocks noChangeShapeType="1"/>
          </p:cNvCxnSpPr>
          <p:nvPr/>
        </p:nvCxnSpPr>
        <p:spPr bwMode="auto">
          <a:xfrm flipH="1" flipV="1">
            <a:off x="119063" y="5844329"/>
            <a:ext cx="5316537" cy="19050"/>
          </a:xfrm>
          <a:prstGeom prst="line">
            <a:avLst/>
          </a:prstGeom>
          <a:noFill/>
          <a:ln w="28575">
            <a:solidFill>
              <a:schemeClr val="tx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6399" name="Rectangle 23">
            <a:extLst>
              <a:ext uri="{FF2B5EF4-FFF2-40B4-BE49-F238E27FC236}">
                <a16:creationId xmlns:a16="http://schemas.microsoft.com/office/drawing/2014/main" id="{5FFE442D-ED26-4430-9F75-8307325CB383}"/>
              </a:ext>
            </a:extLst>
          </p:cNvPr>
          <p:cNvSpPr>
            <a:spLocks noChangeArrowheads="1"/>
          </p:cNvSpPr>
          <p:nvPr/>
        </p:nvSpPr>
        <p:spPr bwMode="auto">
          <a:xfrm>
            <a:off x="139700" y="8379350"/>
            <a:ext cx="7454900"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dirty="0">
                <a:latin typeface="Arial Narrow" panose="020B0606020202030204" pitchFamily="34" charset="0"/>
              </a:rPr>
              <a:t>I, ________________________________________, have read and understand the rules and expectations for Year 1, 2, and 3 Graphic Arts class. I acknowledge that it is my responsibility to contact my teacher if I have any questions or concerns. I know that this syllabus, assignments, calendars, and resources are available to me online at any time. I know that assignments can be submitted digitally at any time and that printer/computer/flash drive issues are not an excuse for late work. I understand that students must adhere to the MYP policies and procedures. </a:t>
            </a:r>
            <a:r>
              <a:rPr lang="en-US" altLang="en-US" sz="1200" b="1" dirty="0">
                <a:latin typeface="Arial Narrow" panose="020B0606020202030204" pitchFamily="34" charset="0"/>
              </a:rPr>
              <a:t>This syllabus should remain in the student notebook.</a:t>
            </a:r>
          </a:p>
          <a:p>
            <a:pPr eaLnBrk="1" hangingPunct="1">
              <a:spcBef>
                <a:spcPct val="0"/>
              </a:spcBef>
              <a:buFontTx/>
              <a:buNone/>
            </a:pPr>
            <a:endParaRPr lang="en-US" altLang="en-US" sz="700" dirty="0">
              <a:latin typeface="Arial Narrow" panose="020B0606020202030204" pitchFamily="34" charset="0"/>
            </a:endParaRPr>
          </a:p>
          <a:p>
            <a:pPr eaLnBrk="1" hangingPunct="1">
              <a:spcBef>
                <a:spcPct val="0"/>
              </a:spcBef>
              <a:buFontTx/>
              <a:buNone/>
            </a:pPr>
            <a:endParaRPr lang="en-US" altLang="en-US" sz="1200" dirty="0">
              <a:latin typeface="Arial Narrow" panose="020B0606020202030204" pitchFamily="34" charset="0"/>
            </a:endParaRPr>
          </a:p>
          <a:p>
            <a:pPr eaLnBrk="1" hangingPunct="1">
              <a:spcBef>
                <a:spcPct val="0"/>
              </a:spcBef>
              <a:buFontTx/>
              <a:buNone/>
            </a:pPr>
            <a:r>
              <a:rPr lang="en-US" altLang="en-US" sz="1200" b="1" dirty="0">
                <a:latin typeface="Arial Narrow" panose="020B0606020202030204" pitchFamily="34" charset="0"/>
              </a:rPr>
              <a:t>Student signature </a:t>
            </a:r>
            <a:r>
              <a:rPr lang="en-US" altLang="en-US" sz="1200" dirty="0">
                <a:latin typeface="Arial Narrow" panose="020B0606020202030204" pitchFamily="34" charset="0"/>
              </a:rPr>
              <a:t>__________________________________  </a:t>
            </a:r>
            <a:r>
              <a:rPr lang="en-US" altLang="en-US" sz="1200" b="1" dirty="0">
                <a:latin typeface="Arial Narrow" panose="020B0606020202030204" pitchFamily="34" charset="0"/>
              </a:rPr>
              <a:t>Parent signature </a:t>
            </a:r>
            <a:r>
              <a:rPr lang="en-US" altLang="en-US" sz="1200" dirty="0">
                <a:latin typeface="Arial Narrow" panose="020B0606020202030204" pitchFamily="34" charset="0"/>
              </a:rPr>
              <a:t>______________________________________</a:t>
            </a:r>
          </a:p>
        </p:txBody>
      </p:sp>
      <p:cxnSp>
        <p:nvCxnSpPr>
          <p:cNvPr id="57" name="Straight Connector 56">
            <a:extLst>
              <a:ext uri="{FF2B5EF4-FFF2-40B4-BE49-F238E27FC236}">
                <a16:creationId xmlns:a16="http://schemas.microsoft.com/office/drawing/2014/main" id="{C266CE6C-4079-4FD9-8762-BF3B25C8ACE1}"/>
              </a:ext>
            </a:extLst>
          </p:cNvPr>
          <p:cNvCxnSpPr>
            <a:cxnSpLocks noChangeShapeType="1"/>
          </p:cNvCxnSpPr>
          <p:nvPr/>
        </p:nvCxnSpPr>
        <p:spPr bwMode="auto">
          <a:xfrm flipH="1">
            <a:off x="139700" y="8312675"/>
            <a:ext cx="7454900" cy="0"/>
          </a:xfrm>
          <a:prstGeom prst="line">
            <a:avLst/>
          </a:prstGeom>
          <a:noFill/>
          <a:ln w="28575">
            <a:solidFill>
              <a:schemeClr val="tx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8" name="TextBox 57">
            <a:extLst>
              <a:ext uri="{FF2B5EF4-FFF2-40B4-BE49-F238E27FC236}">
                <a16:creationId xmlns:a16="http://schemas.microsoft.com/office/drawing/2014/main" id="{8811894F-17C7-4D94-A49F-A0E6B5F7497A}"/>
              </a:ext>
            </a:extLst>
          </p:cNvPr>
          <p:cNvSpPr txBox="1"/>
          <p:nvPr/>
        </p:nvSpPr>
        <p:spPr>
          <a:xfrm>
            <a:off x="1297090" y="5932248"/>
            <a:ext cx="2698750" cy="307975"/>
          </a:xfrm>
          <a:prstGeom prst="rect">
            <a:avLst/>
          </a:prstGeom>
          <a:noFill/>
        </p:spPr>
        <p:txBody>
          <a:bodyPr>
            <a:spAutoFit/>
          </a:bodyPr>
          <a:lstStyle/>
          <a:p>
            <a:pPr algn="ctr" eaLnBrk="1" hangingPunct="1">
              <a:defRPr/>
            </a:pPr>
            <a:r>
              <a:rPr lang="en-US" sz="1400" b="1" cap="all">
                <a:latin typeface="Arial Black"/>
                <a:ea typeface="ＭＳ Ｐゴシック" charset="0"/>
                <a:cs typeface="Arial Black"/>
              </a:rPr>
              <a:t>Class Resources</a:t>
            </a:r>
          </a:p>
        </p:txBody>
      </p:sp>
      <p:sp>
        <p:nvSpPr>
          <p:cNvPr id="16404" name="TextBox 1">
            <a:extLst>
              <a:ext uri="{FF2B5EF4-FFF2-40B4-BE49-F238E27FC236}">
                <a16:creationId xmlns:a16="http://schemas.microsoft.com/office/drawing/2014/main" id="{ED7A96EA-6C91-495E-965D-B58CFD8ED522}"/>
              </a:ext>
            </a:extLst>
          </p:cNvPr>
          <p:cNvSpPr txBox="1">
            <a:spLocks noChangeArrowheads="1"/>
          </p:cNvSpPr>
          <p:nvPr/>
        </p:nvSpPr>
        <p:spPr bwMode="auto">
          <a:xfrm>
            <a:off x="1282700" y="173582"/>
            <a:ext cx="52228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1800" dirty="0"/>
              <a:t>Graphic Arts Year 1, 2 and 3</a:t>
            </a:r>
          </a:p>
        </p:txBody>
      </p:sp>
      <p:sp>
        <p:nvSpPr>
          <p:cNvPr id="16405" name="TextBox 2">
            <a:extLst>
              <a:ext uri="{FF2B5EF4-FFF2-40B4-BE49-F238E27FC236}">
                <a16:creationId xmlns:a16="http://schemas.microsoft.com/office/drawing/2014/main" id="{A3F712C6-A8F5-45C2-BEB9-07A14AE2BDE9}"/>
              </a:ext>
            </a:extLst>
          </p:cNvPr>
          <p:cNvSpPr txBox="1">
            <a:spLocks noChangeArrowheads="1"/>
          </p:cNvSpPr>
          <p:nvPr/>
        </p:nvSpPr>
        <p:spPr bwMode="auto">
          <a:xfrm>
            <a:off x="139701" y="6158456"/>
            <a:ext cx="5365750"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None/>
            </a:pPr>
            <a:r>
              <a:rPr lang="en-US" altLang="en-US" sz="900" dirty="0">
                <a:latin typeface="Arial Narrow" panose="020B0606020202030204" pitchFamily="34" charset="0"/>
              </a:rPr>
              <a:t>Students and parents should have access to </a:t>
            </a:r>
            <a:r>
              <a:rPr lang="en-US" altLang="en-US" sz="900" b="1" dirty="0" err="1">
                <a:latin typeface="Arial Narrow" panose="020B0606020202030204" pitchFamily="34" charset="0"/>
              </a:rPr>
              <a:t>MyStudent</a:t>
            </a:r>
            <a:r>
              <a:rPr lang="en-US" altLang="en-US" sz="900" dirty="0">
                <a:latin typeface="Arial Narrow" panose="020B0606020202030204" pitchFamily="34" charset="0"/>
              </a:rPr>
              <a:t> to keep track of grades and assignments. They will work in their </a:t>
            </a:r>
            <a:r>
              <a:rPr lang="en-US" altLang="en-US" sz="900" b="1" dirty="0">
                <a:latin typeface="Arial Narrow" panose="020B0606020202030204" pitchFamily="34" charset="0"/>
              </a:rPr>
              <a:t>MyLearning</a:t>
            </a:r>
            <a:r>
              <a:rPr lang="en-US" altLang="en-US" sz="900" dirty="0">
                <a:latin typeface="Arial Narrow" panose="020B0606020202030204" pitchFamily="34" charset="0"/>
              </a:rPr>
              <a:t> course to complete / turn in assignments.  </a:t>
            </a:r>
            <a:r>
              <a:rPr lang="en-US" altLang="en-US" sz="900" b="1" dirty="0" err="1">
                <a:latin typeface="Arial Narrow" panose="020B0606020202030204" pitchFamily="34" charset="0"/>
              </a:rPr>
              <a:t>MySchool</a:t>
            </a:r>
            <a:r>
              <a:rPr lang="en-US" altLang="en-US" sz="900" dirty="0">
                <a:latin typeface="Arial Narrow" panose="020B0606020202030204" pitchFamily="34" charset="0"/>
              </a:rPr>
              <a:t> students will use the same MyLearning course to complete / turn in assignments.</a:t>
            </a:r>
            <a:endParaRPr lang="en-US" altLang="en-US" sz="1000" dirty="0">
              <a:latin typeface="Arial Narrow" panose="020B0606020202030204" pitchFamily="34" charset="0"/>
            </a:endParaRPr>
          </a:p>
          <a:p>
            <a:r>
              <a:rPr lang="en-US" sz="1000" i="1" dirty="0"/>
              <a:t>Note: Students are only allowed to use the computer programs that are needed for the given assignment. Any unauthorized use of programs or the Internet will result in the student’s restriction from computer access in class and the student will be given alternative assignments until privileges are reinstated at the teacher’s discretion.  </a:t>
            </a:r>
            <a:endParaRPr lang="en-US" sz="1000" dirty="0"/>
          </a:p>
        </p:txBody>
      </p:sp>
      <p:pic>
        <p:nvPicPr>
          <p:cNvPr id="16406" name="Picture 1">
            <a:extLst>
              <a:ext uri="{FF2B5EF4-FFF2-40B4-BE49-F238E27FC236}">
                <a16:creationId xmlns:a16="http://schemas.microsoft.com/office/drawing/2014/main" id="{9F2FBE38-1922-4437-A440-26E2F4353B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37113" y="5901482"/>
            <a:ext cx="35877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7" name="TextBox 1">
            <a:extLst>
              <a:ext uri="{FF2B5EF4-FFF2-40B4-BE49-F238E27FC236}">
                <a16:creationId xmlns:a16="http://schemas.microsoft.com/office/drawing/2014/main" id="{8CC8C131-6210-4E5C-B280-ADD43F855A01}"/>
              </a:ext>
            </a:extLst>
          </p:cNvPr>
          <p:cNvSpPr txBox="1">
            <a:spLocks noChangeArrowheads="1"/>
          </p:cNvSpPr>
          <p:nvPr/>
        </p:nvSpPr>
        <p:spPr bwMode="auto">
          <a:xfrm>
            <a:off x="5568949" y="5884460"/>
            <a:ext cx="202565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200" dirty="0">
                <a:latin typeface="Arial Narrow" panose="020B0606020202030204" pitchFamily="34" charset="0"/>
              </a:rPr>
              <a:t>Subject Area Guides that list an overview for each class and show the interconnection of the Middle Years </a:t>
            </a:r>
            <a:r>
              <a:rPr lang="en-US" altLang="en-US" sz="1200" dirty="0" err="1">
                <a:latin typeface="Arial Narrow" panose="020B0606020202030204" pitchFamily="34" charset="0"/>
              </a:rPr>
              <a:t>Programme</a:t>
            </a:r>
            <a:r>
              <a:rPr lang="en-US" altLang="en-US" sz="1200" dirty="0">
                <a:latin typeface="Arial Narrow" panose="020B0606020202030204" pitchFamily="34" charset="0"/>
              </a:rPr>
              <a:t> and the Florida Standards are posted on the PVMS website under the IB MYP tab.</a:t>
            </a:r>
          </a:p>
        </p:txBody>
      </p:sp>
      <p:cxnSp>
        <p:nvCxnSpPr>
          <p:cNvPr id="26" name="Straight Connector 25">
            <a:extLst>
              <a:ext uri="{FF2B5EF4-FFF2-40B4-BE49-F238E27FC236}">
                <a16:creationId xmlns:a16="http://schemas.microsoft.com/office/drawing/2014/main" id="{AF3A0657-6640-4C75-8ED8-480981E821AE}"/>
              </a:ext>
            </a:extLst>
          </p:cNvPr>
          <p:cNvCxnSpPr>
            <a:cxnSpLocks noChangeShapeType="1"/>
          </p:cNvCxnSpPr>
          <p:nvPr/>
        </p:nvCxnSpPr>
        <p:spPr bwMode="auto">
          <a:xfrm>
            <a:off x="5489575" y="4054755"/>
            <a:ext cx="0" cy="3227278"/>
          </a:xfrm>
          <a:prstGeom prst="line">
            <a:avLst/>
          </a:prstGeom>
          <a:noFill/>
          <a:ln w="28575">
            <a:solidFill>
              <a:schemeClr val="tx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6409" name="TextBox 6">
            <a:extLst>
              <a:ext uri="{FF2B5EF4-FFF2-40B4-BE49-F238E27FC236}">
                <a16:creationId xmlns:a16="http://schemas.microsoft.com/office/drawing/2014/main" id="{9A3EC2CA-54B9-4E7D-9570-72617A68B9F5}"/>
              </a:ext>
            </a:extLst>
          </p:cNvPr>
          <p:cNvSpPr txBox="1">
            <a:spLocks noChangeArrowheads="1"/>
          </p:cNvSpPr>
          <p:nvPr/>
        </p:nvSpPr>
        <p:spPr bwMode="auto">
          <a:xfrm>
            <a:off x="5715000" y="4048929"/>
            <a:ext cx="195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1400" b="1">
                <a:latin typeface="Arial Black" panose="020B0A04020102020204" pitchFamily="34" charset="0"/>
              </a:rPr>
              <a:t>UNITS</a:t>
            </a:r>
          </a:p>
        </p:txBody>
      </p:sp>
      <p:sp>
        <p:nvSpPr>
          <p:cNvPr id="16410" name="TextBox 7">
            <a:extLst>
              <a:ext uri="{FF2B5EF4-FFF2-40B4-BE49-F238E27FC236}">
                <a16:creationId xmlns:a16="http://schemas.microsoft.com/office/drawing/2014/main" id="{8BDD6564-B84C-422D-A537-712E642C6928}"/>
              </a:ext>
            </a:extLst>
          </p:cNvPr>
          <p:cNvSpPr txBox="1">
            <a:spLocks noChangeArrowheads="1"/>
          </p:cNvSpPr>
          <p:nvPr/>
        </p:nvSpPr>
        <p:spPr bwMode="auto">
          <a:xfrm>
            <a:off x="5505450" y="4420203"/>
            <a:ext cx="21780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200" dirty="0">
                <a:latin typeface="Arial Narrow" panose="020B0606020202030204" pitchFamily="34" charset="0"/>
              </a:rPr>
              <a:t>Unit 1: Design Basics/The Pen Tool</a:t>
            </a:r>
          </a:p>
          <a:p>
            <a:pPr>
              <a:spcBef>
                <a:spcPct val="0"/>
              </a:spcBef>
              <a:buFontTx/>
              <a:buNone/>
            </a:pPr>
            <a:r>
              <a:rPr lang="en-US" altLang="en-US" sz="1200" dirty="0">
                <a:latin typeface="Arial Narrow" panose="020B0606020202030204" pitchFamily="34" charset="0"/>
              </a:rPr>
              <a:t>Unit 2: Branding and Identity</a:t>
            </a:r>
          </a:p>
          <a:p>
            <a:pPr>
              <a:spcBef>
                <a:spcPct val="0"/>
              </a:spcBef>
              <a:buFontTx/>
              <a:buNone/>
            </a:pPr>
            <a:r>
              <a:rPr lang="en-US" altLang="en-US" sz="1200" dirty="0">
                <a:latin typeface="Arial Narrow" panose="020B0606020202030204" pitchFamily="34" charset="0"/>
              </a:rPr>
              <a:t>Unit 3: Typography</a:t>
            </a:r>
          </a:p>
          <a:p>
            <a:pPr>
              <a:spcBef>
                <a:spcPct val="0"/>
              </a:spcBef>
              <a:buFontTx/>
              <a:buNone/>
            </a:pPr>
            <a:r>
              <a:rPr lang="en-US" altLang="en-US" sz="1200" dirty="0">
                <a:latin typeface="Arial Narrow" panose="020B0606020202030204" pitchFamily="34" charset="0"/>
              </a:rPr>
              <a:t>Unit 4: Color</a:t>
            </a:r>
          </a:p>
          <a:p>
            <a:pPr>
              <a:spcBef>
                <a:spcPct val="0"/>
              </a:spcBef>
              <a:buFontTx/>
              <a:buNone/>
            </a:pPr>
            <a:r>
              <a:rPr lang="en-US" altLang="en-US" sz="1200" dirty="0">
                <a:latin typeface="Arial Narrow" panose="020B0606020202030204" pitchFamily="34" charset="0"/>
              </a:rPr>
              <a:t>Unit 5: Layout and Composition</a:t>
            </a:r>
          </a:p>
        </p:txBody>
      </p:sp>
      <p:sp>
        <p:nvSpPr>
          <p:cNvPr id="5" name="Rectangle 4">
            <a:extLst>
              <a:ext uri="{FF2B5EF4-FFF2-40B4-BE49-F238E27FC236}">
                <a16:creationId xmlns:a16="http://schemas.microsoft.com/office/drawing/2014/main" id="{73225D4F-D43A-1D40-8896-79112B113DF1}"/>
              </a:ext>
            </a:extLst>
          </p:cNvPr>
          <p:cNvSpPr/>
          <p:nvPr/>
        </p:nvSpPr>
        <p:spPr>
          <a:xfrm>
            <a:off x="130638" y="7313829"/>
            <a:ext cx="7475536" cy="938719"/>
          </a:xfrm>
          <a:prstGeom prst="rect">
            <a:avLst/>
          </a:prstGeom>
        </p:spPr>
        <p:txBody>
          <a:bodyPr wrap="square">
            <a:spAutoFit/>
          </a:bodyPr>
          <a:lstStyle/>
          <a:p>
            <a:pPr>
              <a:buNone/>
            </a:pPr>
            <a:r>
              <a:rPr lang="en-US" sz="1100" i="1" u="sng" dirty="0"/>
              <a:t>Alternative assignments are not limited to computer assignments and may be assigned at anytime teacher deems necessary. Student/s must complete alternative assignments in order to return to class assignments. Alternative assignments will be subject driven and will enhance student knowledge of the course. </a:t>
            </a:r>
          </a:p>
          <a:p>
            <a:pPr>
              <a:buNone/>
            </a:pPr>
            <a:r>
              <a:rPr lang="en-US" sz="1100" dirty="0"/>
              <a:t>As I always tell students: “You can learn Graphic Design from reading a book and writing essays, but it is much more fun to learn it on a computer by doing it.  Follow the rules and you won’t have to worry about it.”</a:t>
            </a:r>
          </a:p>
        </p:txBody>
      </p:sp>
      <p:cxnSp>
        <p:nvCxnSpPr>
          <p:cNvPr id="32" name="Straight Connector 31">
            <a:extLst>
              <a:ext uri="{FF2B5EF4-FFF2-40B4-BE49-F238E27FC236}">
                <a16:creationId xmlns:a16="http://schemas.microsoft.com/office/drawing/2014/main" id="{D9F13B1E-8EA2-534D-9C2E-5DCEFF7E238B}"/>
              </a:ext>
            </a:extLst>
          </p:cNvPr>
          <p:cNvCxnSpPr>
            <a:cxnSpLocks noChangeShapeType="1"/>
          </p:cNvCxnSpPr>
          <p:nvPr/>
        </p:nvCxnSpPr>
        <p:spPr bwMode="auto">
          <a:xfrm flipH="1" flipV="1">
            <a:off x="5489575" y="7282033"/>
            <a:ext cx="2115073" cy="6473"/>
          </a:xfrm>
          <a:prstGeom prst="line">
            <a:avLst/>
          </a:prstGeom>
          <a:noFill/>
          <a:ln w="28575">
            <a:solidFill>
              <a:schemeClr val="tx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4" name="Straight Connector 33">
            <a:extLst>
              <a:ext uri="{FF2B5EF4-FFF2-40B4-BE49-F238E27FC236}">
                <a16:creationId xmlns:a16="http://schemas.microsoft.com/office/drawing/2014/main" id="{60AC5B00-E851-274C-8E33-42860B26D259}"/>
              </a:ext>
            </a:extLst>
          </p:cNvPr>
          <p:cNvCxnSpPr>
            <a:cxnSpLocks noChangeShapeType="1"/>
          </p:cNvCxnSpPr>
          <p:nvPr/>
        </p:nvCxnSpPr>
        <p:spPr bwMode="auto">
          <a:xfrm flipH="1" flipV="1">
            <a:off x="5489575" y="5742167"/>
            <a:ext cx="2115073" cy="6473"/>
          </a:xfrm>
          <a:prstGeom prst="line">
            <a:avLst/>
          </a:prstGeom>
          <a:noFill/>
          <a:ln w="28575">
            <a:solidFill>
              <a:schemeClr val="tx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5" name="TextBox 34">
            <a:extLst>
              <a:ext uri="{FF2B5EF4-FFF2-40B4-BE49-F238E27FC236}">
                <a16:creationId xmlns:a16="http://schemas.microsoft.com/office/drawing/2014/main" id="{268E4024-B480-6240-9DD5-8A068D0DD3F0}"/>
              </a:ext>
            </a:extLst>
          </p:cNvPr>
          <p:cNvSpPr txBox="1"/>
          <p:nvPr/>
        </p:nvSpPr>
        <p:spPr>
          <a:xfrm>
            <a:off x="167687" y="612258"/>
            <a:ext cx="2325805" cy="254361"/>
          </a:xfrm>
          <a:prstGeom prst="rect">
            <a:avLst/>
          </a:prstGeom>
          <a:noFill/>
        </p:spPr>
        <p:txBody>
          <a:bodyPr wrap="square">
            <a:spAutoFit/>
          </a:bodyPr>
          <a:lstStyle/>
          <a:p>
            <a:pPr eaLnBrk="1" hangingPunct="1">
              <a:defRPr/>
            </a:pPr>
            <a:r>
              <a:rPr lang="en-US" sz="1400" b="1" cap="all" dirty="0">
                <a:latin typeface="Arial Black"/>
                <a:ea typeface="ＭＳ Ｐゴシック" charset="0"/>
                <a:cs typeface="Arial Black"/>
              </a:rPr>
              <a:t>CLASS work Policy</a:t>
            </a:r>
          </a:p>
        </p:txBody>
      </p:sp>
      <p:sp>
        <p:nvSpPr>
          <p:cNvPr id="36" name="Rectangle 4">
            <a:extLst>
              <a:ext uri="{FF2B5EF4-FFF2-40B4-BE49-F238E27FC236}">
                <a16:creationId xmlns:a16="http://schemas.microsoft.com/office/drawing/2014/main" id="{824D24E0-8586-7F4B-AEA5-B7FC57091BC2}"/>
              </a:ext>
            </a:extLst>
          </p:cNvPr>
          <p:cNvSpPr>
            <a:spLocks noChangeArrowheads="1"/>
          </p:cNvSpPr>
          <p:nvPr/>
        </p:nvSpPr>
        <p:spPr bwMode="auto">
          <a:xfrm>
            <a:off x="2745764" y="849274"/>
            <a:ext cx="1916983" cy="3162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None/>
            </a:pPr>
            <a:r>
              <a:rPr lang="en-US" sz="1050" b="1" i="1" u="sng" dirty="0"/>
              <a:t>All work will be done during class</a:t>
            </a:r>
            <a:r>
              <a:rPr lang="en-US" sz="1050" dirty="0"/>
              <a:t> </a:t>
            </a:r>
            <a:r>
              <a:rPr lang="en-US" sz="1050" dirty="0">
                <a:latin typeface="Arial" panose="020B0604020202020204" pitchFamily="34" charset="0"/>
                <a:cs typeface="Arial" panose="020B0604020202020204" pitchFamily="34" charset="0"/>
              </a:rPr>
              <a:t>making productivity, time management, and teamwork vital for success. </a:t>
            </a:r>
            <a:r>
              <a:rPr lang="en-US" altLang="en-US" sz="1050" dirty="0">
                <a:latin typeface="Arial" panose="020B0604020202020204" pitchFamily="34" charset="0"/>
                <a:ea typeface="Arial Narrow" charset="0"/>
                <a:cs typeface="Arial" panose="020B0604020202020204" pitchFamily="34" charset="0"/>
              </a:rPr>
              <a:t>Students are not expected to have the computer programs used in </a:t>
            </a:r>
            <a:r>
              <a:rPr lang="en-US" altLang="en-US" sz="1050" dirty="0">
                <a:latin typeface="Arial" panose="020B0604020202020204" pitchFamily="34" charset="0"/>
                <a:cs typeface="Arial" panose="020B0604020202020204" pitchFamily="34" charset="0"/>
              </a:rPr>
              <a:t>class at home, so making </a:t>
            </a:r>
            <a:r>
              <a:rPr lang="en-US" altLang="en-US" sz="1050" dirty="0">
                <a:latin typeface="Arial" panose="020B0604020202020204" pitchFamily="34" charset="0"/>
                <a:ea typeface="Arial Narrow" charset="0"/>
                <a:cs typeface="Arial" panose="020B0604020202020204" pitchFamily="34" charset="0"/>
              </a:rPr>
              <a:t>up work using the class programs must be done in class. Students will need to make arrangements with me to come into class (during lunch) to make up work asap to avoid falling behind. Any non-Illustrator work can be completed at home.  Exemptions will be given at the teacher’s discretion.</a:t>
            </a:r>
          </a:p>
        </p:txBody>
      </p:sp>
      <p:cxnSp>
        <p:nvCxnSpPr>
          <p:cNvPr id="37" name="Straight Connector 36">
            <a:extLst>
              <a:ext uri="{FF2B5EF4-FFF2-40B4-BE49-F238E27FC236}">
                <a16:creationId xmlns:a16="http://schemas.microsoft.com/office/drawing/2014/main" id="{55F86088-6606-F349-A9AF-4C9753CCE232}"/>
              </a:ext>
            </a:extLst>
          </p:cNvPr>
          <p:cNvCxnSpPr>
            <a:cxnSpLocks noChangeShapeType="1"/>
          </p:cNvCxnSpPr>
          <p:nvPr/>
        </p:nvCxnSpPr>
        <p:spPr bwMode="auto">
          <a:xfrm>
            <a:off x="2652843" y="854252"/>
            <a:ext cx="12429" cy="3138751"/>
          </a:xfrm>
          <a:prstGeom prst="line">
            <a:avLst/>
          </a:prstGeom>
          <a:noFill/>
          <a:ln w="28575">
            <a:solidFill>
              <a:schemeClr val="tx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9033</TotalTime>
  <Words>1516</Words>
  <Application>Microsoft Macintosh PowerPoint</Application>
  <PresentationFormat>Custom</PresentationFormat>
  <Paragraphs>127</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Black</vt:lpstr>
      <vt:lpstr>Arial Narrow</vt:lpstr>
      <vt:lpstr>Calibri</vt:lpstr>
      <vt:lpstr>DJB This is My Life</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Christinia C. Arrington</dc:creator>
  <cp:lastModifiedBy>Jessica Lynn Hensley</cp:lastModifiedBy>
  <cp:revision>24</cp:revision>
  <dcterms:modified xsi:type="dcterms:W3CDTF">2020-08-18T16:02:14Z</dcterms:modified>
</cp:coreProperties>
</file>