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7" r:id="rId5"/>
    <p:sldId id="258" r:id="rId6"/>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34F2C-8B85-4A40-81BB-F4C388708FC4}" v="5" dt="2020-08-19T15:06:40.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p:restoredTop sz="93006"/>
  </p:normalViewPr>
  <p:slideViewPr>
    <p:cSldViewPr snapToGrid="0">
      <p:cViewPr varScale="1">
        <p:scale>
          <a:sx n="73" d="100"/>
          <a:sy n="73" d="100"/>
        </p:scale>
        <p:origin x="3016" y="2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8/23/20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8/23/20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8/23/20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8/23/20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8/23/20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im.kendallhunt.com/MS/families/2/index.html" TargetMode="External"/><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6" y="2389589"/>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1" y="2826060"/>
            <a:ext cx="273050" cy="2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30327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123764456"/>
              </p:ext>
            </p:extLst>
          </p:nvPr>
        </p:nvGraphicFramePr>
        <p:xfrm>
          <a:off x="527845" y="2154830"/>
          <a:ext cx="1618455" cy="2230080"/>
        </p:xfrm>
        <a:graphic>
          <a:graphicData uri="http://schemas.openxmlformats.org/drawingml/2006/table">
            <a:tbl>
              <a:tblPr firstRow="1" bandRow="1">
                <a:tableStyleId>{2D5ABB26-0587-4C30-8999-92F81FD0307C}</a:tableStyleId>
              </a:tblPr>
              <a:tblGrid>
                <a:gridCol w="1618455">
                  <a:extLst>
                    <a:ext uri="{9D8B030D-6E8A-4147-A177-3AD203B41FA5}">
                      <a16:colId xmlns:a16="http://schemas.microsoft.com/office/drawing/2014/main" val="20000"/>
                    </a:ext>
                  </a:extLst>
                </a:gridCol>
              </a:tblGrid>
              <a:tr h="584136">
                <a:tc>
                  <a:txBody>
                    <a:bodyPr/>
                    <a:lstStyle/>
                    <a:p>
                      <a:pPr>
                        <a:buNone/>
                      </a:pPr>
                      <a:endParaRPr lang="en-US" sz="1100" dirty="0">
                        <a:latin typeface="Arial Narrow"/>
                        <a:cs typeface="Arial Narrow"/>
                      </a:endParaRPr>
                    </a:p>
                    <a:p>
                      <a:pPr>
                        <a:buNone/>
                      </a:pPr>
                      <a:r>
                        <a:rPr lang="en-US" sz="1100" dirty="0">
                          <a:latin typeface="Arial Narrow"/>
                          <a:cs typeface="Arial Narrow"/>
                        </a:rPr>
                        <a:t>aschneid@pasco.k12.fl.us</a:t>
                      </a:r>
                    </a:p>
                  </a:txBody>
                  <a:tcPr marL="91444" marR="91444" marT="45732" marB="45732" anchor="ctr"/>
                </a:tc>
                <a:extLst>
                  <a:ext uri="{0D108BD9-81ED-4DB2-BD59-A6C34878D82A}">
                    <a16:rowId xmlns:a16="http://schemas.microsoft.com/office/drawing/2014/main" val="10000"/>
                  </a:ext>
                </a:extLst>
              </a:tr>
              <a:tr h="584136">
                <a:tc>
                  <a:txBody>
                    <a:bodyPr/>
                    <a:lstStyle/>
                    <a:p>
                      <a:pPr>
                        <a:lnSpc>
                          <a:spcPct val="100000"/>
                        </a:lnSpc>
                      </a:pPr>
                      <a:r>
                        <a:rPr lang="en-US" sz="1100" dirty="0">
                          <a:latin typeface="Arial Narrow"/>
                          <a:cs typeface="Arial Narrow"/>
                        </a:rPr>
                        <a:t>813-794-4800 </a:t>
                      </a:r>
                      <a:r>
                        <a:rPr lang="en-US" sz="1100" dirty="0" err="1">
                          <a:latin typeface="Arial Narrow"/>
                          <a:cs typeface="Arial Narrow"/>
                        </a:rPr>
                        <a:t>ext</a:t>
                      </a:r>
                      <a:r>
                        <a:rPr lang="en-US" sz="1100" dirty="0">
                          <a:latin typeface="Arial Narrow"/>
                          <a:cs typeface="Arial Narrow"/>
                        </a:rPr>
                        <a:t>: 44944</a:t>
                      </a:r>
                    </a:p>
                    <a:p>
                      <a:pPr>
                        <a:lnSpc>
                          <a:spcPct val="100000"/>
                        </a:lnSpc>
                      </a:pPr>
                      <a:endParaRPr lang="en-US" sz="110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100" b="1" dirty="0">
                          <a:latin typeface="Arial Narrow"/>
                          <a:cs typeface="Arial Narrow"/>
                        </a:rPr>
                        <a:t>@schneidm</a:t>
                      </a:r>
                      <a:r>
                        <a:rPr lang="cs-CZ" sz="1400" b="1" i="1" dirty="0">
                          <a:latin typeface="Arial Narrow"/>
                          <a:cs typeface="Arial Narrow"/>
                        </a:rPr>
                        <a:t>__</a:t>
                      </a:r>
                      <a:endParaRPr lang="cs-CZ" sz="1100" b="1" dirty="0">
                        <a:latin typeface="Arial Narrow"/>
                        <a:cs typeface="Arial Narrow"/>
                      </a:endParaRPr>
                    </a:p>
                    <a:p>
                      <a:pPr>
                        <a:lnSpc>
                          <a:spcPct val="100000"/>
                        </a:lnSpc>
                        <a:buNone/>
                      </a:pPr>
                      <a:r>
                        <a:rPr lang="en-US" sz="1100" dirty="0">
                          <a:latin typeface="Arial Narrow"/>
                          <a:cs typeface="Arial Narrow"/>
                        </a:rPr>
                        <a:t>(Replace </a:t>
                      </a:r>
                      <a:r>
                        <a:rPr lang="en-US" sz="1100" i="1" dirty="0">
                          <a:latin typeface="Arial Narrow"/>
                          <a:cs typeface="Arial Narrow"/>
                        </a:rPr>
                        <a:t>“__”</a:t>
                      </a:r>
                      <a:r>
                        <a:rPr lang="en-US" sz="1100" dirty="0">
                          <a:latin typeface="Arial Narrow"/>
                          <a:cs typeface="Arial Narrow"/>
                        </a:rPr>
                        <a:t> with period#     </a:t>
                      </a:r>
                      <a:r>
                        <a:rPr lang="en-US" sz="1100" dirty="0" err="1">
                          <a:latin typeface="Arial Narrow"/>
                          <a:cs typeface="Arial Narrow"/>
                        </a:rPr>
                        <a:t>eg</a:t>
                      </a:r>
                      <a:r>
                        <a:rPr lang="en-US" sz="1100" dirty="0">
                          <a:latin typeface="Arial Narrow"/>
                          <a:cs typeface="Arial Narrow"/>
                        </a:rPr>
                        <a:t>: schneidm2, schneidm6)  </a:t>
                      </a:r>
                    </a:p>
                    <a:p>
                      <a:endParaRPr lang="en-US" sz="1100" dirty="0"/>
                    </a:p>
                    <a:p>
                      <a:endParaRPr lang="en-US" sz="1100" dirty="0"/>
                    </a:p>
                    <a:p>
                      <a:r>
                        <a:rPr lang="en-US" sz="1100" dirty="0"/>
                        <a:t>Planning: 1</a:t>
                      </a:r>
                      <a:r>
                        <a:rPr lang="en-US" sz="1100" baseline="30000" dirty="0"/>
                        <a:t>st </a:t>
                      </a:r>
                      <a:r>
                        <a:rPr lang="en-US" sz="1100" dirty="0"/>
                        <a:t> </a:t>
                      </a:r>
                      <a:r>
                        <a:rPr lang="en-US" sz="1100" i="1" dirty="0"/>
                        <a:t>8:30 – 9:20</a:t>
                      </a:r>
                    </a:p>
                    <a:p>
                      <a:r>
                        <a:rPr lang="en-US" sz="1100" dirty="0"/>
                        <a:t>	   7</a:t>
                      </a:r>
                      <a:r>
                        <a:rPr lang="en-US" sz="1100" baseline="30000" dirty="0"/>
                        <a:t>th</a:t>
                      </a:r>
                      <a:r>
                        <a:rPr lang="en-US" sz="1100" dirty="0"/>
                        <a:t> 2:18 – 3:08 </a:t>
                      </a: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36525" y="-57871"/>
            <a:ext cx="7764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400" b="1" dirty="0">
              <a:ea typeface="Baskerville"/>
              <a:cs typeface="Baskerville"/>
            </a:endParaRPr>
          </a:p>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Mathematics Year 2</a:t>
            </a:r>
          </a:p>
          <a:p>
            <a:pPr algn="ctr" eaLnBrk="1" hangingPunct="1">
              <a:spcBef>
                <a:spcPct val="0"/>
              </a:spcBef>
              <a:buFontTx/>
              <a:buNone/>
            </a:pPr>
            <a:r>
              <a:rPr lang="en-US" altLang="en-US" sz="1400" b="1" i="1" dirty="0">
                <a:latin typeface="Arial Narrow" panose="020B0606020202030204" pitchFamily="34" charset="0"/>
              </a:rPr>
              <a:t>Mr. Schneiderman</a:t>
            </a:r>
            <a:endParaRPr lang="en-US" altLang="en-US" sz="1200" i="1" dirty="0">
              <a:latin typeface="Arial Narrow" panose="020B0606020202030204" pitchFamily="34" charset="0"/>
            </a:endParaRPr>
          </a:p>
          <a:p>
            <a:pPr eaLnBrk="1" hangingPunct="1">
              <a:spcBef>
                <a:spcPct val="0"/>
              </a:spcBef>
              <a:buFontTx/>
              <a:buNone/>
            </a:pP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learn how to represent information, to explore and model situations, and to find solutions to familiar and unfamiliar problems, all while honoring the Florida Mathematics Standards.</a:t>
            </a: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610" y="3901130"/>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35012" y="252233"/>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491152"/>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24050"/>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has a state FSA exam which will determine class placement for the following school year.</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53027" y="7845425"/>
            <a:ext cx="2439986" cy="41910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53026" y="8277514"/>
            <a:ext cx="1976437" cy="419100"/>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35% Formative (Common Formative [CFAs] and other evidence of standards-based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11" name="Rectangle 10">
            <a:extLst>
              <a:ext uri="{FF2B5EF4-FFF2-40B4-BE49-F238E27FC236}">
                <a16:creationId xmlns:a16="http://schemas.microsoft.com/office/drawing/2014/main" id="{A2FBF9FD-7567-46F7-8FCD-9D69E491BA2A}"/>
              </a:ext>
            </a:extLst>
          </p:cNvPr>
          <p:cNvSpPr/>
          <p:nvPr/>
        </p:nvSpPr>
        <p:spPr>
          <a:xfrm>
            <a:off x="5156201" y="8706644"/>
            <a:ext cx="972343" cy="282865"/>
          </a:xfrm>
          <a:prstGeom prst="rect">
            <a:avLst/>
          </a:prstGeom>
          <a:solidFill>
            <a:schemeClr val="bg1">
              <a:lumMod val="8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chemeClr val="tx1"/>
                </a:solidFill>
                <a:latin typeface="Arial Narrow" panose="020B0606020202030204" pitchFamily="34" charset="0"/>
              </a:rPr>
              <a:t>5% Homework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checking </a:t>
            </a:r>
            <a:r>
              <a:rPr lang="en-US" altLang="en-US" sz="1100" dirty="0" err="1">
                <a:latin typeface="Arial Narrow" panose="020B0606020202030204" pitchFamily="34" charset="0"/>
              </a:rPr>
              <a:t>myStudent</a:t>
            </a:r>
            <a:r>
              <a:rPr lang="en-US" altLang="en-US" sz="1100" dirty="0">
                <a:latin typeface="Arial Narrow" panose="020B0606020202030204" pitchFamily="34" charset="0"/>
              </a:rPr>
              <a:t> </a:t>
            </a:r>
            <a:r>
              <a:rPr lang="en-US" altLang="en-US" sz="1100" dirty="0" err="1">
                <a:latin typeface="Arial Narrow" panose="020B0606020202030204" pitchFamily="34" charset="0"/>
              </a:rPr>
              <a:t>and.or</a:t>
            </a:r>
            <a:r>
              <a:rPr lang="en-US" altLang="en-US" sz="1100" dirty="0">
                <a:latin typeface="Arial Narrow" panose="020B0606020202030204" pitchFamily="34" charset="0"/>
              </a:rPr>
              <a:t> the board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RETAKE test POLICY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200" dirty="0">
                <a:solidFill>
                  <a:srgbClr val="000000"/>
                </a:solidFill>
                <a:latin typeface="Calibri" panose="020F0502020204030204" pitchFamily="34" charset="0"/>
              </a:rPr>
              <a:t>To retake a test, completion of ALL correlating unit assignments (as noted on </a:t>
            </a:r>
            <a:r>
              <a:rPr lang="en-US" sz="1200" dirty="0" err="1">
                <a:solidFill>
                  <a:srgbClr val="000000"/>
                </a:solidFill>
                <a:latin typeface="Calibri" panose="020F0502020204030204" pitchFamily="34" charset="0"/>
              </a:rPr>
              <a:t>myStudent</a:t>
            </a:r>
            <a:r>
              <a:rPr lang="en-US" sz="1200" dirty="0">
                <a:solidFill>
                  <a:srgbClr val="000000"/>
                </a:solidFill>
                <a:latin typeface="Calibri" panose="020F0502020204030204" pitchFamily="34" charset="0"/>
              </a:rPr>
              <a:t>) and test corrections must be submitted. Test corrections that show lack of proficiency towards the standard(s) may result in need for further remediation before retesting.  All retakes will be administered during scheduled time. The student will receive the better of the two scores.</a:t>
            </a: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06363" y="575182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2 Math. I acknowledge that it is my responsibility to contact my teacher if I have any questions or concerns. I know that this syllabus, assignments and resources are available to me online at any time. I understand that students must adhere to the MYP policies and procedures. This syllabus should remain in the student folder. </a:t>
            </a: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95387" y="5877772"/>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Mathematics - Year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109663" y="6178670"/>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a:t>
            </a:r>
            <a:r>
              <a:rPr lang="en-US" altLang="en-US" sz="1000" dirty="0">
                <a:latin typeface="Arial Narrow" panose="020B0606020202030204" pitchFamily="34" charset="0"/>
              </a:rPr>
              <a:t> account. This is used to communicate information and reminders.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a:t>
            </a:r>
          </a:p>
          <a:p>
            <a:pPr eaLnBrk="1" hangingPunct="1">
              <a:spcBef>
                <a:spcPct val="0"/>
              </a:spcBef>
              <a:buNone/>
            </a:pPr>
            <a:r>
              <a:rPr lang="en-US" altLang="en-US" sz="1000" dirty="0">
                <a:latin typeface="Arial Narrow" panose="020B0606020202030204" pitchFamily="34" charset="0"/>
              </a:rPr>
              <a:t>.</a:t>
            </a:r>
          </a:p>
          <a:p>
            <a:pPr eaLnBrk="1" hangingPunct="1">
              <a:spcBef>
                <a:spcPct val="0"/>
              </a:spcBef>
              <a:buNone/>
            </a:pPr>
            <a:r>
              <a:rPr lang="en-US" altLang="en-US" sz="1000" b="1" u="sng" dirty="0">
                <a:latin typeface="Arial Narrow" panose="020B0606020202030204" pitchFamily="34" charset="0"/>
              </a:rPr>
              <a:t>Textbook Info:  </a:t>
            </a:r>
            <a:r>
              <a:rPr lang="en-US" altLang="en-US" sz="1000" dirty="0">
                <a:latin typeface="Arial Narrow" panose="020B0606020202030204" pitchFamily="34" charset="0"/>
              </a:rPr>
              <a:t>Illustrative Mathematics, Kendall Hunt         </a:t>
            </a:r>
            <a:r>
              <a:rPr lang="en-US" altLang="en-US" sz="1000" b="1" u="sng" dirty="0">
                <a:latin typeface="Arial Narrow" panose="020B0606020202030204" pitchFamily="34" charset="0"/>
                <a:hlinkClick r:id="rId6"/>
              </a:rPr>
              <a:t>https://im.kendallhunt.com/MS/families/2/index.html</a:t>
            </a:r>
            <a:endParaRPr lang="en-US" altLang="en-US" sz="1000" b="1" u="sng" dirty="0">
              <a:latin typeface="Arial Narrow" panose="020B0606020202030204" pitchFamily="34" charset="0"/>
            </a:endParaRPr>
          </a:p>
          <a:p>
            <a:pPr eaLnBrk="1" hangingPunct="1">
              <a:spcBef>
                <a:spcPct val="0"/>
              </a:spcBef>
              <a:buNone/>
            </a:pPr>
            <a:endParaRPr lang="en-US" altLang="en-US" sz="1000" b="1" u="sng" dirty="0">
              <a:latin typeface="Arial Narrow" panose="020B0606020202030204" pitchFamily="34" charset="0"/>
            </a:endParaRPr>
          </a:p>
          <a:p>
            <a:pPr eaLnBrk="1" hangingPunct="1">
              <a:spcBef>
                <a:spcPct val="0"/>
              </a:spcBef>
              <a:buNone/>
            </a:pPr>
            <a:r>
              <a:rPr lang="en-US" altLang="en-US" sz="1000" b="1" u="sng" dirty="0">
                <a:latin typeface="Arial Narrow" panose="020B0606020202030204" pitchFamily="34" charset="0"/>
              </a:rPr>
              <a:t>For extra help/practice:  khanacademy.org and Zearn.org</a:t>
            </a:r>
          </a:p>
          <a:p>
            <a:pPr eaLnBrk="1" hangingPunct="1">
              <a:spcBef>
                <a:spcPct val="0"/>
              </a:spcBef>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4736" y="5805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94349" y="7237750"/>
            <a:ext cx="194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dirty="0">
                <a:latin typeface="Arial Narrow" panose="020B0606020202030204" pitchFamily="34" charset="0"/>
              </a:rPr>
              <a:t>Subject Area Guides that list an overview for each class and show the interconnection of the Middle Years </a:t>
            </a:r>
            <a:r>
              <a:rPr lang="en-US" altLang="en-US" sz="1000" dirty="0" err="1">
                <a:latin typeface="Arial Narrow" panose="020B0606020202030204" pitchFamily="34" charset="0"/>
              </a:rPr>
              <a:t>Programme</a:t>
            </a:r>
            <a:r>
              <a:rPr lang="en-US" altLang="en-US" sz="10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24500" y="4339998"/>
            <a:ext cx="2208213"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300" b="1" u="sng" dirty="0">
                <a:latin typeface="Arial Narrow" panose="020B0606020202030204" pitchFamily="34" charset="0"/>
              </a:rPr>
              <a:t>Unit 1: </a:t>
            </a:r>
            <a:r>
              <a:rPr lang="en-US" altLang="en-US" sz="1300" dirty="0">
                <a:latin typeface="Arial Narrow" panose="020B0606020202030204" pitchFamily="34" charset="0"/>
              </a:rPr>
              <a:t>Scale Drawings</a:t>
            </a:r>
          </a:p>
          <a:p>
            <a:pPr>
              <a:spcBef>
                <a:spcPct val="0"/>
              </a:spcBef>
              <a:buNone/>
            </a:pPr>
            <a:r>
              <a:rPr lang="en-US" altLang="en-US" sz="1300" b="1" u="sng" dirty="0">
                <a:latin typeface="Arial Narrow" panose="020B0606020202030204" pitchFamily="34" charset="0"/>
              </a:rPr>
              <a:t>Unit 2:  </a:t>
            </a:r>
            <a:r>
              <a:rPr lang="en-US" altLang="en-US" sz="1300" dirty="0">
                <a:latin typeface="Arial Narrow" panose="020B0606020202030204" pitchFamily="34" charset="0"/>
              </a:rPr>
              <a:t>Introducing Proportional Relationships</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3: </a:t>
            </a:r>
            <a:r>
              <a:rPr lang="en-US" sz="1300" dirty="0">
                <a:latin typeface="Arial Narrow" panose="020B0606020202030204" pitchFamily="34" charset="0"/>
              </a:rPr>
              <a:t>Measuring Circles</a:t>
            </a:r>
            <a:endParaRPr lang="en-US" altLang="en-US" sz="1300" b="1" u="sng"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4: </a:t>
            </a:r>
            <a:r>
              <a:rPr lang="en-US" sz="1300" dirty="0">
                <a:latin typeface="Arial Narrow" panose="020B0606020202030204" pitchFamily="34" charset="0"/>
              </a:rPr>
              <a:t>Proportional Relationships and Percentages</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5</a:t>
            </a:r>
            <a:r>
              <a:rPr lang="en-US" altLang="en-US" sz="1300" dirty="0">
                <a:latin typeface="Arial Narrow" panose="020B0606020202030204" pitchFamily="34" charset="0"/>
              </a:rPr>
              <a:t>:  Rational Number Arithmetic</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6: </a:t>
            </a:r>
            <a:r>
              <a:rPr lang="en-US" sz="1300" dirty="0">
                <a:latin typeface="Arial Narrow" panose="020B0606020202030204" pitchFamily="34" charset="0"/>
              </a:rPr>
              <a:t>Expressions, Equations and Inequalities </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7: </a:t>
            </a:r>
            <a:r>
              <a:rPr lang="en-US" sz="1300" dirty="0">
                <a:latin typeface="Arial Narrow" panose="020B0606020202030204" pitchFamily="34" charset="0"/>
              </a:rPr>
              <a:t>Angles, Triangles, and Prisms</a:t>
            </a:r>
          </a:p>
          <a:p>
            <a:pPr>
              <a:spcBef>
                <a:spcPct val="0"/>
              </a:spcBef>
              <a:buNone/>
            </a:pPr>
            <a:r>
              <a:rPr lang="en-US" altLang="en-US" sz="1300" b="1" u="sng" dirty="0">
                <a:latin typeface="Arial Narrow" panose="020B0606020202030204" pitchFamily="34" charset="0"/>
              </a:rPr>
              <a:t>Unit 8:</a:t>
            </a:r>
            <a:r>
              <a:rPr lang="en-US" altLang="en-US" sz="1300" dirty="0">
                <a:latin typeface="Arial Narrow" panose="020B0606020202030204" pitchFamily="34" charset="0"/>
              </a:rPr>
              <a:t>Probability and Sampling </a:t>
            </a:r>
          </a:p>
          <a:p>
            <a:pPr>
              <a:spcBef>
                <a:spcPct val="0"/>
              </a:spcBef>
              <a:buNone/>
            </a:pPr>
            <a:r>
              <a:rPr lang="en-US" altLang="en-US" sz="1300" b="1" u="sng" dirty="0">
                <a:latin typeface="Arial Narrow" panose="020B0606020202030204" pitchFamily="34" charset="0"/>
              </a:rPr>
              <a:t>Unit 9:</a:t>
            </a:r>
            <a:r>
              <a:rPr lang="en-US" altLang="en-US" sz="1300" b="1" dirty="0">
                <a:latin typeface="Arial Narrow" panose="020B0606020202030204" pitchFamily="34" charset="0"/>
              </a:rPr>
              <a:t> </a:t>
            </a:r>
            <a:r>
              <a:rPr lang="en-US" altLang="en-US" sz="1300" dirty="0">
                <a:latin typeface="Arial Narrow" panose="020B0606020202030204" pitchFamily="34" charset="0"/>
              </a:rPr>
              <a:t>Putting it All Together</a:t>
            </a:r>
            <a:endParaRPr lang="en-US" altLang="en-US" sz="1300"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Members xmlns="ae3b1712-29e2-4cce-af0f-53396175a548" xsi:nil="true"/>
    <AppVersion xmlns="ae3b1712-29e2-4cce-af0f-53396175a548" xsi:nil="true"/>
    <Invited_Leaders xmlns="ae3b1712-29e2-4cce-af0f-53396175a548" xsi:nil="true"/>
    <CultureName xmlns="ae3b1712-29e2-4cce-af0f-53396175a548" xsi:nil="true"/>
    <Self_Registration_Enabled xmlns="ae3b1712-29e2-4cce-af0f-53396175a548" xsi:nil="true"/>
    <DefaultSectionNames xmlns="ae3b1712-29e2-4cce-af0f-53396175a548" xsi:nil="true"/>
    <Member_Groups xmlns="ae3b1712-29e2-4cce-af0f-53396175a548">
      <UserInfo>
        <DisplayName/>
        <AccountId xsi:nil="true"/>
        <AccountType/>
      </UserInfo>
    </Member_Groups>
    <Is_Collaboration_Space_Locked xmlns="ae3b1712-29e2-4cce-af0f-53396175a548" xsi:nil="true"/>
    <NotebookType xmlns="ae3b1712-29e2-4cce-af0f-53396175a548" xsi:nil="true"/>
    <FolderType xmlns="ae3b1712-29e2-4cce-af0f-53396175a548" xsi:nil="true"/>
    <Leaders xmlns="ae3b1712-29e2-4cce-af0f-53396175a548">
      <UserInfo>
        <DisplayName/>
        <AccountId xsi:nil="true"/>
        <AccountType/>
      </UserInfo>
    </Leaders>
    <Owner xmlns="ae3b1712-29e2-4cce-af0f-53396175a548">
      <UserInfo>
        <DisplayName/>
        <AccountId xsi:nil="true"/>
        <AccountType/>
      </UserInfo>
    </Owner>
    <Members xmlns="ae3b1712-29e2-4cce-af0f-53396175a548">
      <UserInfo>
        <DisplayName/>
        <AccountId xsi:nil="true"/>
        <AccountType/>
      </UserInfo>
    </Members>
    <Has_Leaders_Only_SectionGroup xmlns="ae3b1712-29e2-4cce-af0f-53396175a54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12BC7B2579A941841CE99DF2966B4F" ma:contentTypeVersion="27" ma:contentTypeDescription="Create a new document." ma:contentTypeScope="" ma:versionID="e2ac2c1a2a663ef3fc582ccaca22ae2b">
  <xsd:schema xmlns:xsd="http://www.w3.org/2001/XMLSchema" xmlns:xs="http://www.w3.org/2001/XMLSchema" xmlns:p="http://schemas.microsoft.com/office/2006/metadata/properties" xmlns:ns3="517a18a3-ebfb-4523-87df-e7f65958c519" xmlns:ns4="ae3b1712-29e2-4cce-af0f-53396175a548" targetNamespace="http://schemas.microsoft.com/office/2006/metadata/properties" ma:root="true" ma:fieldsID="534d36a4aeca7018d63bd65adf1abb5d" ns3:_="" ns4:_="">
    <xsd:import namespace="517a18a3-ebfb-4523-87df-e7f65958c519"/>
    <xsd:import namespace="ae3b1712-29e2-4cce-af0f-53396175a548"/>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a18a3-ebfb-4523-87df-e7f65958c5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3b1712-29e2-4cce-af0f-53396175a548"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0" nillable="true" ma:displayName="Invited Leaders" ma:internalName="Invited_Leaders">
      <xsd:simpleType>
        <xsd:restriction base="dms:Note">
          <xsd:maxLength value="255"/>
        </xsd:restriction>
      </xsd:simpleType>
    </xsd:element>
    <xsd:element name="Invited_Members" ma:index="21" nillable="true" ma:displayName="Invited Members" ma:internalName="Invited_Member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Leaders_Only_SectionGroup" ma:index="23" nillable="true" ma:displayName="Has Leaders Only SectionGroup" ma:internalName="Has_Leaders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9251BE-0CE5-4549-8462-6BE5F02AF716}">
  <ds:schemaRefs>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ae3b1712-29e2-4cce-af0f-53396175a548"/>
    <ds:schemaRef ds:uri="517a18a3-ebfb-4523-87df-e7f65958c519"/>
    <ds:schemaRef ds:uri="http://purl.org/dc/terms/"/>
  </ds:schemaRefs>
</ds:datastoreItem>
</file>

<file path=customXml/itemProps2.xml><?xml version="1.0" encoding="utf-8"?>
<ds:datastoreItem xmlns:ds="http://schemas.openxmlformats.org/officeDocument/2006/customXml" ds:itemID="{931D5735-FC1B-422A-BEF1-609ABF50EC1A}">
  <ds:schemaRefs>
    <ds:schemaRef ds:uri="http://schemas.microsoft.com/sharepoint/v3/contenttype/forms"/>
  </ds:schemaRefs>
</ds:datastoreItem>
</file>

<file path=customXml/itemProps3.xml><?xml version="1.0" encoding="utf-8"?>
<ds:datastoreItem xmlns:ds="http://schemas.openxmlformats.org/officeDocument/2006/customXml" ds:itemID="{7FBCE176-5B30-4BF5-A124-369A92AFF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a18a3-ebfb-4523-87df-e7f65958c519"/>
    <ds:schemaRef ds:uri="ae3b1712-29e2-4cce-af0f-53396175a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275</TotalTime>
  <Words>1242</Words>
  <Application>Microsoft Macintosh PowerPoint</Application>
  <PresentationFormat>Custom</PresentationFormat>
  <Paragraphs>132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Jessica R. Maus</cp:lastModifiedBy>
  <cp:revision>29</cp:revision>
  <dcterms:modified xsi:type="dcterms:W3CDTF">2020-08-23T17:44:55Z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0x0101005212BC7B2579A941841CE99DF2966B4F</vt:lpwstr>
  </property>
</Properties>
</file>