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p:restoredTop sz="93006"/>
  </p:normalViewPr>
  <p:slideViewPr>
    <p:cSldViewPr snapToGrid="0">
      <p:cViewPr varScale="1">
        <p:scale>
          <a:sx n="73" d="100"/>
          <a:sy n="73" d="100"/>
        </p:scale>
        <p:origin x="3016"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im.kendallhunt.com/MS/families/2/index.html" TargetMode="Externa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6" y="238958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2826060"/>
            <a:ext cx="273050" cy="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0327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36525" y="-57871"/>
            <a:ext cx="7764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400" b="1" dirty="0">
              <a:ea typeface="Baskerville"/>
              <a:cs typeface="Baskerville"/>
            </a:endParaRPr>
          </a:p>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Advanced Mathematics Year 2</a:t>
            </a:r>
          </a:p>
          <a:p>
            <a:pPr algn="ctr" eaLnBrk="1" hangingPunct="1">
              <a:spcBef>
                <a:spcPct val="0"/>
              </a:spcBef>
              <a:buFontTx/>
              <a:buNone/>
            </a:pPr>
            <a:r>
              <a:rPr lang="en-US" altLang="en-US" sz="1400" b="1" i="1" dirty="0">
                <a:latin typeface="Arial Narrow" panose="020B0606020202030204" pitchFamily="34" charset="0"/>
              </a:rPr>
              <a:t>Mr. Schneiderman</a:t>
            </a:r>
            <a:endParaRPr lang="en-US" altLang="en-US" sz="1200" i="1" dirty="0">
              <a:latin typeface="Arial Narrow" panose="020B0606020202030204" pitchFamily="34" charset="0"/>
            </a:endParaRPr>
          </a:p>
          <a:p>
            <a:pPr eaLnBrk="1" hangingPunct="1">
              <a:spcBef>
                <a:spcPct val="0"/>
              </a:spcBef>
              <a:buFontTx/>
              <a:buNone/>
            </a:pP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610" y="390113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35012" y="25223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491152"/>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24050"/>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53027" y="7845425"/>
            <a:ext cx="2439986" cy="41910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53026" y="8277514"/>
            <a:ext cx="1976437" cy="419100"/>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(Common Formative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11" name="Rectangle 10">
            <a:extLst>
              <a:ext uri="{FF2B5EF4-FFF2-40B4-BE49-F238E27FC236}">
                <a16:creationId xmlns:a16="http://schemas.microsoft.com/office/drawing/2014/main" id="{A2FBF9FD-7567-46F7-8FCD-9D69E491BA2A}"/>
              </a:ext>
            </a:extLst>
          </p:cNvPr>
          <p:cNvSpPr/>
          <p:nvPr/>
        </p:nvSpPr>
        <p:spPr>
          <a:xfrm>
            <a:off x="5152953" y="8704430"/>
            <a:ext cx="972343" cy="282865"/>
          </a:xfrm>
          <a:prstGeom prst="rect">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tx1"/>
                </a:solidFill>
                <a:latin typeface="Arial Narrow" panose="020B0606020202030204" pitchFamily="34" charset="0"/>
              </a:rPr>
              <a:t>5% Homework</a:t>
            </a:r>
          </a:p>
        </p:txBody>
      </p:sp>
      <p:graphicFrame>
        <p:nvGraphicFramePr>
          <p:cNvPr id="7" name="Table 6">
            <a:extLst>
              <a:ext uri="{FF2B5EF4-FFF2-40B4-BE49-F238E27FC236}">
                <a16:creationId xmlns:a16="http://schemas.microsoft.com/office/drawing/2014/main" id="{6C1BA2C8-7912-4522-ABCC-FDEADF2E891E}"/>
              </a:ext>
            </a:extLst>
          </p:cNvPr>
          <p:cNvGraphicFramePr>
            <a:graphicFrameLocks noGrp="1"/>
          </p:cNvGraphicFramePr>
          <p:nvPr>
            <p:extLst>
              <p:ext uri="{D42A27DB-BD31-4B8C-83A1-F6EECF244321}">
                <p14:modId xmlns:p14="http://schemas.microsoft.com/office/powerpoint/2010/main" val="1931398564"/>
              </p:ext>
            </p:extLst>
          </p:nvPr>
        </p:nvGraphicFramePr>
        <p:xfrm>
          <a:off x="490263" y="2230093"/>
          <a:ext cx="1618455" cy="2062440"/>
        </p:xfrm>
        <a:graphic>
          <a:graphicData uri="http://schemas.openxmlformats.org/drawingml/2006/table">
            <a:tbl>
              <a:tblPr firstRow="1" bandRow="1">
                <a:tableStyleId>{2D5ABB26-0587-4C30-8999-92F81FD0307C}</a:tableStyleId>
              </a:tblPr>
              <a:tblGrid>
                <a:gridCol w="1618455">
                  <a:extLst>
                    <a:ext uri="{9D8B030D-6E8A-4147-A177-3AD203B41FA5}">
                      <a16:colId xmlns:a16="http://schemas.microsoft.com/office/drawing/2014/main" val="20000"/>
                    </a:ext>
                  </a:extLst>
                </a:gridCol>
              </a:tblGrid>
              <a:tr h="584136">
                <a:tc>
                  <a:txBody>
                    <a:bodyPr/>
                    <a:lstStyle/>
                    <a:p>
                      <a:pPr>
                        <a:buNone/>
                      </a:pPr>
                      <a:endParaRPr lang="en-US" sz="1100" dirty="0">
                        <a:latin typeface="Arial Narrow"/>
                        <a:cs typeface="Arial Narrow"/>
                      </a:endParaRPr>
                    </a:p>
                    <a:p>
                      <a:pPr>
                        <a:buNone/>
                      </a:pPr>
                      <a:r>
                        <a:rPr lang="en-US" sz="1100" dirty="0">
                          <a:latin typeface="Arial Narrow"/>
                          <a:cs typeface="Arial Narrow"/>
                        </a:rPr>
                        <a:t>aschneid@pasco.k12.fl.us</a:t>
                      </a:r>
                    </a:p>
                  </a:txBody>
                  <a:tcPr marL="91444" marR="91444" marT="45732" marB="45732" anchor="ctr"/>
                </a:tc>
                <a:extLst>
                  <a:ext uri="{0D108BD9-81ED-4DB2-BD59-A6C34878D82A}">
                    <a16:rowId xmlns:a16="http://schemas.microsoft.com/office/drawing/2014/main" val="10000"/>
                  </a:ext>
                </a:extLst>
              </a:tr>
              <a:tr h="584136">
                <a:tc>
                  <a:txBody>
                    <a:bodyPr/>
                    <a:lstStyle/>
                    <a:p>
                      <a:pPr>
                        <a:lnSpc>
                          <a:spcPct val="100000"/>
                        </a:lnSpc>
                      </a:pPr>
                      <a:r>
                        <a:rPr lang="en-US" sz="1100" dirty="0">
                          <a:latin typeface="Arial Narrow"/>
                          <a:cs typeface="Arial Narrow"/>
                        </a:rPr>
                        <a:t>813-794-4800 </a:t>
                      </a:r>
                      <a:r>
                        <a:rPr lang="en-US" sz="1100" dirty="0" err="1">
                          <a:latin typeface="Arial Narrow"/>
                          <a:cs typeface="Arial Narrow"/>
                        </a:rPr>
                        <a:t>ext</a:t>
                      </a:r>
                      <a:r>
                        <a:rPr lang="en-US" sz="1100" dirty="0">
                          <a:latin typeface="Arial Narrow"/>
                          <a:cs typeface="Arial Narrow"/>
                        </a:rPr>
                        <a:t>: 44944</a:t>
                      </a:r>
                    </a:p>
                    <a:p>
                      <a:pPr>
                        <a:lnSpc>
                          <a:spcPct val="100000"/>
                        </a:lnSpc>
                      </a:pPr>
                      <a:endParaRPr lang="en-US" sz="110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100" b="1" dirty="0">
                          <a:latin typeface="Arial Narrow"/>
                          <a:cs typeface="Arial Narrow"/>
                        </a:rPr>
                        <a:t>@schneidm</a:t>
                      </a:r>
                      <a:r>
                        <a:rPr lang="cs-CZ" sz="1400" b="1" i="1" dirty="0">
                          <a:latin typeface="Arial Narrow"/>
                          <a:cs typeface="Arial Narrow"/>
                        </a:rPr>
                        <a:t>__</a:t>
                      </a:r>
                      <a:endParaRPr lang="cs-CZ" sz="1100" b="1" dirty="0">
                        <a:latin typeface="Arial Narrow"/>
                        <a:cs typeface="Arial Narrow"/>
                      </a:endParaRPr>
                    </a:p>
                    <a:p>
                      <a:pPr>
                        <a:lnSpc>
                          <a:spcPct val="100000"/>
                        </a:lnSpc>
                        <a:buNone/>
                      </a:pPr>
                      <a:r>
                        <a:rPr lang="en-US" sz="1100" dirty="0">
                          <a:latin typeface="Arial Narrow"/>
                          <a:cs typeface="Arial Narrow"/>
                        </a:rPr>
                        <a:t>(Replace </a:t>
                      </a:r>
                      <a:r>
                        <a:rPr lang="en-US" sz="1100" i="1" dirty="0">
                          <a:latin typeface="Arial Narrow"/>
                          <a:cs typeface="Arial Narrow"/>
                        </a:rPr>
                        <a:t>“__”</a:t>
                      </a:r>
                      <a:r>
                        <a:rPr lang="en-US" sz="1100" dirty="0">
                          <a:latin typeface="Arial Narrow"/>
                          <a:cs typeface="Arial Narrow"/>
                        </a:rPr>
                        <a:t> with period#     </a:t>
                      </a:r>
                      <a:r>
                        <a:rPr lang="en-US" sz="1100" dirty="0" err="1">
                          <a:latin typeface="Arial Narrow"/>
                          <a:cs typeface="Arial Narrow"/>
                        </a:rPr>
                        <a:t>eg</a:t>
                      </a:r>
                      <a:r>
                        <a:rPr lang="en-US" sz="1100" dirty="0">
                          <a:latin typeface="Arial Narrow"/>
                          <a:cs typeface="Arial Narrow"/>
                        </a:rPr>
                        <a:t>: schneidm2, schneidm6)  </a:t>
                      </a:r>
                    </a:p>
                    <a:p>
                      <a:endParaRPr lang="en-US" sz="1100" dirty="0"/>
                    </a:p>
                    <a:p>
                      <a:r>
                        <a:rPr lang="en-US" sz="1100" dirty="0"/>
                        <a:t>Planning: 1</a:t>
                      </a:r>
                      <a:r>
                        <a:rPr lang="en-US" sz="1100" baseline="30000" dirty="0"/>
                        <a:t>st </a:t>
                      </a:r>
                      <a:r>
                        <a:rPr lang="en-US" sz="1100" dirty="0"/>
                        <a:t> </a:t>
                      </a:r>
                      <a:r>
                        <a:rPr lang="en-US" sz="1100" i="1" dirty="0"/>
                        <a:t>8:30 – 9:20</a:t>
                      </a:r>
                    </a:p>
                    <a:p>
                      <a:r>
                        <a:rPr lang="en-US" sz="1100" dirty="0"/>
                        <a:t>	   7</a:t>
                      </a:r>
                      <a:r>
                        <a:rPr lang="en-US" sz="1100" baseline="30000" dirty="0"/>
                        <a:t>th</a:t>
                      </a:r>
                      <a:r>
                        <a:rPr lang="en-US" sz="1100" dirty="0"/>
                        <a:t> 2:18 – 3:08 </a:t>
                      </a:r>
                    </a:p>
                  </a:txBody>
                  <a:tcPr marL="91444" marR="91444" marT="45732" marB="45732"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checking </a:t>
            </a:r>
            <a:r>
              <a:rPr lang="en-US" altLang="en-US" sz="1100" dirty="0" err="1">
                <a:latin typeface="Arial Narrow" panose="020B0606020202030204" pitchFamily="34" charset="0"/>
              </a:rPr>
              <a:t>myStudent</a:t>
            </a:r>
            <a:r>
              <a:rPr lang="en-US" altLang="en-US" sz="1100" dirty="0">
                <a:latin typeface="Arial Narrow" panose="020B0606020202030204" pitchFamily="34" charset="0"/>
              </a:rPr>
              <a:t> </a:t>
            </a:r>
            <a:r>
              <a:rPr lang="en-US" altLang="en-US" sz="1100" dirty="0" err="1">
                <a:latin typeface="Arial Narrow" panose="020B0606020202030204" pitchFamily="34" charset="0"/>
              </a:rPr>
              <a:t>and.or</a:t>
            </a:r>
            <a:r>
              <a:rPr lang="en-US" altLang="en-US" sz="1100" dirty="0">
                <a:latin typeface="Arial Narrow" panose="020B0606020202030204" pitchFamily="34" charset="0"/>
              </a:rPr>
              <a:t> the board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RETAKE test POLICY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retake a test, completion of ALL correlating unit assignments (as noted on </a:t>
            </a:r>
            <a:r>
              <a:rPr lang="en-US" sz="1200" dirty="0" err="1">
                <a:solidFill>
                  <a:srgbClr val="000000"/>
                </a:solidFill>
                <a:latin typeface="Calibri" panose="020F0502020204030204" pitchFamily="34" charset="0"/>
              </a:rPr>
              <a:t>myStudent</a:t>
            </a:r>
            <a:r>
              <a:rPr lang="en-US" sz="1200" dirty="0">
                <a:solidFill>
                  <a:srgbClr val="000000"/>
                </a:solidFill>
                <a:latin typeface="Calibri" panose="020F0502020204030204" pitchFamily="34" charset="0"/>
              </a:rPr>
              <a:t>) and test corrections must be submitted. Test corrections that show lack of proficiency towards the standard(s) may result in need for further remediation before retesting.  All retakes will be administered during scheduled time.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06363" y="575182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Math. I acknowledge that it is my responsibility to contact my teacher if I have any questions or concerns. I know that this syllabus, assignments and resources are available to me online at any time. I understand that students must adhere to the MYP policies and procedures. This syllabus should remain in the student folder. </a:t>
            </a: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95387" y="5877772"/>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Advanced Mathematics -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09663" y="6178670"/>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a:t>
            </a:r>
            <a:r>
              <a:rPr lang="en-US" altLang="en-US" sz="1000" dirty="0">
                <a:latin typeface="Arial Narrow" panose="020B0606020202030204" pitchFamily="34" charset="0"/>
              </a:rPr>
              <a:t> account. This is used to communicate information and reminders.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a:t>
            </a:r>
          </a:p>
          <a:p>
            <a:pPr eaLnBrk="1" hangingPunct="1">
              <a:spcBef>
                <a:spcPct val="0"/>
              </a:spcBef>
              <a:buNone/>
            </a:pPr>
            <a:r>
              <a:rPr lang="en-US" altLang="en-US" sz="1000" dirty="0">
                <a:latin typeface="Arial Narrow" panose="020B0606020202030204" pitchFamily="34" charset="0"/>
              </a:rPr>
              <a:t>.</a:t>
            </a:r>
          </a:p>
          <a:p>
            <a:pPr eaLnBrk="1" hangingPunct="1">
              <a:spcBef>
                <a:spcPct val="0"/>
              </a:spcBef>
              <a:buNone/>
            </a:pPr>
            <a:r>
              <a:rPr lang="en-US" altLang="en-US" sz="1000" b="1" u="sng" dirty="0">
                <a:latin typeface="Arial Narrow" panose="020B0606020202030204" pitchFamily="34" charset="0"/>
              </a:rPr>
              <a:t>Textbook Info:  </a:t>
            </a:r>
            <a:r>
              <a:rPr lang="en-US" altLang="en-US" sz="1000" dirty="0">
                <a:latin typeface="Arial Narrow" panose="020B0606020202030204" pitchFamily="34" charset="0"/>
              </a:rPr>
              <a:t>Illustrative Mathematics, Kendall Hunt         </a:t>
            </a:r>
            <a:r>
              <a:rPr lang="en-US" altLang="en-US" sz="1000" b="1" u="sng" dirty="0">
                <a:latin typeface="Arial Narrow" panose="020B0606020202030204" pitchFamily="34" charset="0"/>
                <a:hlinkClick r:id="rId6"/>
              </a:rPr>
              <a:t>https://im.kendallhunt.com/MS/families/2/index.html</a:t>
            </a:r>
            <a:endParaRPr lang="en-US" altLang="en-US" sz="1000" b="1" u="sng" dirty="0">
              <a:latin typeface="Arial Narrow" panose="020B0606020202030204" pitchFamily="34" charset="0"/>
            </a:endParaRPr>
          </a:p>
          <a:p>
            <a:pPr eaLnBrk="1" hangingPunct="1">
              <a:spcBef>
                <a:spcPct val="0"/>
              </a:spcBef>
              <a:buNone/>
            </a:pPr>
            <a:endParaRPr lang="en-US" altLang="en-US" sz="1000" b="1" u="sng" dirty="0">
              <a:latin typeface="Arial Narrow" panose="020B0606020202030204" pitchFamily="34" charset="0"/>
            </a:endParaRPr>
          </a:p>
          <a:p>
            <a:pPr eaLnBrk="1" hangingPunct="1">
              <a:spcBef>
                <a:spcPct val="0"/>
              </a:spcBef>
              <a:buNone/>
            </a:pPr>
            <a:r>
              <a:rPr lang="en-US" altLang="en-US" sz="1000" b="1" u="sng" dirty="0">
                <a:latin typeface="Arial Narrow" panose="020B0606020202030204" pitchFamily="34" charset="0"/>
              </a:rPr>
              <a:t>For extra help/practice:  khanacademy.org and Zearn.org</a:t>
            </a:r>
          </a:p>
          <a:p>
            <a:pPr eaLnBrk="1" hangingPunct="1">
              <a:spcBef>
                <a:spcPct val="0"/>
              </a:spcBef>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4736" y="5805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94349" y="7237750"/>
            <a:ext cx="194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dirty="0">
                <a:latin typeface="Arial Narrow" panose="020B0606020202030204" pitchFamily="34" charset="0"/>
              </a:rPr>
              <a:t>Subject Area Guides that list an overview for each class and show the interconnection of the Middle Years </a:t>
            </a:r>
            <a:r>
              <a:rPr lang="en-US" altLang="en-US" sz="1000" dirty="0" err="1">
                <a:latin typeface="Arial Narrow" panose="020B0606020202030204" pitchFamily="34" charset="0"/>
              </a:rPr>
              <a:t>Programme</a:t>
            </a:r>
            <a:r>
              <a:rPr lang="en-US" altLang="en-US" sz="10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24500" y="4339998"/>
            <a:ext cx="220821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300" b="1" u="sng" dirty="0">
                <a:latin typeface="Arial Narrow" panose="020B0606020202030204" pitchFamily="34" charset="0"/>
              </a:rPr>
              <a:t>Unit 1: </a:t>
            </a:r>
            <a:r>
              <a:rPr lang="en-US" altLang="en-US" sz="1300" dirty="0">
                <a:latin typeface="Arial Narrow" panose="020B0606020202030204" pitchFamily="34" charset="0"/>
              </a:rPr>
              <a:t>Rigid Transformations and Congruence</a:t>
            </a:r>
          </a:p>
          <a:p>
            <a:pPr>
              <a:spcBef>
                <a:spcPct val="0"/>
              </a:spcBef>
              <a:buNone/>
            </a:pPr>
            <a:r>
              <a:rPr lang="en-US" altLang="en-US" sz="1300" b="1" u="sng" dirty="0">
                <a:latin typeface="Arial Narrow" panose="020B0606020202030204" pitchFamily="34" charset="0"/>
              </a:rPr>
              <a:t>Unit 2:  </a:t>
            </a:r>
            <a:r>
              <a:rPr lang="en-US" altLang="en-US" sz="1300" dirty="0">
                <a:latin typeface="Arial Narrow" panose="020B0606020202030204" pitchFamily="34" charset="0"/>
              </a:rPr>
              <a:t>Scale Drawings, Similarity, and Slope</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3: </a:t>
            </a:r>
            <a:r>
              <a:rPr lang="en-US" sz="1300" dirty="0">
                <a:latin typeface="Arial Narrow" panose="020B0606020202030204" pitchFamily="34" charset="0"/>
              </a:rPr>
              <a:t>Writing and Solving Equations</a:t>
            </a:r>
            <a:endParaRPr lang="en-US" altLang="en-US" sz="1300" b="1" u="sng"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4: </a:t>
            </a:r>
            <a:r>
              <a:rPr lang="en-US" sz="1300" dirty="0">
                <a:latin typeface="Arial Narrow" panose="020B0606020202030204" pitchFamily="34" charset="0"/>
              </a:rPr>
              <a:t>Inequalities, Expressions, &amp; More Equations</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5</a:t>
            </a:r>
            <a:r>
              <a:rPr lang="en-US" altLang="en-US" sz="1300" dirty="0">
                <a:latin typeface="Arial Narrow" panose="020B0606020202030204" pitchFamily="34" charset="0"/>
              </a:rPr>
              <a:t>:  Linear Equations</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6: </a:t>
            </a:r>
            <a:r>
              <a:rPr lang="en-US" altLang="en-US" sz="1300" dirty="0">
                <a:latin typeface="Arial Narrow" panose="020B0606020202030204" pitchFamily="34" charset="0"/>
              </a:rPr>
              <a:t>Functions and Volume</a:t>
            </a:r>
          </a:p>
          <a:p>
            <a:pPr>
              <a:spcBef>
                <a:spcPct val="0"/>
              </a:spcBef>
              <a:buNone/>
            </a:pPr>
            <a:r>
              <a:rPr lang="en-US" altLang="en-US" sz="1300" b="1" u="sng" dirty="0">
                <a:latin typeface="Arial Narrow" panose="020B0606020202030204" pitchFamily="34" charset="0"/>
              </a:rPr>
              <a:t>Unit 7: </a:t>
            </a:r>
            <a:r>
              <a:rPr lang="en-US" sz="1300" dirty="0">
                <a:latin typeface="Arial Narrow" panose="020B0606020202030204" pitchFamily="34" charset="0"/>
              </a:rPr>
              <a:t>Exponents and Scientific Notation</a:t>
            </a:r>
          </a:p>
          <a:p>
            <a:pPr>
              <a:spcBef>
                <a:spcPct val="0"/>
              </a:spcBef>
              <a:buNone/>
            </a:pPr>
            <a:r>
              <a:rPr lang="en-US" altLang="en-US" sz="1300" b="1" u="sng" dirty="0">
                <a:latin typeface="Arial Narrow" panose="020B0606020202030204" pitchFamily="34" charset="0"/>
              </a:rPr>
              <a:t>Unit 8: </a:t>
            </a:r>
            <a:r>
              <a:rPr lang="en-US" altLang="en-US" sz="1300" dirty="0">
                <a:latin typeface="Arial Narrow" panose="020B0606020202030204" pitchFamily="34" charset="0"/>
              </a:rPr>
              <a:t>Pythagorean Theorem </a:t>
            </a:r>
          </a:p>
          <a:p>
            <a:pPr>
              <a:spcBef>
                <a:spcPct val="0"/>
              </a:spcBef>
              <a:buNone/>
            </a:pPr>
            <a:r>
              <a:rPr lang="en-US" altLang="en-US" sz="1300" b="1" u="sng" dirty="0">
                <a:latin typeface="Arial Narrow" panose="020B0606020202030204" pitchFamily="34" charset="0"/>
              </a:rPr>
              <a:t>Unit 9:</a:t>
            </a:r>
            <a:r>
              <a:rPr lang="en-US" altLang="en-US" sz="1300" b="1" dirty="0">
                <a:latin typeface="Arial Narrow" panose="020B0606020202030204" pitchFamily="34" charset="0"/>
              </a:rPr>
              <a:t> </a:t>
            </a:r>
            <a:r>
              <a:rPr lang="en-US" altLang="en-US" sz="1300" dirty="0">
                <a:latin typeface="Arial Narrow" panose="020B0606020202030204" pitchFamily="34" charset="0"/>
              </a:rPr>
              <a:t>Putting it All Together</a:t>
            </a:r>
            <a:endParaRPr lang="en-US" altLang="en-US" sz="1300"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12BC7B2579A941841CE99DF2966B4F" ma:contentTypeVersion="27" ma:contentTypeDescription="Create a new document." ma:contentTypeScope="" ma:versionID="e2ac2c1a2a663ef3fc582ccaca22ae2b">
  <xsd:schema xmlns:xsd="http://www.w3.org/2001/XMLSchema" xmlns:xs="http://www.w3.org/2001/XMLSchema" xmlns:p="http://schemas.microsoft.com/office/2006/metadata/properties" xmlns:ns3="517a18a3-ebfb-4523-87df-e7f65958c519" xmlns:ns4="ae3b1712-29e2-4cce-af0f-53396175a548" targetNamespace="http://schemas.microsoft.com/office/2006/metadata/properties" ma:root="true" ma:fieldsID="534d36a4aeca7018d63bd65adf1abb5d" ns3:_="" ns4:_="">
    <xsd:import namespace="517a18a3-ebfb-4523-87df-e7f65958c519"/>
    <xsd:import namespace="ae3b1712-29e2-4cce-af0f-53396175a548"/>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18a3-ebfb-4523-87df-e7f65958c5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3b1712-29e2-4cce-af0f-53396175a548"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Members xmlns="ae3b1712-29e2-4cce-af0f-53396175a548" xsi:nil="true"/>
    <AppVersion xmlns="ae3b1712-29e2-4cce-af0f-53396175a548" xsi:nil="true"/>
    <Invited_Leaders xmlns="ae3b1712-29e2-4cce-af0f-53396175a548" xsi:nil="true"/>
    <CultureName xmlns="ae3b1712-29e2-4cce-af0f-53396175a548" xsi:nil="true"/>
    <Self_Registration_Enabled xmlns="ae3b1712-29e2-4cce-af0f-53396175a548" xsi:nil="true"/>
    <DefaultSectionNames xmlns="ae3b1712-29e2-4cce-af0f-53396175a548" xsi:nil="true"/>
    <Member_Groups xmlns="ae3b1712-29e2-4cce-af0f-53396175a548">
      <UserInfo>
        <DisplayName/>
        <AccountId xsi:nil="true"/>
        <AccountType/>
      </UserInfo>
    </Member_Groups>
    <Is_Collaboration_Space_Locked xmlns="ae3b1712-29e2-4cce-af0f-53396175a548" xsi:nil="true"/>
    <NotebookType xmlns="ae3b1712-29e2-4cce-af0f-53396175a548" xsi:nil="true"/>
    <FolderType xmlns="ae3b1712-29e2-4cce-af0f-53396175a548" xsi:nil="true"/>
    <Leaders xmlns="ae3b1712-29e2-4cce-af0f-53396175a548">
      <UserInfo>
        <DisplayName/>
        <AccountId xsi:nil="true"/>
        <AccountType/>
      </UserInfo>
    </Leaders>
    <Owner xmlns="ae3b1712-29e2-4cce-af0f-53396175a548">
      <UserInfo>
        <DisplayName/>
        <AccountId xsi:nil="true"/>
        <AccountType/>
      </UserInfo>
    </Owner>
    <Members xmlns="ae3b1712-29e2-4cce-af0f-53396175a548">
      <UserInfo>
        <DisplayName/>
        <AccountId xsi:nil="true"/>
        <AccountType/>
      </UserInfo>
    </Members>
    <Has_Leaders_Only_SectionGroup xmlns="ae3b1712-29e2-4cce-af0f-53396175a548" xsi:nil="true"/>
  </documentManagement>
</p:properties>
</file>

<file path=customXml/itemProps1.xml><?xml version="1.0" encoding="utf-8"?>
<ds:datastoreItem xmlns:ds="http://schemas.openxmlformats.org/officeDocument/2006/customXml" ds:itemID="{931D5735-FC1B-422A-BEF1-609ABF50EC1A}">
  <ds:schemaRefs>
    <ds:schemaRef ds:uri="http://schemas.microsoft.com/sharepoint/v3/contenttype/forms"/>
  </ds:schemaRefs>
</ds:datastoreItem>
</file>

<file path=customXml/itemProps2.xml><?xml version="1.0" encoding="utf-8"?>
<ds:datastoreItem xmlns:ds="http://schemas.openxmlformats.org/officeDocument/2006/customXml" ds:itemID="{7FBCE176-5B30-4BF5-A124-369A92AFF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18a3-ebfb-4523-87df-e7f65958c519"/>
    <ds:schemaRef ds:uri="ae3b1712-29e2-4cce-af0f-53396175a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9251BE-0CE5-4549-8462-6BE5F02AF716}">
  <ds:schemaRef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ae3b1712-29e2-4cce-af0f-53396175a548"/>
    <ds:schemaRef ds:uri="517a18a3-ebfb-4523-87df-e7f65958c519"/>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275</TotalTime>
  <Words>1249</Words>
  <Application>Microsoft Macintosh PowerPoint</Application>
  <PresentationFormat>Custom</PresentationFormat>
  <Paragraphs>131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30</cp:revision>
  <dcterms:modified xsi:type="dcterms:W3CDTF">2020-08-23T17:44:02Z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0x0101005212BC7B2579A941841CE99DF2966B4F</vt:lpwstr>
  </property>
</Properties>
</file>