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753"/>
  </p:normalViewPr>
  <p:slideViewPr>
    <p:cSldViewPr snapToGrid="0">
      <p:cViewPr>
        <p:scale>
          <a:sx n="212" d="100"/>
          <a:sy n="212" d="100"/>
        </p:scale>
        <p:origin x="-344" y="-423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05387" y="6289801"/>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24618" y="8109840"/>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1963092893"/>
              </p:ext>
            </p:extLst>
          </p:nvPr>
        </p:nvGraphicFramePr>
        <p:xfrm>
          <a:off x="485775" y="2384353"/>
          <a:ext cx="1546226" cy="2134957"/>
        </p:xfrm>
        <a:graphic>
          <a:graphicData uri="http://schemas.openxmlformats.org/drawingml/2006/table">
            <a:tbl>
              <a:tblPr firstRow="1" bandRow="1">
                <a:tableStyleId>{2D5ABB26-0587-4C30-8999-92F81FD0307C}</a:tableStyleId>
              </a:tblPr>
              <a:tblGrid>
                <a:gridCol w="1546226">
                  <a:extLst>
                    <a:ext uri="{9D8B030D-6E8A-4147-A177-3AD203B41FA5}">
                      <a16:colId xmlns:a16="http://schemas.microsoft.com/office/drawing/2014/main" val="20000"/>
                    </a:ext>
                  </a:extLst>
                </a:gridCol>
              </a:tblGrid>
              <a:tr h="358869">
                <a:tc>
                  <a:txBody>
                    <a:bodyPr/>
                    <a:lstStyle/>
                    <a:p>
                      <a:pPr>
                        <a:buNone/>
                      </a:pPr>
                      <a:r>
                        <a:rPr lang="en-US" sz="1100" dirty="0">
                          <a:latin typeface="Arial Narrow"/>
                          <a:cs typeface="Arial Narrow"/>
                        </a:rPr>
                        <a:t>proland@pasco.k12.fl.us</a:t>
                      </a:r>
                    </a:p>
                  </a:txBody>
                  <a:tcPr marL="91444" marR="91444" marT="45732" marB="45732" anchor="ctr"/>
                </a:tc>
                <a:extLst>
                  <a:ext uri="{0D108BD9-81ED-4DB2-BD59-A6C34878D82A}">
                    <a16:rowId xmlns:a16="http://schemas.microsoft.com/office/drawing/2014/main" val="10000"/>
                  </a:ext>
                </a:extLst>
              </a:tr>
              <a:tr h="590852">
                <a:tc>
                  <a:txBody>
                    <a:bodyPr/>
                    <a:lstStyle/>
                    <a:p>
                      <a:r>
                        <a:rPr lang="en-US" sz="1000" dirty="0">
                          <a:latin typeface="Arial Narrow"/>
                          <a:cs typeface="Arial Narrow"/>
                        </a:rPr>
                        <a:t>813-794-4800 </a:t>
                      </a:r>
                    </a:p>
                    <a:p>
                      <a:r>
                        <a:rPr lang="en-US" sz="1000" dirty="0">
                          <a:latin typeface="Arial Narrow"/>
                          <a:cs typeface="Arial Narrow"/>
                        </a:rPr>
                        <a:t>ext. 44909</a:t>
                      </a:r>
                    </a:p>
                    <a:p>
                      <a:r>
                        <a:rPr lang="en-US" sz="1000" dirty="0">
                          <a:latin typeface="Arial Narrow"/>
                          <a:cs typeface="Arial Narrow"/>
                        </a:rPr>
                        <a:t>Google Voice: 813-563-8760</a:t>
                      </a:r>
                    </a:p>
                  </a:txBody>
                  <a:tcPr marL="91444" marR="91444" marT="45732" marB="45732" anchor="ctr"/>
                </a:tc>
                <a:extLst>
                  <a:ext uri="{0D108BD9-81ED-4DB2-BD59-A6C34878D82A}">
                    <a16:rowId xmlns:a16="http://schemas.microsoft.com/office/drawing/2014/main" val="10001"/>
                  </a:ext>
                </a:extLst>
              </a:tr>
              <a:tr h="5908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Remind Class Code</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latin typeface="Arial Narrow"/>
                          <a:cs typeface="Arial Narrow"/>
                        </a:rPr>
                        <a:t>@</a:t>
                      </a:r>
                      <a:r>
                        <a:rPr lang="en-US" sz="1000" b="0" dirty="0" err="1">
                          <a:latin typeface="Arial Narrow"/>
                          <a:cs typeface="Arial Narrow"/>
                        </a:rPr>
                        <a:t>rolandpre</a:t>
                      </a:r>
                      <a:endParaRPr lang="en-US" sz="1000" b="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0" dirty="0">
                          <a:latin typeface="Arial Narrow"/>
                          <a:cs typeface="Arial Narrow"/>
                        </a:rPr>
                        <a:t>Office hours, 4-8pm Mon-Thurs</a:t>
                      </a:r>
                    </a:p>
                  </a:txBody>
                  <a:tcPr marL="91444" marR="91444" marT="45732" marB="45732" anchor="ctr"/>
                </a:tc>
                <a:extLst>
                  <a:ext uri="{0D108BD9-81ED-4DB2-BD59-A6C34878D82A}">
                    <a16:rowId xmlns:a16="http://schemas.microsoft.com/office/drawing/2014/main" val="10002"/>
                  </a:ext>
                </a:extLst>
              </a:tr>
              <a:tr h="548650">
                <a:tc>
                  <a:txBody>
                    <a:bodyPr/>
                    <a:lstStyle/>
                    <a:p>
                      <a:pPr>
                        <a:buNone/>
                      </a:pPr>
                      <a:r>
                        <a:rPr lang="en-US" sz="1100" baseline="0" dirty="0">
                          <a:latin typeface="Arial Narrow"/>
                          <a:cs typeface="Arial Narrow"/>
                        </a:rPr>
                        <a:t>Planning Times:</a:t>
                      </a:r>
                    </a:p>
                    <a:p>
                      <a:pPr>
                        <a:buNone/>
                      </a:pPr>
                      <a:r>
                        <a:rPr lang="en-US" sz="1100" baseline="0" dirty="0">
                          <a:latin typeface="Arial Narrow"/>
                          <a:cs typeface="Arial Narrow"/>
                        </a:rPr>
                        <a:t>Period 1, 8:30 – 9:20am</a:t>
                      </a:r>
                    </a:p>
                    <a:p>
                      <a:pPr>
                        <a:buNone/>
                      </a:pPr>
                      <a:r>
                        <a:rPr lang="en-US" sz="1100" baseline="0" dirty="0">
                          <a:latin typeface="Arial Narrow"/>
                          <a:cs typeface="Arial Narrow"/>
                        </a:rPr>
                        <a:t>Period 7, 2:18 – 3:08pm</a:t>
                      </a: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5707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Year 3 Mathematics: (Pre-Algebra)   </a:t>
            </a:r>
          </a:p>
          <a:p>
            <a:pPr algn="ctr" eaLnBrk="1" hangingPunct="1">
              <a:spcBef>
                <a:spcPct val="0"/>
              </a:spcBef>
              <a:buFontTx/>
              <a:buNone/>
            </a:pPr>
            <a:r>
              <a:rPr lang="en-US" altLang="en-US" sz="1400" b="1" dirty="0">
                <a:ea typeface="Baskerville"/>
                <a:cs typeface="Baskerville"/>
              </a:rPr>
              <a:t>Ms. Roland</a:t>
            </a:r>
            <a:endParaRPr lang="en-US" altLang="en-US" sz="1200" i="1" dirty="0">
              <a:latin typeface="Arial Narrow" panose="020B0606020202030204" pitchFamily="34" charset="0"/>
            </a:endParaRPr>
          </a:p>
          <a:p>
            <a:pPr eaLnBrk="1" hangingPunct="1">
              <a:spcBef>
                <a:spcPct val="0"/>
              </a:spcBef>
              <a:buNone/>
            </a:pPr>
            <a:r>
              <a:rPr lang="en-US" altLang="en-US" sz="1200" i="1" dirty="0">
                <a:latin typeface="Arial Narrow" panose="020B0606020202030204" pitchFamily="34" charset="0"/>
              </a:rPr>
              <a:t>    </a:t>
            </a:r>
          </a:p>
          <a:p>
            <a:pPr eaLnBrk="1" hangingPunct="1">
              <a:spcBef>
                <a:spcPct val="0"/>
              </a:spcBef>
              <a:buNone/>
            </a:pPr>
            <a:r>
              <a:rPr lang="en-US" altLang="en-US" sz="1050" i="1" dirty="0">
                <a:latin typeface="Arial Narrow" panose="020B0606020202030204" pitchFamily="34" charset="0"/>
              </a:rPr>
              <a:t>Middle Years </a:t>
            </a:r>
            <a:r>
              <a:rPr lang="en-US" altLang="en-US" sz="1050" i="1" dirty="0" err="1">
                <a:latin typeface="Arial Narrow" panose="020B0606020202030204" pitchFamily="34" charset="0"/>
              </a:rPr>
              <a:t>Programme</a:t>
            </a:r>
            <a:r>
              <a:rPr lang="en-US" altLang="en-US" sz="1050" i="1" dirty="0">
                <a:latin typeface="Arial Narrow" panose="020B0606020202030204" pitchFamily="34" charset="0"/>
              </a:rPr>
              <a:t> (MYP), mathematics promotes both inquiry and application, helping students to develop problem solving techniques that transcend the discipline and that are useful in the world beyond school. Students in the MYP </a:t>
            </a:r>
            <a:r>
              <a:rPr lang="en-US" altLang="en-US" sz="1050" i="1" dirty="0" err="1">
                <a:latin typeface="Arial Narrow" panose="020B0606020202030204" pitchFamily="34" charset="0"/>
              </a:rPr>
              <a:t>programme</a:t>
            </a:r>
            <a:r>
              <a:rPr lang="en-US" altLang="en-US" sz="1050" i="1" dirty="0">
                <a:latin typeface="Arial Narrow" panose="020B0606020202030204" pitchFamily="34" charset="0"/>
              </a:rPr>
              <a:t> learn how to represent information, to explore and model situations, and to find solutions to familiar and unfamiliar problems, all while honoring the Florida Mathematics Standards.</a:t>
            </a:r>
            <a:endParaRPr lang="en-US" altLang="en-US" sz="900" b="1" dirty="0">
              <a:latin typeface="Arial Narrow" panose="020B0606020202030204" pitchFamily="34" charset="0"/>
            </a:endParaRPr>
          </a:p>
          <a:p>
            <a:pPr eaLnBrk="1" hangingPunct="1">
              <a:spcBef>
                <a:spcPct val="0"/>
              </a:spcBef>
              <a:buFontTx/>
              <a:buNone/>
            </a:pP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14248" y="8121432"/>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58737" y="8919369"/>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a:latin typeface="Arial Narrow" panose="020B0606020202030204" pitchFamily="34" charset="0"/>
              </a:rPr>
              <a:t>Inclusion Policy</a:t>
            </a:r>
            <a:r>
              <a:rPr lang="en-US" altLang="en-US" sz="1100" i="1" u="sng" dirty="0">
                <a:latin typeface="Arial Narrow" panose="020B0606020202030204" pitchFamily="34" charset="0"/>
              </a:rPr>
              <a:t>:</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084762" y="9435019"/>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**This course has a State FSA Exam at the end of the year.  Scores will determine class placement for high school.</a:t>
            </a:r>
            <a:endParaRPr lang="en-US" altLang="en-US" sz="900" i="1" u="sng" dirty="0"/>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38" name="Rectangle 37">
            <a:extLst>
              <a:ext uri="{FF2B5EF4-FFF2-40B4-BE49-F238E27FC236}">
                <a16:creationId xmlns:a16="http://schemas.microsoft.com/office/drawing/2014/main" id="{766FDA3E-35AA-6445-997F-809492EC8693}"/>
              </a:ext>
            </a:extLst>
          </p:cNvPr>
          <p:cNvSpPr>
            <a:spLocks noChangeArrowheads="1"/>
          </p:cNvSpPr>
          <p:nvPr/>
        </p:nvSpPr>
        <p:spPr bwMode="auto">
          <a:xfrm>
            <a:off x="5378450" y="7663233"/>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39" name="Rectangle 38">
            <a:extLst>
              <a:ext uri="{FF2B5EF4-FFF2-40B4-BE49-F238E27FC236}">
                <a16:creationId xmlns:a16="http://schemas.microsoft.com/office/drawing/2014/main" id="{5E1E1BD8-5206-574E-97B1-5FF254E5CA4D}"/>
              </a:ext>
            </a:extLst>
          </p:cNvPr>
          <p:cNvSpPr>
            <a:spLocks noChangeArrowheads="1"/>
          </p:cNvSpPr>
          <p:nvPr/>
        </p:nvSpPr>
        <p:spPr bwMode="auto">
          <a:xfrm>
            <a:off x="5378450" y="8245339"/>
            <a:ext cx="1998662"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30% Formative (Common Formative Assessments [CFAs] and other evidence of standards based learning)</a:t>
            </a:r>
          </a:p>
        </p:txBody>
      </p:sp>
      <p:sp>
        <p:nvSpPr>
          <p:cNvPr id="41" name="TextBox 40">
            <a:extLst>
              <a:ext uri="{FF2B5EF4-FFF2-40B4-BE49-F238E27FC236}">
                <a16:creationId xmlns:a16="http://schemas.microsoft.com/office/drawing/2014/main" id="{098DC2FA-91ED-064F-8ADF-EB0826C142DE}"/>
              </a:ext>
            </a:extLst>
          </p:cNvPr>
          <p:cNvSpPr txBox="1"/>
          <p:nvPr/>
        </p:nvSpPr>
        <p:spPr>
          <a:xfrm>
            <a:off x="5378450" y="8807821"/>
            <a:ext cx="1998662"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10% Assignments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328613" y="110375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0863" y="1030091"/>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186054" y="1385570"/>
            <a:ext cx="372427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t>My expectation is that </a:t>
            </a:r>
            <a:r>
              <a:rPr lang="en-US" altLang="en-US" sz="1100" b="1" dirty="0"/>
              <a:t>all</a:t>
            </a:r>
            <a:r>
              <a:rPr lang="en-US" altLang="en-US" sz="1100" dirty="0"/>
              <a:t> assignments are completed on time. However, late credit can be awarded up until the day of the summative assessment with a 10% deduction for each week not received. 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88900" y="551446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3 Mathematics.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8400" y="5625816"/>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4">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Year 3 Mathematics: (Pre-Algebra)</a:t>
            </a:r>
          </a:p>
        </p:txBody>
      </p:sp>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868418"/>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7781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458884"/>
            <a:ext cx="21780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 </a:t>
            </a:r>
            <a:r>
              <a:rPr lang="en-US" altLang="en-US" sz="1200" dirty="0">
                <a:latin typeface="Arial Narrow" panose="020B0606020202030204" pitchFamily="34" charset="0"/>
              </a:rPr>
              <a:t>Rigid Transformations &amp; Congruence</a:t>
            </a:r>
          </a:p>
          <a:p>
            <a:pPr>
              <a:spcBef>
                <a:spcPct val="0"/>
              </a:spcBef>
              <a:buNone/>
            </a:pPr>
            <a:r>
              <a:rPr lang="en-US" altLang="en-US" sz="1200" b="1" u="sng" dirty="0">
                <a:latin typeface="Arial Narrow" panose="020B0606020202030204" pitchFamily="34" charset="0"/>
              </a:rPr>
              <a:t>Unit 2:  </a:t>
            </a:r>
            <a:r>
              <a:rPr lang="en-US" altLang="en-US" sz="1200" dirty="0">
                <a:latin typeface="Arial Narrow" panose="020B0606020202030204" pitchFamily="34" charset="0"/>
              </a:rPr>
              <a:t>Dilations, Similarity, &amp; Introducing Slope</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 </a:t>
            </a:r>
            <a:r>
              <a:rPr lang="en-US" sz="1200" dirty="0">
                <a:latin typeface="Arial Narrow" panose="020B0606020202030204" pitchFamily="34" charset="0"/>
              </a:rPr>
              <a:t>Linear Relationships</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 </a:t>
            </a:r>
            <a:r>
              <a:rPr lang="en-US" sz="1200" dirty="0">
                <a:latin typeface="Arial Narrow" panose="020B0606020202030204" pitchFamily="34" charset="0"/>
              </a:rPr>
              <a:t>Linear Equations &amp; Linear Systems</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5</a:t>
            </a:r>
            <a:r>
              <a:rPr lang="en-US" altLang="en-US" sz="1200" dirty="0">
                <a:latin typeface="Arial Narrow" panose="020B0606020202030204" pitchFamily="34" charset="0"/>
              </a:rPr>
              <a:t>:  </a:t>
            </a:r>
            <a:r>
              <a:rPr lang="en-US" sz="1200" dirty="0">
                <a:latin typeface="Arial Narrow" panose="020B0606020202030204" pitchFamily="34" charset="0"/>
              </a:rPr>
              <a:t>Functions &amp; Volumes</a:t>
            </a:r>
          </a:p>
          <a:p>
            <a:pPr>
              <a:spcBef>
                <a:spcPct val="0"/>
              </a:spcBef>
              <a:buNone/>
            </a:pPr>
            <a:r>
              <a:rPr lang="en-US" altLang="en-US" sz="1200" b="1" u="sng" dirty="0">
                <a:latin typeface="Arial Narrow" panose="020B0606020202030204" pitchFamily="34" charset="0"/>
              </a:rPr>
              <a:t>Unit 6: </a:t>
            </a:r>
            <a:r>
              <a:rPr lang="en-US" sz="1200" dirty="0">
                <a:latin typeface="Arial Narrow" panose="020B0606020202030204" pitchFamily="34" charset="0"/>
              </a:rPr>
              <a:t>Associations in Data</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7: </a:t>
            </a:r>
            <a:r>
              <a:rPr lang="en-US" sz="1200" dirty="0">
                <a:latin typeface="Arial Narrow" panose="020B0606020202030204" pitchFamily="34" charset="0"/>
              </a:rPr>
              <a:t>Exponents &amp; Scientific Notation</a:t>
            </a:r>
          </a:p>
          <a:p>
            <a:pPr>
              <a:spcBef>
                <a:spcPct val="0"/>
              </a:spcBef>
              <a:buNone/>
            </a:pPr>
            <a:r>
              <a:rPr lang="en-US" altLang="en-US" sz="1200" b="1" u="sng" dirty="0">
                <a:latin typeface="Arial Narrow" panose="020B0606020202030204" pitchFamily="34" charset="0"/>
              </a:rPr>
              <a:t>Unit 8: </a:t>
            </a:r>
            <a:r>
              <a:rPr lang="en-US" altLang="en-US" sz="1200" dirty="0">
                <a:latin typeface="Arial Narrow" panose="020B0606020202030204" pitchFamily="34" charset="0"/>
              </a:rPr>
              <a:t>Pythagorean Theorem &amp; Irrational Numbers</a:t>
            </a:r>
          </a:p>
          <a:p>
            <a:pPr>
              <a:spcBef>
                <a:spcPct val="0"/>
              </a:spcBef>
              <a:buFontTx/>
              <a:buNone/>
            </a:pPr>
            <a:endParaRPr lang="en-US" altLang="en-US" sz="1200" dirty="0">
              <a:latin typeface="Arial Narrow" panose="020B0606020202030204" pitchFamily="34" charset="0"/>
            </a:endParaRPr>
          </a:p>
        </p:txBody>
      </p:sp>
      <p:sp>
        <p:nvSpPr>
          <p:cNvPr id="28" name="TextBox 27">
            <a:extLst>
              <a:ext uri="{FF2B5EF4-FFF2-40B4-BE49-F238E27FC236}">
                <a16:creationId xmlns:a16="http://schemas.microsoft.com/office/drawing/2014/main" id="{461967B3-CC3D-4549-9982-634DA9E6A8F3}"/>
              </a:ext>
            </a:extLst>
          </p:cNvPr>
          <p:cNvSpPr txBox="1"/>
          <p:nvPr/>
        </p:nvSpPr>
        <p:spPr>
          <a:xfrm>
            <a:off x="746125" y="4184650"/>
            <a:ext cx="3743325" cy="307777"/>
          </a:xfrm>
          <a:prstGeom prst="rect">
            <a:avLst/>
          </a:prstGeom>
          <a:noFill/>
        </p:spPr>
        <p:txBody>
          <a:bodyPr wrap="square">
            <a:spAutoFit/>
          </a:bodyPr>
          <a:lstStyle/>
          <a:p>
            <a:pPr algn="ctr" eaLnBrk="1" hangingPunct="1">
              <a:defRPr/>
            </a:pPr>
            <a:r>
              <a:rPr lang="en-US" sz="1400" b="1" cap="all" dirty="0">
                <a:latin typeface="Arial Black"/>
                <a:ea typeface="ＭＳ Ｐゴシック" charset="0"/>
                <a:cs typeface="Arial Black"/>
              </a:rPr>
              <a:t>SUMMATIVE RETAKE test POLICY</a:t>
            </a:r>
          </a:p>
        </p:txBody>
      </p:sp>
      <p:sp>
        <p:nvSpPr>
          <p:cNvPr id="29" name="TextBox 54">
            <a:extLst>
              <a:ext uri="{FF2B5EF4-FFF2-40B4-BE49-F238E27FC236}">
                <a16:creationId xmlns:a16="http://schemas.microsoft.com/office/drawing/2014/main" id="{27B75A1A-1C02-FC4F-95A4-D08C4080BF8D}"/>
              </a:ext>
            </a:extLst>
          </p:cNvPr>
          <p:cNvSpPr txBox="1">
            <a:spLocks noChangeArrowheads="1"/>
          </p:cNvSpPr>
          <p:nvPr/>
        </p:nvSpPr>
        <p:spPr bwMode="auto">
          <a:xfrm>
            <a:off x="282574" y="4413535"/>
            <a:ext cx="4964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sz="1200" dirty="0">
                <a:solidFill>
                  <a:srgbClr val="000000"/>
                </a:solidFill>
                <a:latin typeface="Calibri" panose="020F0502020204030204" pitchFamily="34" charset="0"/>
              </a:rPr>
              <a:t>To complete a test retake, completion of test corrections must be submitted via Canvas. Test corrections that show lack of proficiency towards the standard(s) may result in need for further remediation before retesting.  All retakes will be administered via Canvas after the approval of the instructor. The student will receive the better of the two scores.</a:t>
            </a: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sp>
        <p:nvSpPr>
          <p:cNvPr id="34" name="TextBox 2">
            <a:extLst>
              <a:ext uri="{FF2B5EF4-FFF2-40B4-BE49-F238E27FC236}">
                <a16:creationId xmlns:a16="http://schemas.microsoft.com/office/drawing/2014/main" id="{65F97F25-560B-E54F-935C-0FA3F2BE20BA}"/>
              </a:ext>
            </a:extLst>
          </p:cNvPr>
          <p:cNvSpPr txBox="1">
            <a:spLocks noChangeArrowheads="1"/>
          </p:cNvSpPr>
          <p:nvPr/>
        </p:nvSpPr>
        <p:spPr bwMode="auto">
          <a:xfrm>
            <a:off x="244476" y="5902325"/>
            <a:ext cx="51911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t>Students and parents should be signed up for our class </a:t>
            </a:r>
            <a:r>
              <a:rPr lang="en-US" altLang="en-US" sz="1000" b="1" dirty="0"/>
              <a:t>Remind</a:t>
            </a:r>
            <a:r>
              <a:rPr lang="en-US" altLang="en-US" sz="1000" dirty="0"/>
              <a:t> account. This is used to communicate daily assignments, events, and reminders. Its also a virtual homework help tool. The class code can be found on the front of this syllabus. Students and parents should also have access to </a:t>
            </a:r>
            <a:r>
              <a:rPr lang="en-US" altLang="en-US" sz="1000" b="1" dirty="0" err="1"/>
              <a:t>myStudent</a:t>
            </a:r>
            <a:r>
              <a:rPr lang="en-US" altLang="en-US" sz="1000" b="1" dirty="0"/>
              <a:t> </a:t>
            </a:r>
            <a:r>
              <a:rPr lang="en-US" altLang="en-US" sz="1000" dirty="0"/>
              <a:t>and </a:t>
            </a:r>
            <a:r>
              <a:rPr lang="en-US" altLang="en-US" sz="1000" b="1" dirty="0" err="1"/>
              <a:t>myLearning</a:t>
            </a:r>
            <a:r>
              <a:rPr lang="en-US" altLang="en-US" sz="1000" b="1" dirty="0"/>
              <a:t>/Canvas</a:t>
            </a:r>
            <a:r>
              <a:rPr lang="en-US" altLang="en-US" sz="1000" dirty="0"/>
              <a:t> to keep track of grades and assignments. Most assignments will be available via </a:t>
            </a:r>
            <a:r>
              <a:rPr lang="en-US" altLang="en-US" sz="1000" dirty="0" err="1"/>
              <a:t>myLearning</a:t>
            </a:r>
            <a:r>
              <a:rPr lang="en-US" altLang="en-US" sz="1000" dirty="0"/>
              <a:t>/Canvas and available to print from home if needed, if not found within the student workbook.  Our class workbook can be found via </a:t>
            </a:r>
            <a:r>
              <a:rPr lang="en-US" altLang="en-US" sz="1000" dirty="0" err="1"/>
              <a:t>myPascoConnect</a:t>
            </a:r>
            <a:r>
              <a:rPr lang="en-US" altLang="en-US" sz="1000" dirty="0"/>
              <a:t>.</a:t>
            </a:r>
          </a:p>
          <a:p>
            <a:pPr eaLnBrk="1" hangingPunct="1">
              <a:spcBef>
                <a:spcPct val="0"/>
              </a:spcBef>
              <a:buNone/>
            </a:pPr>
            <a:endParaRPr lang="en-US" altLang="en-US" sz="1000" dirty="0"/>
          </a:p>
          <a:p>
            <a:pPr eaLnBrk="1" hangingPunct="1">
              <a:spcBef>
                <a:spcPct val="0"/>
              </a:spcBef>
              <a:buNone/>
            </a:pPr>
            <a:r>
              <a:rPr lang="en-US" altLang="en-US" sz="1000" b="1" u="sng" dirty="0">
                <a:latin typeface="+mn-lt"/>
              </a:rPr>
              <a:t>Workbook Info:  </a:t>
            </a:r>
            <a:r>
              <a:rPr lang="en-US" altLang="en-US" sz="1000" dirty="0">
                <a:latin typeface="+mn-lt"/>
              </a:rPr>
              <a:t>Illustrative Mathematics, Kendall Hunt, Volumes 1-3     </a:t>
            </a:r>
          </a:p>
          <a:p>
            <a:pPr eaLnBrk="1" hangingPunct="1">
              <a:spcBef>
                <a:spcPct val="0"/>
              </a:spcBef>
              <a:buNone/>
            </a:pPr>
            <a:r>
              <a:rPr lang="en-US" altLang="en-US" sz="1000" dirty="0">
                <a:latin typeface="+mn-lt"/>
              </a:rPr>
              <a:t>		Volume 1: Units 1-3</a:t>
            </a:r>
          </a:p>
          <a:p>
            <a:pPr>
              <a:spcBef>
                <a:spcPct val="0"/>
              </a:spcBef>
              <a:buFontTx/>
              <a:buNone/>
            </a:pPr>
            <a:r>
              <a:rPr lang="en-US" altLang="en-US" sz="1000" b="1" dirty="0">
                <a:latin typeface="+mn-lt"/>
              </a:rPr>
              <a:t>		</a:t>
            </a:r>
            <a:r>
              <a:rPr lang="en-US" altLang="en-US" sz="1000" dirty="0">
                <a:latin typeface="+mn-lt"/>
              </a:rPr>
              <a:t>Volume 2: Units 4-6</a:t>
            </a:r>
            <a:endParaRPr lang="en-US" altLang="en-US" sz="1000" b="1" dirty="0">
              <a:latin typeface="+mn-lt"/>
            </a:endParaRPr>
          </a:p>
          <a:p>
            <a:pPr>
              <a:spcBef>
                <a:spcPct val="0"/>
              </a:spcBef>
              <a:buFontTx/>
              <a:buNone/>
            </a:pPr>
            <a:r>
              <a:rPr lang="en-US" altLang="en-US" sz="1000" b="1" dirty="0">
                <a:latin typeface="+mn-lt"/>
              </a:rPr>
              <a:t>		</a:t>
            </a:r>
            <a:r>
              <a:rPr lang="en-US" altLang="en-US" sz="1000" dirty="0">
                <a:latin typeface="+mn-lt"/>
              </a:rPr>
              <a:t>Volume 3: Units 7-9</a:t>
            </a:r>
            <a:endParaRPr lang="en-US" altLang="en-US" sz="1000" b="1" dirty="0">
              <a:latin typeface="+mn-lt"/>
            </a:endParaRPr>
          </a:p>
          <a:p>
            <a:pPr>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35" name="Picture 1">
            <a:extLst>
              <a:ext uri="{FF2B5EF4-FFF2-40B4-BE49-F238E27FC236}">
                <a16:creationId xmlns:a16="http://schemas.microsoft.com/office/drawing/2014/main" id="{03CD1B13-4469-CD4E-BD49-76E1210A39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3670" y="5593352"/>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1362</Words>
  <Application>Microsoft Macintosh PowerPoint</Application>
  <PresentationFormat>Custom</PresentationFormat>
  <Paragraphs>131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Paige N. Roland</cp:lastModifiedBy>
  <cp:revision>19</cp:revision>
  <dcterms:modified xsi:type="dcterms:W3CDTF">2020-08-18T16:54:45Z</dcterms:modified>
</cp:coreProperties>
</file>