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753"/>
  </p:normalViewPr>
  <p:slideViewPr>
    <p:cSldViewPr snapToGrid="0">
      <p:cViewPr>
        <p:scale>
          <a:sx n="159" d="100"/>
          <a:sy n="159" d="100"/>
        </p:scale>
        <p:origin x="1528" y="1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52401" y="7829439"/>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EOC Info</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402325334"/>
              </p:ext>
            </p:extLst>
          </p:nvPr>
        </p:nvGraphicFramePr>
        <p:xfrm>
          <a:off x="501650" y="2384353"/>
          <a:ext cx="1530351" cy="2134957"/>
        </p:xfrm>
        <a:graphic>
          <a:graphicData uri="http://schemas.openxmlformats.org/drawingml/2006/table">
            <a:tbl>
              <a:tblPr firstRow="1" bandRow="1">
                <a:tableStyleId>{2D5ABB26-0587-4C30-8999-92F81FD0307C}</a:tableStyleId>
              </a:tblPr>
              <a:tblGrid>
                <a:gridCol w="1530351">
                  <a:extLst>
                    <a:ext uri="{9D8B030D-6E8A-4147-A177-3AD203B41FA5}">
                      <a16:colId xmlns:a16="http://schemas.microsoft.com/office/drawing/2014/main" val="20000"/>
                    </a:ext>
                  </a:extLst>
                </a:gridCol>
              </a:tblGrid>
              <a:tr h="358869">
                <a:tc>
                  <a:txBody>
                    <a:bodyPr/>
                    <a:lstStyle/>
                    <a:p>
                      <a:pPr>
                        <a:buNone/>
                      </a:pPr>
                      <a:r>
                        <a:rPr lang="en-US" sz="1100" dirty="0">
                          <a:latin typeface="Arial Narrow"/>
                          <a:cs typeface="Arial Narrow"/>
                        </a:rPr>
                        <a:t>proland@pasco.k12.fl.us</a:t>
                      </a:r>
                    </a:p>
                  </a:txBody>
                  <a:tcPr marL="91444" marR="91444" marT="45732" marB="45732" anchor="ctr"/>
                </a:tc>
                <a:extLst>
                  <a:ext uri="{0D108BD9-81ED-4DB2-BD59-A6C34878D82A}">
                    <a16:rowId xmlns:a16="http://schemas.microsoft.com/office/drawing/2014/main" val="10000"/>
                  </a:ext>
                </a:extLst>
              </a:tr>
              <a:tr h="590852">
                <a:tc>
                  <a:txBody>
                    <a:bodyPr/>
                    <a:lstStyle/>
                    <a:p>
                      <a:r>
                        <a:rPr lang="en-US" sz="1000" dirty="0">
                          <a:latin typeface="Arial Narrow"/>
                          <a:cs typeface="Arial Narrow"/>
                        </a:rPr>
                        <a:t>At School: 813-794-4800 </a:t>
                      </a:r>
                    </a:p>
                    <a:p>
                      <a:r>
                        <a:rPr lang="en-US" sz="1000" dirty="0">
                          <a:latin typeface="Arial Narrow"/>
                          <a:cs typeface="Arial Narrow"/>
                        </a:rPr>
                        <a:t>ext. 44909</a:t>
                      </a:r>
                    </a:p>
                    <a:p>
                      <a:r>
                        <a:rPr lang="en-US" sz="1000" dirty="0">
                          <a:latin typeface="Arial Narrow"/>
                          <a:cs typeface="Arial Narrow"/>
                        </a:rPr>
                        <a:t>Google Voice: 813-563-8760</a:t>
                      </a:r>
                    </a:p>
                  </a:txBody>
                  <a:tcPr marL="91444" marR="91444" marT="45732" marB="45732" anchor="ctr"/>
                </a:tc>
                <a:extLst>
                  <a:ext uri="{0D108BD9-81ED-4DB2-BD59-A6C34878D82A}">
                    <a16:rowId xmlns:a16="http://schemas.microsoft.com/office/drawing/2014/main" val="10001"/>
                  </a:ext>
                </a:extLst>
              </a:tr>
              <a:tr h="5908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a:t>
                      </a:r>
                      <a:r>
                        <a:rPr lang="en-US" sz="1100" b="0" dirty="0" err="1">
                          <a:latin typeface="Arial Narrow"/>
                          <a:cs typeface="Arial Narrow"/>
                        </a:rPr>
                        <a:t>rolandalg</a:t>
                      </a:r>
                      <a:endParaRPr lang="en-US" sz="1100" b="0" dirty="0">
                        <a:latin typeface="Arial Narrow"/>
                        <a:cs typeface="Arial Narrow"/>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0" dirty="0">
                          <a:latin typeface="Arial Narrow"/>
                          <a:cs typeface="Arial Narrow"/>
                        </a:rPr>
                        <a:t>Office Hours, 4-8pm, Mon - </a:t>
                      </a:r>
                      <a:r>
                        <a:rPr lang="en-US" sz="800" b="0" dirty="0" err="1">
                          <a:latin typeface="Arial Narrow"/>
                          <a:cs typeface="Arial Narrow"/>
                        </a:rPr>
                        <a:t>Thur</a:t>
                      </a:r>
                      <a:endParaRPr lang="en-US" sz="800" b="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548650">
                <a:tc>
                  <a:txBody>
                    <a:bodyPr/>
                    <a:lstStyle/>
                    <a:p>
                      <a:pPr>
                        <a:buNone/>
                      </a:pPr>
                      <a:r>
                        <a:rPr lang="en-US" sz="1100" baseline="0" dirty="0">
                          <a:latin typeface="Arial Narrow"/>
                          <a:cs typeface="Arial Narrow"/>
                        </a:rPr>
                        <a:t>Planning Times:</a:t>
                      </a:r>
                    </a:p>
                    <a:p>
                      <a:pPr>
                        <a:buNone/>
                      </a:pPr>
                      <a:r>
                        <a:rPr lang="en-US" sz="1100" baseline="0" dirty="0">
                          <a:latin typeface="Arial Narrow"/>
                          <a:cs typeface="Arial Narrow"/>
                        </a:rPr>
                        <a:t>Period 1, 8:30-9:20am </a:t>
                      </a:r>
                    </a:p>
                    <a:p>
                      <a:pPr>
                        <a:buNone/>
                      </a:pPr>
                      <a:r>
                        <a:rPr lang="en-US" sz="1100" baseline="0" dirty="0">
                          <a:latin typeface="Arial Narrow"/>
                          <a:cs typeface="Arial Narrow"/>
                        </a:rPr>
                        <a:t>Period 7, 2:18 – 3:08pm</a:t>
                      </a: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02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3 Mathematics: Algebra 1 Honors  </a:t>
            </a:r>
          </a:p>
          <a:p>
            <a:pPr algn="ctr" eaLnBrk="1" hangingPunct="1">
              <a:spcBef>
                <a:spcPct val="0"/>
              </a:spcBef>
              <a:buFontTx/>
              <a:buNone/>
            </a:pPr>
            <a:r>
              <a:rPr lang="en-US" altLang="en-US" sz="1400" b="1" dirty="0">
                <a:ea typeface="Baskerville"/>
                <a:cs typeface="Baskerville"/>
              </a:rPr>
              <a:t>Ms. Roland</a:t>
            </a:r>
            <a:endParaRPr lang="en-US" altLang="en-US" sz="1200" i="1"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p>
          <a:p>
            <a:pPr eaLnBrk="1" hangingPunct="1">
              <a:spcBef>
                <a:spcPct val="0"/>
              </a:spcBef>
              <a:buNone/>
            </a:pPr>
            <a:r>
              <a:rPr lang="en-US" altLang="en-US" sz="1200" i="1" dirty="0">
                <a:latin typeface="Arial Narrow" panose="020B0606020202030204" pitchFamily="34" charset="0"/>
              </a:rPr>
              <a:t> </a:t>
            </a:r>
            <a:r>
              <a:rPr lang="en-US" altLang="en-US" sz="1050" i="1" dirty="0">
                <a:latin typeface="Arial Narrow" panose="020B0606020202030204" pitchFamily="34" charset="0"/>
              </a:rPr>
              <a:t>Middle Years </a:t>
            </a:r>
            <a:r>
              <a:rPr lang="en-US" altLang="en-US" sz="1050" i="1" dirty="0" err="1">
                <a:latin typeface="Arial Narrow" panose="020B0606020202030204" pitchFamily="34" charset="0"/>
              </a:rPr>
              <a:t>Programme</a:t>
            </a:r>
            <a:r>
              <a:rPr lang="en-US" altLang="en-US" sz="105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a:t>
            </a:r>
            <a:r>
              <a:rPr lang="en-US" altLang="en-US" sz="1050" i="1" dirty="0" err="1">
                <a:latin typeface="Arial Narrow" panose="020B0606020202030204" pitchFamily="34" charset="0"/>
              </a:rPr>
              <a:t>programme</a:t>
            </a:r>
            <a:r>
              <a:rPr lang="en-US" altLang="en-US" sz="1050" i="1" dirty="0">
                <a:latin typeface="Arial Narrow" panose="020B0606020202030204" pitchFamily="34" charset="0"/>
              </a:rPr>
              <a:t> learn how to represent information, to explore and model situations, and to find solutions to familiar and unfamiliar problems, all while honoring the Florida Mathematics Standards.</a:t>
            </a:r>
            <a:endParaRPr lang="en-US" altLang="en-US" sz="900" b="1" dirty="0">
              <a:latin typeface="Arial Narrow" panose="020B0606020202030204" pitchFamily="34" charset="0"/>
            </a:endParaRPr>
          </a:p>
          <a:p>
            <a:pPr eaLnBrk="1" hangingPunct="1">
              <a:spcBef>
                <a:spcPct val="0"/>
              </a:spcBef>
              <a:buFontTx/>
              <a:buNone/>
            </a:pP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385888" y="7989422"/>
            <a:ext cx="347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All Algebra I Honors students will take a state end-of-course (EOC) exam.</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36125" y="8651202"/>
            <a:ext cx="5026025"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*Course Final End of Year Grade Calculation will be as follows:</a:t>
            </a:r>
          </a:p>
          <a:p>
            <a:pPr>
              <a:buFont typeface="Arial" charset="0"/>
              <a:buNone/>
              <a:defRPr/>
            </a:pPr>
            <a:r>
              <a:rPr lang="en-US" altLang="en-US" sz="1100" dirty="0">
                <a:latin typeface="Arial Narrow" charset="0"/>
              </a:rPr>
              <a:t>35% Semester 1, 35% Semester 2 and 30% EOC.</a:t>
            </a:r>
          </a:p>
          <a:p>
            <a:pPr>
              <a:buFont typeface="Arial" charset="0"/>
              <a:buNone/>
              <a:defRPr/>
            </a:pPr>
            <a:endParaRPr lang="en-US" altLang="en-US" sz="900" dirty="0">
              <a:latin typeface="Arial Narrow" charset="0"/>
            </a:endParaRPr>
          </a:p>
          <a:p>
            <a:pPr>
              <a:buFont typeface="Arial" charset="0"/>
              <a:buNone/>
              <a:defRPr/>
            </a:pPr>
            <a:r>
              <a:rPr lang="en-US" altLang="en-US" sz="1100" dirty="0">
                <a:latin typeface="Arial Narrow" charset="0"/>
              </a:rPr>
              <a:t>**</a:t>
            </a:r>
            <a:r>
              <a:rPr lang="en-US" altLang="en-US" sz="1100" b="1" dirty="0">
                <a:latin typeface="Arial Narrow" charset="0"/>
              </a:rPr>
              <a:t>Please be cognizant that this course is for high school honors credit.  The pace and rigor is appropriate for this level of study.  Credits earned and GPA for this class will be part of a student’s high school transcript.</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30066" y="9471819"/>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818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998662"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3" name="TextBox 2">
            <a:extLst>
              <a:ext uri="{FF2B5EF4-FFF2-40B4-BE49-F238E27FC236}">
                <a16:creationId xmlns:a16="http://schemas.microsoft.com/office/drawing/2014/main" id="{FB2A3363-57F1-EC47-9DF2-129C874D9975}"/>
              </a:ext>
            </a:extLst>
          </p:cNvPr>
          <p:cNvSpPr txBox="1"/>
          <p:nvPr/>
        </p:nvSpPr>
        <p:spPr>
          <a:xfrm>
            <a:off x="5362575" y="8990013"/>
            <a:ext cx="1998662"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10% Assignments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374650" y="1035968"/>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3900" y="1004888"/>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252286" y="1369600"/>
            <a:ext cx="357200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mn-lt"/>
              </a:rPr>
              <a:t>My expectation is that </a:t>
            </a:r>
            <a:r>
              <a:rPr lang="en-US" altLang="en-US" sz="1100" b="1" dirty="0">
                <a:latin typeface="+mn-lt"/>
              </a:rPr>
              <a:t>all</a:t>
            </a:r>
            <a:r>
              <a:rPr lang="en-US" altLang="en-US" sz="1100" dirty="0">
                <a:latin typeface="+mn-lt"/>
              </a:rPr>
              <a:t> assignments are completed on time. However, late credit can be awarded up until the day of the summative assessment with a 10% deduction for each week not received.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85679" y="960388"/>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1358" y="1034513"/>
            <a:ext cx="3224213" cy="307975"/>
          </a:xfrm>
          <a:prstGeom prst="rect">
            <a:avLst/>
          </a:prstGeom>
          <a:noFill/>
        </p:spPr>
        <p:txBody>
          <a:bodyPr>
            <a:spAutoFit/>
          </a:bodyPr>
          <a:lstStyle/>
          <a:p>
            <a:pPr eaLnBrk="1" hangingPunct="1">
              <a:defRPr/>
            </a:pPr>
            <a:r>
              <a:rPr lang="en-US" sz="1400" b="1" cap="all" dirty="0">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0187" y="145845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22237" y="5565974"/>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58750" y="8332510"/>
            <a:ext cx="7454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3 Mathematics: Algebra 1 Honors.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27622" y="8223250"/>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14757" y="5605533"/>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4">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Year 3 Mathematics: Algebra 1 Honors</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6662" y="5638409"/>
            <a:ext cx="296429" cy="24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30440" y="7121897"/>
            <a:ext cx="20256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Subject Area Guides that list an overview for each class and show the interconnection of the Middle Years </a:t>
            </a:r>
            <a:r>
              <a:rPr lang="en-US" altLang="en-US" sz="1100" dirty="0" err="1">
                <a:latin typeface="Arial Narrow" panose="020B0606020202030204" pitchFamily="34" charset="0"/>
              </a:rPr>
              <a:t>Programme</a:t>
            </a:r>
            <a:r>
              <a:rPr lang="en-US" altLang="en-US" sz="11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TOPICS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10834" y="4367585"/>
            <a:ext cx="21780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Topic 1: </a:t>
            </a:r>
            <a:r>
              <a:rPr lang="en-US" altLang="en-US" sz="1200" dirty="0">
                <a:latin typeface="Arial Narrow" panose="020B0606020202030204" pitchFamily="34" charset="0"/>
              </a:rPr>
              <a:t>Solving Equations &amp; Inequalities</a:t>
            </a:r>
          </a:p>
          <a:p>
            <a:pPr>
              <a:spcBef>
                <a:spcPct val="0"/>
              </a:spcBef>
              <a:buNone/>
            </a:pPr>
            <a:r>
              <a:rPr lang="en-US" altLang="en-US" sz="1200" b="1" u="sng" dirty="0">
                <a:latin typeface="Arial Narrow" panose="020B0606020202030204" pitchFamily="34" charset="0"/>
              </a:rPr>
              <a:t>Topic 2: </a:t>
            </a:r>
            <a:r>
              <a:rPr lang="en-US" altLang="en-US" sz="1200" dirty="0">
                <a:latin typeface="Arial Narrow" panose="020B0606020202030204" pitchFamily="34" charset="0"/>
              </a:rPr>
              <a:t>Linear Equations</a:t>
            </a:r>
          </a:p>
          <a:p>
            <a:pPr>
              <a:spcBef>
                <a:spcPct val="0"/>
              </a:spcBef>
              <a:buNone/>
            </a:pPr>
            <a:r>
              <a:rPr lang="en-US" altLang="en-US" sz="1200" b="1" u="sng" dirty="0">
                <a:latin typeface="Arial Narrow" panose="020B0606020202030204" pitchFamily="34" charset="0"/>
              </a:rPr>
              <a:t>Topic 3: </a:t>
            </a:r>
            <a:r>
              <a:rPr lang="en-US" sz="1200" dirty="0">
                <a:latin typeface="Arial Narrow" panose="020B0606020202030204" pitchFamily="34" charset="0"/>
              </a:rPr>
              <a:t>Linear Functions</a:t>
            </a:r>
          </a:p>
          <a:p>
            <a:pPr>
              <a:spcBef>
                <a:spcPct val="0"/>
              </a:spcBef>
              <a:buNone/>
            </a:pPr>
            <a:r>
              <a:rPr lang="en-US" altLang="en-US" sz="1200" b="1" u="sng" dirty="0">
                <a:latin typeface="Arial Narrow" panose="020B0606020202030204" pitchFamily="34" charset="0"/>
              </a:rPr>
              <a:t>Topic 4: </a:t>
            </a:r>
            <a:r>
              <a:rPr lang="en-US" sz="1200" dirty="0">
                <a:latin typeface="Arial Narrow" panose="020B0606020202030204" pitchFamily="34" charset="0"/>
              </a:rPr>
              <a:t>Systems of Linear Equations &amp; Inequalities</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Topic 5</a:t>
            </a:r>
            <a:r>
              <a:rPr lang="en-US" altLang="en-US" sz="1200" dirty="0">
                <a:latin typeface="Arial Narrow" panose="020B0606020202030204" pitchFamily="34" charset="0"/>
              </a:rPr>
              <a:t>: Piecewise Functions</a:t>
            </a:r>
          </a:p>
          <a:p>
            <a:pPr>
              <a:spcBef>
                <a:spcPct val="0"/>
              </a:spcBef>
              <a:buNone/>
            </a:pPr>
            <a:r>
              <a:rPr lang="en-US" altLang="en-US" sz="1200" b="1" u="sng" dirty="0">
                <a:latin typeface="Arial Narrow" panose="020B0606020202030204" pitchFamily="34" charset="0"/>
              </a:rPr>
              <a:t>Topic 6: </a:t>
            </a:r>
            <a:r>
              <a:rPr lang="en-US" sz="1200" dirty="0">
                <a:latin typeface="Arial Narrow" panose="020B0606020202030204" pitchFamily="34" charset="0"/>
              </a:rPr>
              <a:t>Exponents &amp; Exponential Functions</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Topic 7: </a:t>
            </a:r>
            <a:r>
              <a:rPr lang="en-US" sz="1200" dirty="0">
                <a:latin typeface="Arial Narrow" panose="020B0606020202030204" pitchFamily="34" charset="0"/>
              </a:rPr>
              <a:t>Polynomials &amp; Factoring</a:t>
            </a:r>
          </a:p>
          <a:p>
            <a:pPr>
              <a:spcBef>
                <a:spcPct val="0"/>
              </a:spcBef>
              <a:buNone/>
            </a:pPr>
            <a:r>
              <a:rPr lang="en-US" altLang="en-US" sz="1200" b="1" u="sng" dirty="0">
                <a:latin typeface="Arial Narrow" panose="020B0606020202030204" pitchFamily="34" charset="0"/>
              </a:rPr>
              <a:t>Topic 8: </a:t>
            </a:r>
            <a:r>
              <a:rPr lang="en-US" altLang="en-US" sz="1200" dirty="0">
                <a:latin typeface="Arial Narrow" panose="020B0606020202030204" pitchFamily="34" charset="0"/>
              </a:rPr>
              <a:t> Quadratic Functions</a:t>
            </a:r>
          </a:p>
          <a:p>
            <a:pPr>
              <a:spcBef>
                <a:spcPct val="0"/>
              </a:spcBef>
              <a:buNone/>
            </a:pPr>
            <a:r>
              <a:rPr lang="en-US" altLang="en-US" sz="1200" b="1" u="sng" dirty="0">
                <a:latin typeface="Arial Narrow" panose="020B0606020202030204" pitchFamily="34" charset="0"/>
              </a:rPr>
              <a:t>Topic 9: </a:t>
            </a:r>
            <a:r>
              <a:rPr lang="en-US" altLang="en-US" sz="1200" dirty="0">
                <a:latin typeface="Arial Narrow" panose="020B0606020202030204" pitchFamily="34" charset="0"/>
              </a:rPr>
              <a:t>Solving Quadratic Equations</a:t>
            </a:r>
          </a:p>
          <a:p>
            <a:pPr>
              <a:spcBef>
                <a:spcPct val="0"/>
              </a:spcBef>
              <a:buNone/>
            </a:pPr>
            <a:r>
              <a:rPr lang="en-US" altLang="en-US" sz="1200" b="1" u="sng" dirty="0">
                <a:latin typeface="Arial Narrow" panose="020B0606020202030204" pitchFamily="34" charset="0"/>
              </a:rPr>
              <a:t>Topic 10: </a:t>
            </a:r>
            <a:r>
              <a:rPr lang="en-US" altLang="en-US" sz="1200" dirty="0">
                <a:latin typeface="Arial Narrow" panose="020B0606020202030204" pitchFamily="34" charset="0"/>
              </a:rPr>
              <a:t>Working with Functions</a:t>
            </a:r>
          </a:p>
          <a:p>
            <a:pPr>
              <a:spcBef>
                <a:spcPct val="0"/>
              </a:spcBef>
              <a:buNone/>
            </a:pPr>
            <a:r>
              <a:rPr lang="en-US" altLang="en-US" sz="1200" b="1" u="sng" dirty="0">
                <a:latin typeface="Arial Narrow" panose="020B0606020202030204" pitchFamily="34" charset="0"/>
              </a:rPr>
              <a:t>Topic 11:</a:t>
            </a:r>
            <a:r>
              <a:rPr lang="en-US" altLang="en-US" sz="1200" dirty="0">
                <a:latin typeface="Arial Narrow" panose="020B0606020202030204" pitchFamily="34" charset="0"/>
              </a:rPr>
              <a:t> Statistics</a:t>
            </a:r>
            <a:endParaRPr lang="en-US" altLang="en-US" sz="1200" b="1" u="sng"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
        <p:nvSpPr>
          <p:cNvPr id="28" name="TextBox 2">
            <a:extLst>
              <a:ext uri="{FF2B5EF4-FFF2-40B4-BE49-F238E27FC236}">
                <a16:creationId xmlns:a16="http://schemas.microsoft.com/office/drawing/2014/main" id="{C23D8694-03B8-AE47-87F2-1C6F22E75478}"/>
              </a:ext>
            </a:extLst>
          </p:cNvPr>
          <p:cNvSpPr txBox="1">
            <a:spLocks noChangeArrowheads="1"/>
          </p:cNvSpPr>
          <p:nvPr/>
        </p:nvSpPr>
        <p:spPr bwMode="auto">
          <a:xfrm>
            <a:off x="154038" y="5808369"/>
            <a:ext cx="5191125"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200" dirty="0">
                <a:latin typeface="+mn-lt"/>
              </a:rPr>
              <a:t>Students and parents should be signed up for our class </a:t>
            </a:r>
            <a:r>
              <a:rPr lang="en-US" altLang="en-US" sz="1200" b="1" dirty="0">
                <a:latin typeface="+mn-lt"/>
              </a:rPr>
              <a:t>Remind</a:t>
            </a:r>
            <a:r>
              <a:rPr lang="en-US" altLang="en-US" sz="1200" dirty="0">
                <a:latin typeface="+mn-lt"/>
              </a:rPr>
              <a:t> account. This is used to communicate daily assignments, events, and reminders. Its also a virtual homework help tool. The class code can be found on the front of this syllabus. Students and parents should also have access to </a:t>
            </a:r>
            <a:r>
              <a:rPr lang="en-US" altLang="en-US" sz="1200" b="1" dirty="0" err="1">
                <a:latin typeface="+mn-lt"/>
              </a:rPr>
              <a:t>myStudent</a:t>
            </a:r>
            <a:r>
              <a:rPr lang="en-US" altLang="en-US" sz="1200" b="1" dirty="0">
                <a:latin typeface="+mn-lt"/>
              </a:rPr>
              <a:t> </a:t>
            </a:r>
            <a:r>
              <a:rPr lang="en-US" altLang="en-US" sz="1200" dirty="0">
                <a:latin typeface="+mn-lt"/>
              </a:rPr>
              <a:t>and </a:t>
            </a:r>
            <a:r>
              <a:rPr lang="en-US" altLang="en-US" sz="1200" b="1" dirty="0" err="1">
                <a:latin typeface="+mn-lt"/>
              </a:rPr>
              <a:t>myLearning</a:t>
            </a:r>
            <a:r>
              <a:rPr lang="en-US" altLang="en-US" sz="1200" b="1" dirty="0">
                <a:latin typeface="+mn-lt"/>
              </a:rPr>
              <a:t>/Canvas</a:t>
            </a:r>
            <a:r>
              <a:rPr lang="en-US" altLang="en-US" sz="1200" dirty="0">
                <a:latin typeface="+mn-lt"/>
              </a:rPr>
              <a:t> to keep track of grades and assignments. Most assignments will be available via </a:t>
            </a:r>
            <a:r>
              <a:rPr lang="en-US" altLang="en-US" sz="1200" dirty="0" err="1">
                <a:latin typeface="+mn-lt"/>
              </a:rPr>
              <a:t>myLearning</a:t>
            </a:r>
            <a:r>
              <a:rPr lang="en-US" altLang="en-US" sz="1200" dirty="0">
                <a:latin typeface="+mn-lt"/>
              </a:rPr>
              <a:t>/Canvas and </a:t>
            </a:r>
            <a:r>
              <a:rPr lang="en-US" altLang="en-US" sz="1200" dirty="0" err="1">
                <a:latin typeface="+mn-lt"/>
              </a:rPr>
              <a:t>Savvas</a:t>
            </a:r>
            <a:r>
              <a:rPr lang="en-US" altLang="en-US" sz="1200" dirty="0">
                <a:latin typeface="+mn-lt"/>
              </a:rPr>
              <a:t> website and available to print from home if needed, if not found within the student workbook.  Our class textbook can be found via </a:t>
            </a:r>
            <a:r>
              <a:rPr lang="en-US" altLang="en-US" sz="1200" dirty="0" err="1">
                <a:latin typeface="+mn-lt"/>
              </a:rPr>
              <a:t>myPascoConnect</a:t>
            </a:r>
            <a:r>
              <a:rPr lang="en-US" altLang="en-US" sz="1200" dirty="0">
                <a:latin typeface="+mn-lt"/>
              </a:rPr>
              <a:t>.</a:t>
            </a:r>
          </a:p>
          <a:p>
            <a:pPr eaLnBrk="1" hangingPunct="1">
              <a:spcBef>
                <a:spcPct val="0"/>
              </a:spcBef>
              <a:buNone/>
            </a:pPr>
            <a:endParaRPr lang="en-US" altLang="en-US" sz="1200" dirty="0">
              <a:latin typeface="+mn-lt"/>
            </a:endParaRPr>
          </a:p>
          <a:p>
            <a:pPr eaLnBrk="1" hangingPunct="1">
              <a:spcBef>
                <a:spcPct val="0"/>
              </a:spcBef>
              <a:buNone/>
            </a:pPr>
            <a:r>
              <a:rPr lang="en-US" altLang="en-US" sz="1200" b="1" u="sng" dirty="0">
                <a:latin typeface="+mn-lt"/>
              </a:rPr>
              <a:t>Workbook Info: </a:t>
            </a:r>
            <a:r>
              <a:rPr lang="en-US" altLang="en-US" sz="1200" dirty="0">
                <a:latin typeface="+mn-lt"/>
              </a:rPr>
              <a:t> envision Florida Algebra 1 Student Companion</a:t>
            </a:r>
            <a:endParaRPr lang="en-US" altLang="en-US" sz="1200" b="1" u="sng" dirty="0">
              <a:latin typeface="+mn-lt"/>
            </a:endParaRPr>
          </a:p>
          <a:p>
            <a:pPr eaLnBrk="1" hangingPunct="1">
              <a:spcBef>
                <a:spcPct val="0"/>
              </a:spcBef>
              <a:buNone/>
            </a:pPr>
            <a:endParaRPr lang="en-US" altLang="en-US" sz="1200" b="1" u="sng" dirty="0">
              <a:latin typeface="+mn-lt"/>
            </a:endParaRPr>
          </a:p>
          <a:p>
            <a:pPr eaLnBrk="1" hangingPunct="1">
              <a:spcBef>
                <a:spcPct val="0"/>
              </a:spcBef>
              <a:buNone/>
            </a:pPr>
            <a:r>
              <a:rPr lang="en-US" altLang="en-US" sz="1200" b="1" u="sng" dirty="0">
                <a:latin typeface="+mn-lt"/>
              </a:rPr>
              <a:t>Digital Resource:</a:t>
            </a:r>
            <a:r>
              <a:rPr lang="en-US" altLang="en-US" sz="1200" b="1" dirty="0">
                <a:latin typeface="+mn-lt"/>
              </a:rPr>
              <a:t>  </a:t>
            </a:r>
            <a:r>
              <a:rPr lang="en-US" altLang="en-US" sz="1200" dirty="0" err="1">
                <a:latin typeface="+mn-lt"/>
              </a:rPr>
              <a:t>Savvas</a:t>
            </a:r>
            <a:r>
              <a:rPr lang="en-US" altLang="en-US" sz="1200" dirty="0">
                <a:latin typeface="+mn-lt"/>
              </a:rPr>
              <a:t> Easy Bridge, </a:t>
            </a:r>
            <a:r>
              <a:rPr lang="en-US" altLang="en-US" sz="1200" dirty="0" err="1">
                <a:latin typeface="+mn-lt"/>
              </a:rPr>
              <a:t>enVision</a:t>
            </a:r>
            <a:r>
              <a:rPr lang="en-US" altLang="en-US" sz="1200" dirty="0">
                <a:latin typeface="+mn-lt"/>
              </a:rPr>
              <a:t> Florida Algebra 1</a:t>
            </a:r>
          </a:p>
          <a:p>
            <a:pPr eaLnBrk="1" hangingPunct="1">
              <a:spcBef>
                <a:spcPct val="0"/>
              </a:spcBef>
              <a:buNone/>
            </a:pPr>
            <a:r>
              <a:rPr lang="en-US" altLang="en-US" sz="1200" dirty="0">
                <a:latin typeface="+mn-lt"/>
              </a:rPr>
              <a:t>		</a:t>
            </a: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sp>
        <p:nvSpPr>
          <p:cNvPr id="29" name="TextBox 28">
            <a:extLst>
              <a:ext uri="{FF2B5EF4-FFF2-40B4-BE49-F238E27FC236}">
                <a16:creationId xmlns:a16="http://schemas.microsoft.com/office/drawing/2014/main" id="{8B2BB769-28FC-7C45-B1E1-18D52515BA12}"/>
              </a:ext>
            </a:extLst>
          </p:cNvPr>
          <p:cNvSpPr txBox="1"/>
          <p:nvPr/>
        </p:nvSpPr>
        <p:spPr>
          <a:xfrm>
            <a:off x="746125" y="4184650"/>
            <a:ext cx="4006952" cy="307777"/>
          </a:xfrm>
          <a:prstGeom prst="rect">
            <a:avLst/>
          </a:prstGeom>
          <a:noFill/>
        </p:spPr>
        <p:txBody>
          <a:bodyPr wrap="square">
            <a:spAutoFit/>
          </a:bodyPr>
          <a:lstStyle/>
          <a:p>
            <a:pPr algn="ctr" eaLnBrk="1" hangingPunct="1">
              <a:defRPr/>
            </a:pPr>
            <a:r>
              <a:rPr lang="en-US" sz="1400" b="1" cap="all" dirty="0">
                <a:latin typeface="Arial Black"/>
                <a:ea typeface="ＭＳ Ｐゴシック" charset="0"/>
                <a:cs typeface="Arial Black"/>
              </a:rPr>
              <a:t>SUMMATIVE RETAKE test POLICY</a:t>
            </a:r>
          </a:p>
        </p:txBody>
      </p:sp>
      <p:sp>
        <p:nvSpPr>
          <p:cNvPr id="30" name="TextBox 54">
            <a:extLst>
              <a:ext uri="{FF2B5EF4-FFF2-40B4-BE49-F238E27FC236}">
                <a16:creationId xmlns:a16="http://schemas.microsoft.com/office/drawing/2014/main" id="{3C712AE9-9040-A249-9914-CF454D262091}"/>
              </a:ext>
            </a:extLst>
          </p:cNvPr>
          <p:cNvSpPr txBox="1">
            <a:spLocks noChangeArrowheads="1"/>
          </p:cNvSpPr>
          <p:nvPr/>
        </p:nvSpPr>
        <p:spPr bwMode="auto">
          <a:xfrm>
            <a:off x="298450" y="4486275"/>
            <a:ext cx="4964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200" dirty="0">
                <a:solidFill>
                  <a:srgbClr val="000000"/>
                </a:solidFill>
                <a:latin typeface="Calibri" panose="020F0502020204030204" pitchFamily="34" charset="0"/>
              </a:rPr>
              <a:t>To complete a test retake, completion of test corrections must be submitted via Canvas. Test corrections that show lack of proficiency towards the standard(s) may result in need for further remediation before retesting.  All retakes will be administered via Canvas after the approval of the instructor. The student will receive the better of the two scores.</a:t>
            </a: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3" name="Picture 2">
            <a:extLst>
              <a:ext uri="{FF2B5EF4-FFF2-40B4-BE49-F238E27FC236}">
                <a16:creationId xmlns:a16="http://schemas.microsoft.com/office/drawing/2014/main" id="{2DAD288D-388A-A545-899C-D37DCFB40BD0}"/>
              </a:ext>
            </a:extLst>
          </p:cNvPr>
          <p:cNvPicPr>
            <a:picLocks noChangeAspect="1"/>
          </p:cNvPicPr>
          <p:nvPr/>
        </p:nvPicPr>
        <p:blipFill>
          <a:blip r:embed="rId7"/>
          <a:stretch>
            <a:fillRect/>
          </a:stretch>
        </p:blipFill>
        <p:spPr>
          <a:xfrm>
            <a:off x="4540763" y="7620384"/>
            <a:ext cx="424628" cy="3970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1356</Words>
  <Application>Microsoft Macintosh PowerPoint</Application>
  <PresentationFormat>Custom</PresentationFormat>
  <Paragraphs>130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Paige N. Roland</cp:lastModifiedBy>
  <cp:revision>25</cp:revision>
  <dcterms:modified xsi:type="dcterms:W3CDTF">2020-08-18T16:54:27Z</dcterms:modified>
</cp:coreProperties>
</file>