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822"/>
  </p:normalViewPr>
  <p:slideViewPr>
    <p:cSldViewPr snapToGrid="0">
      <p:cViewPr>
        <p:scale>
          <a:sx n="141" d="100"/>
          <a:sy n="141" d="100"/>
        </p:scale>
        <p:origin x="1408" y="-100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8/18/20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8/18/20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8/18/20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8/18/20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8/18/20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pvms.pasco.k12.fl.us/ib-myp-policies/)"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4728" y="2424112"/>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517" y="3130550"/>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442075"/>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None/>
            </a:pP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2963069" y="5197725"/>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5" y="8202613"/>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4216864535"/>
              </p:ext>
            </p:extLst>
          </p:nvPr>
        </p:nvGraphicFramePr>
        <p:xfrm>
          <a:off x="547688" y="2479675"/>
          <a:ext cx="1517650" cy="2667720"/>
        </p:xfrm>
        <a:graphic>
          <a:graphicData uri="http://schemas.openxmlformats.org/drawingml/2006/table">
            <a:tbl>
              <a:tblPr firstRow="1" bandRow="1">
                <a:tableStyleId>{2D5ABB26-0587-4C30-8999-92F81FD0307C}</a:tableStyleId>
              </a:tblPr>
              <a:tblGrid>
                <a:gridCol w="1517650">
                  <a:extLst>
                    <a:ext uri="{9D8B030D-6E8A-4147-A177-3AD203B41FA5}">
                      <a16:colId xmlns:a16="http://schemas.microsoft.com/office/drawing/2014/main" val="20000"/>
                    </a:ext>
                  </a:extLst>
                </a:gridCol>
              </a:tblGrid>
              <a:tr h="203135">
                <a:tc>
                  <a:txBody>
                    <a:bodyPr/>
                    <a:lstStyle/>
                    <a:p>
                      <a:pPr>
                        <a:buNone/>
                      </a:pPr>
                      <a:r>
                        <a:rPr lang="en-US" sz="1100" dirty="0">
                          <a:latin typeface="Arial Narrow"/>
                          <a:cs typeface="Arial Narrow"/>
                        </a:rPr>
                        <a:t>rcoppin@pasco.k12.fl.us</a:t>
                      </a:r>
                    </a:p>
                  </a:txBody>
                  <a:tcPr marL="91444" marR="91444" marT="45732" marB="45732" anchor="ctr"/>
                </a:tc>
                <a:extLst>
                  <a:ext uri="{0D108BD9-81ED-4DB2-BD59-A6C34878D82A}">
                    <a16:rowId xmlns:a16="http://schemas.microsoft.com/office/drawing/2014/main" val="10000"/>
                  </a:ext>
                </a:extLst>
              </a:tr>
              <a:tr h="1409884">
                <a:tc>
                  <a:txBody>
                    <a:bodyPr/>
                    <a:lstStyle/>
                    <a:p>
                      <a:r>
                        <a:rPr lang="en-US" sz="1000" dirty="0">
                          <a:latin typeface="Arial Narrow"/>
                          <a:cs typeface="Arial Narrow"/>
                        </a:rPr>
                        <a:t>School phone: </a:t>
                      </a:r>
                    </a:p>
                    <a:p>
                      <a:r>
                        <a:rPr lang="en-US" sz="1100" b="1" dirty="0">
                          <a:latin typeface="Arial Narrow"/>
                          <a:cs typeface="Arial Narrow"/>
                        </a:rPr>
                        <a:t>813-794-4800</a:t>
                      </a:r>
                    </a:p>
                    <a:p>
                      <a:r>
                        <a:rPr lang="en-US" sz="1000" dirty="0">
                          <a:latin typeface="Arial Narrow"/>
                          <a:cs typeface="Arial Narrow"/>
                        </a:rPr>
                        <a:t>Google Voice:</a:t>
                      </a:r>
                    </a:p>
                    <a:p>
                      <a:r>
                        <a:rPr lang="en-US" sz="1100" b="1" kern="1200" dirty="0">
                          <a:solidFill>
                            <a:schemeClr val="tx1"/>
                          </a:solidFill>
                          <a:effectLst/>
                          <a:latin typeface="+mn-lt"/>
                          <a:ea typeface="+mn-ea"/>
                          <a:cs typeface="+mn-cs"/>
                        </a:rPr>
                        <a:t>813-485-5641</a:t>
                      </a:r>
                      <a:r>
                        <a:rPr lang="en-US" sz="1000" b="1" kern="1200" dirty="0">
                          <a:solidFill>
                            <a:schemeClr val="tx1"/>
                          </a:solidFill>
                          <a:effectLst/>
                          <a:latin typeface="+mn-lt"/>
                          <a:ea typeface="+mn-ea"/>
                          <a:cs typeface="+mn-cs"/>
                        </a:rPr>
                        <a:t> </a:t>
                      </a:r>
                      <a:endParaRPr lang="en-US" sz="1000" dirty="0">
                        <a:latin typeface="Arial Narrow"/>
                        <a:cs typeface="Arial Narrow"/>
                      </a:endParaRPr>
                    </a:p>
                    <a:p>
                      <a:r>
                        <a:rPr lang="en-US" sz="1000" dirty="0">
                          <a:latin typeface="Arial Narrow"/>
                          <a:cs typeface="Arial Narrow"/>
                        </a:rPr>
                        <a:t>(Leave a voicemail </a:t>
                      </a:r>
                      <a:br>
                        <a:rPr lang="en-US" sz="1000" dirty="0">
                          <a:latin typeface="Arial Narrow"/>
                          <a:cs typeface="Arial Narrow"/>
                        </a:rPr>
                      </a:br>
                      <a:r>
                        <a:rPr lang="en-US" sz="1000" dirty="0">
                          <a:latin typeface="Arial Narrow"/>
                          <a:cs typeface="Arial Narrow"/>
                        </a:rPr>
                        <a:t>or text)</a:t>
                      </a:r>
                    </a:p>
                    <a:p>
                      <a:endParaRPr lang="en-US" sz="1000" dirty="0">
                        <a:latin typeface="Arial Narrow"/>
                        <a:cs typeface="Arial Narrow"/>
                      </a:endParaRPr>
                    </a:p>
                    <a:p>
                      <a:r>
                        <a:rPr lang="en-US" sz="1100" dirty="0">
                          <a:latin typeface="Arial Narrow"/>
                          <a:cs typeface="Arial Narrow"/>
                        </a:rPr>
                        <a:t>Planning Times:</a:t>
                      </a:r>
                    </a:p>
                    <a:p>
                      <a:r>
                        <a:rPr lang="en-US" sz="1100" dirty="0">
                          <a:latin typeface="Arial Narrow"/>
                          <a:cs typeface="Arial Narrow"/>
                        </a:rPr>
                        <a:t>4</a:t>
                      </a:r>
                      <a:r>
                        <a:rPr lang="en-US" sz="1100" baseline="30000" dirty="0">
                          <a:latin typeface="Arial Narrow"/>
                          <a:cs typeface="Arial Narrow"/>
                        </a:rPr>
                        <a:t>th</a:t>
                      </a:r>
                      <a:r>
                        <a:rPr lang="en-US" sz="1100" dirty="0">
                          <a:latin typeface="Arial Narrow"/>
                          <a:cs typeface="Arial Narrow"/>
                        </a:rPr>
                        <a:t> : 11:09 – 11:59</a:t>
                      </a:r>
                    </a:p>
                    <a:p>
                      <a:r>
                        <a:rPr lang="en-US" sz="1100" dirty="0">
                          <a:latin typeface="Arial Narrow"/>
                          <a:cs typeface="Arial Narrow"/>
                        </a:rPr>
                        <a:t>5</a:t>
                      </a:r>
                      <a:r>
                        <a:rPr lang="en-US" sz="1100" baseline="30000" dirty="0">
                          <a:latin typeface="Arial Narrow"/>
                          <a:cs typeface="Arial Narrow"/>
                        </a:rPr>
                        <a:t>th</a:t>
                      </a:r>
                      <a:r>
                        <a:rPr lang="en-US" sz="1100" dirty="0">
                          <a:latin typeface="Arial Narrow"/>
                          <a:cs typeface="Arial Narrow"/>
                        </a:rPr>
                        <a:t> : 12:32 – 1:22</a:t>
                      </a:r>
                    </a:p>
                    <a:p>
                      <a:endParaRPr lang="en-US" sz="1000" dirty="0">
                        <a:latin typeface="Arial Narrow"/>
                        <a:cs typeface="Arial Narrow"/>
                      </a:endParaRPr>
                    </a:p>
                  </a:txBody>
                  <a:tcPr marL="91444" marR="91444" marT="45732" marB="45732" anchor="ctr"/>
                </a:tc>
                <a:extLst>
                  <a:ext uri="{0D108BD9-81ED-4DB2-BD59-A6C34878D82A}">
                    <a16:rowId xmlns:a16="http://schemas.microsoft.com/office/drawing/2014/main" val="10001"/>
                  </a:ext>
                </a:extLst>
              </a:tr>
              <a:tr h="290208">
                <a:tc>
                  <a:txBody>
                    <a:bodyPr/>
                    <a:lstStyle/>
                    <a:p>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2"/>
                  </a:ext>
                </a:extLst>
              </a:tr>
              <a:tr h="215083">
                <a:tc>
                  <a:txBody>
                    <a:bodyPr/>
                    <a:lstStyle/>
                    <a:p>
                      <a:pPr>
                        <a:buNone/>
                      </a:pPr>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564437"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None/>
            </a:pPr>
            <a:r>
              <a:rPr lang="en-US" altLang="en-US" sz="1400" b="1" dirty="0">
                <a:ea typeface="Baskerville" panose="02020502070401020303" pitchFamily="18" charset="0"/>
                <a:cs typeface="Baskerville" panose="02020502070401020303" pitchFamily="18" charset="0"/>
              </a:rPr>
              <a:t>Years 1, 2 &amp; 3 Design/Culinary Arts    </a:t>
            </a:r>
          </a:p>
          <a:p>
            <a:pPr algn="ctr" eaLnBrk="1" hangingPunct="1">
              <a:spcBef>
                <a:spcPct val="0"/>
              </a:spcBef>
              <a:buNone/>
            </a:pPr>
            <a:r>
              <a:rPr lang="en-US" altLang="en-US" sz="1400" b="1" dirty="0">
                <a:ea typeface="Baskerville" panose="02020502070401020303" pitchFamily="18" charset="0"/>
                <a:cs typeface="Baskerville" panose="02020502070401020303" pitchFamily="18" charset="0"/>
              </a:rPr>
              <a:t>Mrs. Rita Coppin</a:t>
            </a:r>
          </a:p>
          <a:p>
            <a:pPr algn="ctr" eaLnBrk="1" hangingPunct="1">
              <a:spcBef>
                <a:spcPct val="0"/>
              </a:spcBef>
              <a:buNone/>
            </a:pPr>
            <a:r>
              <a:rPr lang="en-US" altLang="en-US" sz="1050" i="1" dirty="0">
                <a:latin typeface="Arial Narrow" charset="0"/>
                <a:ea typeface="Arial Narrow" charset="0"/>
                <a:cs typeface="Arial Narrow" charset="0"/>
              </a:rPr>
              <a:t>Middle Years </a:t>
            </a:r>
            <a:r>
              <a:rPr lang="en-US" altLang="en-US" sz="1050" i="1" dirty="0" err="1">
                <a:latin typeface="Arial Narrow" charset="0"/>
                <a:ea typeface="Arial Narrow" charset="0"/>
                <a:cs typeface="Arial Narrow" charset="0"/>
              </a:rPr>
              <a:t>Programme</a:t>
            </a:r>
            <a:r>
              <a:rPr lang="en-US" altLang="en-US" sz="1050" i="1" dirty="0">
                <a:latin typeface="Arial Narrow" charset="0"/>
                <a:ea typeface="Arial Narrow" charset="0"/>
                <a:cs typeface="Arial Narrow" charset="0"/>
              </a:rPr>
              <a:t> (MYP) Years 1, 2 &amp; 3 Design/Culinary Arts</a:t>
            </a:r>
            <a:r>
              <a:rPr lang="en-US" sz="1050" i="1" dirty="0">
                <a:latin typeface="Arial Narrow" charset="0"/>
                <a:ea typeface="Arial Narrow" charset="0"/>
                <a:cs typeface="Arial Narrow" charset="0"/>
              </a:rPr>
              <a:t> is designed to assist students in making informed decisions regarding their future academic and occupational goals and to provide information regarding careers in the Hospitality &amp; Tourism career cluster. The content includes but is not limited to the development of leadership skills, communication skills, and employability skills; resource management; exploration of careers in the culinary field; the importance of health and safety in the culinary environment; and the use of technology in culinary-related careers. Instruction and learning activities are provided in a laboratory setting using hands-on experiences with the equipment, materials and technology appropriate to the course content and in accordance with current practices. </a:t>
            </a:r>
            <a:r>
              <a:rPr lang="en-US" sz="1050" dirty="0">
                <a:latin typeface="Arial Narrow" charset="0"/>
                <a:ea typeface="Arial Narrow" charset="0"/>
                <a:cs typeface="Arial Narrow" charset="0"/>
              </a:rPr>
              <a:t> </a:t>
            </a:r>
          </a:p>
          <a:p>
            <a:pPr algn="ctr" eaLnBrk="1" hangingPunct="1">
              <a:spcBef>
                <a:spcPct val="0"/>
              </a:spcBef>
              <a:buNone/>
            </a:pPr>
            <a:r>
              <a:rPr lang="en-US" sz="1400" dirty="0">
                <a:latin typeface="Arial Narrow" charset="0"/>
                <a:ea typeface="Arial Narrow" charset="0"/>
                <a:cs typeface="Arial Narrow" charset="0"/>
              </a:rPr>
              <a:t> </a:t>
            </a:r>
          </a:p>
          <a:p>
            <a:pPr algn="ctr" eaLnBrk="1" hangingPunct="1">
              <a:spcBef>
                <a:spcPct val="0"/>
              </a:spcBef>
              <a:buFontTx/>
              <a:buNone/>
            </a:pPr>
            <a:endParaRPr lang="en-US" altLang="en-US" sz="10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3" y="3949325"/>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5"/>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a:latin typeface="Arial Narrow" panose="020B0606020202030204" pitchFamily="34" charset="0"/>
              </a:rPr>
              <a:t>Inclusion </a:t>
            </a:r>
            <a:r>
              <a:rPr lang="en-US" altLang="en-US" sz="1100" i="1" u="sng" dirty="0">
                <a:latin typeface="Arial Narrow" panose="020B0606020202030204" pitchFamily="34" charset="0"/>
              </a:rPr>
              <a:t>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9047163"/>
            <a:ext cx="2674937" cy="461962"/>
          </a:xfrm>
          <a:prstGeom prst="rect">
            <a:avLst/>
          </a:prstGeom>
          <a:noFill/>
        </p:spPr>
        <p:txBody>
          <a:bodyPr>
            <a:spAutoFit/>
          </a:bodyPr>
          <a:lstStyle/>
          <a:p>
            <a:pPr>
              <a:defRPr/>
            </a:pPr>
            <a:r>
              <a:rPr lang="en-US" sz="1200">
                <a:latin typeface="Arial Narrow" charset="0"/>
                <a:ea typeface="Arial Narrow" charset="0"/>
                <a:cs typeface="Arial Narrow" charset="0"/>
              </a:rPr>
              <a:t>Students will have a variety of performance &amp; traditional assessments during the year</a:t>
            </a:r>
            <a:r>
              <a:rPr lang="en-US" sz="1200">
                <a:latin typeface="+mn-lt"/>
                <a:ea typeface="ＭＳ Ｐゴシック" charset="-128"/>
              </a:rPr>
              <a:t>.</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6"/>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7"/>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dirty="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dirty="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509125"/>
            <a:ext cx="255428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b="1" dirty="0">
                <a:latin typeface="Arial Narrow" panose="020B0606020202030204" pitchFamily="34" charset="0"/>
              </a:rPr>
              <a:t>Culinary Arts has a District Final worth</a:t>
            </a:r>
          </a:p>
          <a:p>
            <a:pPr algn="ctr" eaLnBrk="1" hangingPunct="1">
              <a:spcBef>
                <a:spcPct val="0"/>
              </a:spcBef>
              <a:buFontTx/>
              <a:buNone/>
            </a:pPr>
            <a:r>
              <a:rPr lang="en-US" altLang="en-US" sz="1200" b="1" dirty="0">
                <a:latin typeface="Arial Narrow" panose="020B0606020202030204" pitchFamily="34" charset="0"/>
              </a:rPr>
              <a:t>10% of the student’s semester grade.</a:t>
            </a:r>
            <a:endParaRPr lang="en-US" altLang="en-US" sz="1200" dirty="0"/>
          </a:p>
          <a:p>
            <a:pPr algn="ctr" eaLnBrk="1" hangingPunct="1">
              <a:spcBef>
                <a:spcPct val="0"/>
              </a:spcBef>
              <a:buFontTx/>
              <a:buNone/>
            </a:pPr>
            <a:endParaRPr lang="en-US" altLang="en-US" sz="900" i="1" u="sng" dirty="0"/>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362575" y="7845425"/>
            <a:ext cx="1998663" cy="56515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Summative (Common Summative Assessments {CSAs}, labs, projects and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362575" y="8427531"/>
            <a:ext cx="1645920" cy="562482"/>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40% Formative (Common Formative Assessments [CFAs] and other evidence of standards 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90613"/>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498600"/>
            <a:ext cx="347821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My expectation is that </a:t>
            </a:r>
            <a:r>
              <a:rPr lang="en-US" altLang="en-US" sz="1100" b="1" dirty="0">
                <a:latin typeface="Arial Narrow" panose="020B0606020202030204" pitchFamily="34" charset="0"/>
              </a:rPr>
              <a:t>all</a:t>
            </a:r>
            <a:r>
              <a:rPr lang="en-US" altLang="en-US" sz="1100" dirty="0">
                <a:latin typeface="Arial Narrow" panose="020B0606020202030204" pitchFamily="34" charset="0"/>
              </a:rPr>
              <a:t> assignments are completed on time.  </a:t>
            </a:r>
            <a:r>
              <a:rPr lang="en-US" altLang="en-US" sz="1100" dirty="0"/>
              <a:t>Multiple opportunities will be given for students to show mastery of the standards, by student request and through completion of previous missing formative assignments, as required by the teacher.</a:t>
            </a:r>
          </a:p>
          <a:p>
            <a:pPr eaLnBrk="1" hangingPunct="1">
              <a:spcBef>
                <a:spcPct val="0"/>
              </a:spcBef>
              <a:buFontTx/>
              <a:buNone/>
            </a:pPr>
            <a:endParaRPr lang="en-US" altLang="en-US" sz="1100" dirty="0"/>
          </a:p>
          <a:p>
            <a:pPr eaLnBrk="1" hangingPunct="1">
              <a:spcBef>
                <a:spcPct val="0"/>
              </a:spcBef>
              <a:buFontTx/>
              <a:buNone/>
            </a:pPr>
            <a:r>
              <a:rPr lang="en-US" altLang="en-US" sz="1100" dirty="0"/>
              <a:t>In </a:t>
            </a:r>
            <a:r>
              <a:rPr lang="en-US" altLang="en-US" sz="1100" dirty="0" err="1"/>
              <a:t>MyStudent</a:t>
            </a:r>
            <a:r>
              <a:rPr lang="en-US" altLang="en-US" sz="1100" dirty="0"/>
              <a:t>, the following codes will be used:  </a:t>
            </a:r>
          </a:p>
          <a:p>
            <a:pPr eaLnBrk="1" hangingPunct="1">
              <a:spcBef>
                <a:spcPct val="0"/>
              </a:spcBef>
              <a:buFontTx/>
              <a:buNone/>
            </a:pPr>
            <a:r>
              <a:rPr lang="en-US" altLang="en-US" sz="1100" dirty="0"/>
              <a:t>X:  Exempt</a:t>
            </a:r>
          </a:p>
          <a:p>
            <a:pPr eaLnBrk="1" hangingPunct="1">
              <a:spcBef>
                <a:spcPct val="0"/>
              </a:spcBef>
              <a:buFontTx/>
              <a:buNone/>
            </a:pPr>
            <a:r>
              <a:rPr lang="en-US" altLang="en-US" sz="1100" dirty="0"/>
              <a:t>M:  Missing</a:t>
            </a:r>
          </a:p>
          <a:p>
            <a:pPr eaLnBrk="1" hangingPunct="1">
              <a:spcBef>
                <a:spcPct val="0"/>
              </a:spcBef>
              <a:buFontTx/>
              <a:buNone/>
            </a:pPr>
            <a:r>
              <a:rPr lang="en-US" altLang="en-US" sz="1100" dirty="0"/>
              <a:t>I:  Incomplete</a:t>
            </a:r>
          </a:p>
          <a:p>
            <a:pPr eaLnBrk="1" hangingPunct="1">
              <a:spcBef>
                <a:spcPct val="0"/>
              </a:spcBef>
              <a:buFontTx/>
              <a:buNone/>
            </a:pPr>
            <a:r>
              <a:rPr lang="en-US" altLang="en-US" sz="1100" dirty="0"/>
              <a:t>0:  A zero is the grade</a:t>
            </a:r>
          </a:p>
          <a:p>
            <a:pPr eaLnBrk="1" hangingPunct="1">
              <a:spcBef>
                <a:spcPct val="0"/>
              </a:spcBef>
              <a:buFontTx/>
              <a:buNone/>
            </a:pPr>
            <a:r>
              <a:rPr lang="en-US" altLang="en-US" sz="1100" dirty="0"/>
              <a:t>DR:  Dropped</a:t>
            </a:r>
          </a:p>
          <a:p>
            <a:pPr eaLnBrk="1" hangingPunct="1">
              <a:spcBef>
                <a:spcPct val="0"/>
              </a:spcBef>
              <a:buFontTx/>
              <a:buNone/>
            </a:pPr>
            <a:r>
              <a:rPr lang="en-US" altLang="en-US" sz="1100" dirty="0"/>
              <a:t>CIP:  Collected, In Progress</a:t>
            </a:r>
          </a:p>
          <a:p>
            <a:pPr eaLnBrk="1" hangingPunct="1">
              <a:spcBef>
                <a:spcPct val="0"/>
              </a:spcBef>
              <a:buFontTx/>
              <a:buNone/>
            </a:pPr>
            <a:r>
              <a:rPr lang="en-US" altLang="en-US" sz="1100" dirty="0"/>
              <a:t>NG:  Not graded</a:t>
            </a:r>
          </a:p>
          <a:p>
            <a:pPr eaLnBrk="1" hangingPunct="1">
              <a:spcBef>
                <a:spcPct val="0"/>
              </a:spcBef>
              <a:buFontTx/>
              <a:buNone/>
            </a:pPr>
            <a:endParaRPr lang="en-US" altLang="en-US" sz="1100" dirty="0"/>
          </a:p>
          <a:p>
            <a:pPr eaLnBrk="1" hangingPunct="1">
              <a:spcBef>
                <a:spcPct val="0"/>
              </a:spcBef>
              <a:buFontTx/>
              <a:buNone/>
            </a:pPr>
            <a:endParaRPr lang="en-US" altLang="en-US" sz="1100" dirty="0">
              <a:latin typeface="Arial Narrow" panose="020B0606020202030204" pitchFamily="34" charset="0"/>
            </a:endParaRP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a:latin typeface="Arial Narrow" panose="020B0606020202030204" pitchFamily="34" charset="0"/>
              </a:rPr>
              <a:t>YES, WE DID SOMETHING IMPORTANT WHILE YOU WERE ABSENT. </a:t>
            </a:r>
            <a:r>
              <a:rPr lang="en-US" altLang="en-US" sz="110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a:latin typeface="Arial Narrow" panose="020B0606020202030204" pitchFamily="34" charset="0"/>
              </a:rPr>
              <a:t>Student Code of Conduct page 9)</a:t>
            </a:r>
            <a:endParaRPr lang="en-US" altLang="en-US" sz="1100">
              <a:latin typeface="Arial Narrow" panose="020B0606020202030204" pitchFamily="34" charset="0"/>
            </a:endParaRPr>
          </a:p>
          <a:p>
            <a:pPr eaLnBrk="1" hangingPunct="1">
              <a:spcBef>
                <a:spcPct val="0"/>
              </a:spcBef>
              <a:buFontTx/>
              <a:buNone/>
            </a:pPr>
            <a:endParaRPr lang="en-US" altLang="en-US" sz="110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Technology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8450" y="4486275"/>
            <a:ext cx="4964113" cy="17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05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Students will be required to use technology both at school and at home. Students will use various sites accessed from their My Pasco Connect dashboard. Login information will be given the first week of school and can be recorded here:</a:t>
            </a:r>
          </a:p>
          <a:p>
            <a:pPr eaLnBrk="1" hangingPunct="1">
              <a:spcBef>
                <a:spcPct val="0"/>
              </a:spcBef>
              <a:buFontTx/>
              <a:buNone/>
              <a:defRPr/>
            </a:pPr>
            <a:endParaRPr lang="en-US" altLang="en-US" sz="1050">
              <a:latin typeface="Arial Narrow" charset="0"/>
            </a:endParaRPr>
          </a:p>
          <a:p>
            <a:pPr eaLnBrk="1" hangingPunct="1">
              <a:spcBef>
                <a:spcPct val="0"/>
              </a:spcBef>
              <a:buFontTx/>
              <a:buNone/>
              <a:defRPr/>
            </a:pPr>
            <a:r>
              <a:rPr lang="en-US" altLang="en-US" sz="1050">
                <a:latin typeface="Arial Narrow" charset="0"/>
              </a:rPr>
              <a:t>Username__________________________  Password </a:t>
            </a:r>
            <a:r>
              <a:rPr lang="en-US" altLang="en-US" sz="1200">
                <a:latin typeface="Arial Narrow" charset="0"/>
              </a:rPr>
              <a:t>___________________________</a:t>
            </a:r>
          </a:p>
          <a:p>
            <a:pPr eaLnBrk="1" hangingPunct="1">
              <a:spcBef>
                <a:spcPct val="0"/>
              </a:spcBef>
              <a:buFontTx/>
              <a:buNone/>
              <a:defRPr/>
            </a:pPr>
            <a:endParaRPr lang="en-US" altLang="en-US" sz="1200" b="1">
              <a:latin typeface="Arial Narrow" charset="0"/>
            </a:endParaRPr>
          </a:p>
          <a:p>
            <a:pPr eaLnBrk="1" hangingPunct="1">
              <a:spcBef>
                <a:spcPct val="0"/>
              </a:spcBef>
              <a:buFontTx/>
              <a:buNone/>
              <a:defRPr/>
            </a:pPr>
            <a:r>
              <a:rPr lang="en-US" altLang="en-US" sz="1200" b="1">
                <a:latin typeface="Arial Narrow" charset="0"/>
              </a:rPr>
              <a:t>					</a:t>
            </a:r>
            <a:r>
              <a:rPr lang="en-US" altLang="en-US" sz="1200">
                <a:latin typeface="Arial Narrow" charset="0"/>
              </a:rPr>
              <a:t>	</a:t>
            </a:r>
            <a:endParaRPr lang="en-US" altLang="en-US" sz="1200" b="1">
              <a:latin typeface="Arial Narrow" charset="0"/>
            </a:endParaRP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112838" y="4224338"/>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19063" y="606425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b="1" dirty="0">
                <a:latin typeface="Arial Narrow" panose="020B0606020202030204" pitchFamily="34" charset="0"/>
              </a:rPr>
              <a:t>This syllabus should remain in the student’s class folder.</a:t>
            </a:r>
          </a:p>
          <a:p>
            <a:pPr eaLnBrk="1" hangingPunct="1">
              <a:spcBef>
                <a:spcPct val="0"/>
              </a:spcBef>
              <a:buFontTx/>
              <a:buNone/>
            </a:pPr>
            <a:endParaRPr lang="en-US" altLang="en-US" sz="7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69988" y="6107113"/>
            <a:ext cx="2698750"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None/>
            </a:pPr>
            <a:r>
              <a:rPr lang="en-US" altLang="en-US" sz="1800" b="1" dirty="0">
                <a:ea typeface="Baskerville" panose="02020502070401020303" pitchFamily="18" charset="0"/>
                <a:cs typeface="Baskerville" panose="02020502070401020303" pitchFamily="18" charset="0"/>
              </a:rPr>
              <a:t>Culinary Arts  Years 1, 2 &amp; 3</a:t>
            </a:r>
          </a:p>
          <a:p>
            <a:pPr algn="ctr" eaLnBrk="1" hangingPunct="1">
              <a:spcBef>
                <a:spcPct val="0"/>
              </a:spcBef>
              <a:buFontTx/>
              <a:buNone/>
            </a:pPr>
            <a:endParaRPr lang="en-US" altLang="en-US" sz="1800" dirty="0"/>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1775" y="6343653"/>
            <a:ext cx="5191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endParaRPr lang="en-US" altLang="en-US" sz="1000" dirty="0">
              <a:latin typeface="Arial Narrow" panose="020B0606020202030204" pitchFamily="34" charset="0"/>
            </a:endParaRPr>
          </a:p>
          <a:p>
            <a:pPr eaLnBrk="1" hangingPunct="1">
              <a:spcBef>
                <a:spcPct val="0"/>
              </a:spcBef>
              <a:buNone/>
            </a:pPr>
            <a:r>
              <a:rPr lang="en-US" altLang="en-US" sz="1000" dirty="0">
                <a:latin typeface="Arial Narrow" panose="020B0606020202030204" pitchFamily="34" charset="0"/>
              </a:rPr>
              <a:t>Students and parents should have access to </a:t>
            </a:r>
            <a:r>
              <a:rPr lang="en-US" altLang="en-US" sz="1000" b="1" dirty="0" err="1">
                <a:latin typeface="Arial Narrow" panose="020B0606020202030204" pitchFamily="34" charset="0"/>
              </a:rPr>
              <a:t>MyStudent</a:t>
            </a:r>
            <a:r>
              <a:rPr lang="en-US" altLang="en-US" sz="1000" dirty="0">
                <a:latin typeface="Arial Narrow" panose="020B0606020202030204" pitchFamily="34" charset="0"/>
              </a:rPr>
              <a:t> to keep track of grades and assignments. </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37113" y="6121400"/>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505450" y="4524375"/>
            <a:ext cx="21780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sz="1200" dirty="0">
                <a:latin typeface="Arial Narrow" panose="020B0606020202030204" pitchFamily="34" charset="0"/>
              </a:rPr>
              <a:t>Safety and Sanitation</a:t>
            </a:r>
          </a:p>
          <a:p>
            <a:pPr>
              <a:spcBef>
                <a:spcPct val="0"/>
              </a:spcBef>
              <a:buNone/>
            </a:pPr>
            <a:endParaRPr lang="en-US" sz="1200" dirty="0">
              <a:latin typeface="Arial Narrow" panose="020B0606020202030204" pitchFamily="34" charset="0"/>
            </a:endParaRPr>
          </a:p>
          <a:p>
            <a:pPr>
              <a:spcBef>
                <a:spcPct val="0"/>
              </a:spcBef>
              <a:buNone/>
            </a:pPr>
            <a:r>
              <a:rPr lang="en-US" sz="1200" dirty="0">
                <a:latin typeface="Arial Narrow" panose="020B0606020202030204" pitchFamily="34" charset="0"/>
              </a:rPr>
              <a:t>Read and Interpret a Recipe Accurately</a:t>
            </a:r>
          </a:p>
          <a:p>
            <a:pPr>
              <a:spcBef>
                <a:spcPct val="0"/>
              </a:spcBef>
              <a:buNone/>
            </a:pPr>
            <a:endParaRPr lang="en-US" sz="1200" dirty="0">
              <a:latin typeface="Arial Narrow" panose="020B0606020202030204" pitchFamily="34" charset="0"/>
            </a:endParaRPr>
          </a:p>
          <a:p>
            <a:pPr>
              <a:spcBef>
                <a:spcPct val="0"/>
              </a:spcBef>
              <a:buNone/>
            </a:pPr>
            <a:r>
              <a:rPr lang="en-US" sz="1200" dirty="0">
                <a:latin typeface="Arial Narrow" panose="020B0606020202030204" pitchFamily="34" charset="0"/>
              </a:rPr>
              <a:t>Principles of Nutrition</a:t>
            </a:r>
          </a:p>
          <a:p>
            <a:pPr>
              <a:spcBef>
                <a:spcPct val="0"/>
              </a:spcBef>
              <a:buNone/>
            </a:pPr>
            <a:endParaRPr lang="en-US" sz="1200" dirty="0">
              <a:latin typeface="Arial Narrow" panose="020B0606020202030204" pitchFamily="34" charset="0"/>
            </a:endParaRPr>
          </a:p>
          <a:p>
            <a:pPr>
              <a:spcBef>
                <a:spcPct val="0"/>
              </a:spcBef>
              <a:buNone/>
            </a:pPr>
            <a:r>
              <a:rPr lang="en-US" sz="1200">
                <a:latin typeface="Arial Narrow" panose="020B0606020202030204" pitchFamily="34" charset="0"/>
              </a:rPr>
              <a:t>Careers and Jobs in the Culinary Industry</a:t>
            </a:r>
          </a:p>
          <a:p>
            <a:pPr>
              <a:spcBef>
                <a:spcPct val="0"/>
              </a:spcBef>
              <a:buFontTx/>
              <a:buNone/>
            </a:pPr>
            <a:endParaRPr lang="en-US" altLang="en-US" sz="1200" dirty="0">
              <a:latin typeface="Arial Narrow" panose="020B0606020202030204" pitchFamily="34" charset="0"/>
            </a:endParaRPr>
          </a:p>
        </p:txBody>
      </p:sp>
      <p:sp>
        <p:nvSpPr>
          <p:cNvPr id="2" name="TextBox 1"/>
          <p:cNvSpPr txBox="1"/>
          <p:nvPr/>
        </p:nvSpPr>
        <p:spPr>
          <a:xfrm>
            <a:off x="231776" y="6912864"/>
            <a:ext cx="4964112" cy="1077218"/>
          </a:xfrm>
          <a:prstGeom prst="rect">
            <a:avLst/>
          </a:prstGeom>
          <a:noFill/>
        </p:spPr>
        <p:txBody>
          <a:bodyPr wrap="square" rtlCol="0">
            <a:spAutoFit/>
          </a:bodyPr>
          <a:lstStyle/>
          <a:p>
            <a:r>
              <a:rPr lang="en-US" sz="1400" b="1" cap="all" dirty="0">
                <a:latin typeface="Arial Black"/>
                <a:ea typeface="ＭＳ Ｐゴシック" charset="0"/>
                <a:cs typeface="Arial Black"/>
              </a:rPr>
              <a:t>                   SUPPLIES USED DAILY</a:t>
            </a:r>
          </a:p>
          <a:p>
            <a:endParaRPr lang="en-US" sz="1000" dirty="0">
              <a:latin typeface="Arial Narrow" charset="0"/>
              <a:ea typeface="Arial Narrow" charset="0"/>
              <a:cs typeface="Arial Narrow" charset="0"/>
            </a:endParaRPr>
          </a:p>
          <a:p>
            <a:r>
              <a:rPr lang="en-US" sz="1000" dirty="0">
                <a:latin typeface="Arial Narrow" charset="0"/>
                <a:ea typeface="Arial Narrow" charset="0"/>
                <a:cs typeface="Arial Narrow" charset="0"/>
              </a:rPr>
              <a:t>Pen or pencil (blue/black pens), </a:t>
            </a:r>
            <a:r>
              <a:rPr lang="en-US" sz="1000" b="1" dirty="0">
                <a:latin typeface="Arial Narrow" charset="0"/>
                <a:ea typeface="Arial Narrow" charset="0"/>
                <a:cs typeface="Arial Narrow" charset="0"/>
              </a:rPr>
              <a:t>NO RED PENS FOR CLASS WORK</a:t>
            </a:r>
            <a:r>
              <a:rPr lang="en-US" sz="1000" dirty="0">
                <a:latin typeface="Arial Narrow" charset="0"/>
                <a:ea typeface="Arial Narrow" charset="0"/>
                <a:cs typeface="Arial Narrow" charset="0"/>
              </a:rPr>
              <a:t> </a:t>
            </a:r>
          </a:p>
          <a:p>
            <a:r>
              <a:rPr lang="en-US" sz="1000" dirty="0">
                <a:latin typeface="Arial Narrow" charset="0"/>
                <a:ea typeface="Arial Narrow" charset="0"/>
                <a:cs typeface="Arial Narrow" charset="0"/>
              </a:rPr>
              <a:t>Compositional notebook only (</a:t>
            </a:r>
            <a:r>
              <a:rPr lang="en-US" sz="1000" b="1" u="sng" dirty="0">
                <a:latin typeface="Arial Narrow" charset="0"/>
                <a:ea typeface="Arial Narrow" charset="0"/>
                <a:cs typeface="Arial Narrow" charset="0"/>
              </a:rPr>
              <a:t>NO </a:t>
            </a:r>
            <a:r>
              <a:rPr lang="en-US" sz="1000" dirty="0">
                <a:latin typeface="Arial Narrow" charset="0"/>
                <a:ea typeface="Arial Narrow" charset="0"/>
                <a:cs typeface="Arial Narrow" charset="0"/>
              </a:rPr>
              <a:t>spiral notebooks) </a:t>
            </a:r>
          </a:p>
          <a:p>
            <a:r>
              <a:rPr lang="en-US" sz="1000" dirty="0">
                <a:latin typeface="Arial Narrow" charset="0"/>
                <a:ea typeface="Arial Narrow" charset="0"/>
                <a:cs typeface="Arial Narrow" charset="0"/>
              </a:rPr>
              <a:t>Folder </a:t>
            </a:r>
            <a:r>
              <a:rPr lang="en-US" sz="1000" b="1" dirty="0">
                <a:latin typeface="Arial Narrow" charset="0"/>
                <a:ea typeface="Arial Narrow" charset="0"/>
                <a:cs typeface="Arial Narrow" charset="0"/>
              </a:rPr>
              <a:t>with pockets</a:t>
            </a:r>
          </a:p>
          <a:p>
            <a:endParaRPr lang="en-US" sz="1000" b="1" dirty="0">
              <a:latin typeface="Arial" charset="0"/>
              <a:ea typeface="Arial" charset="0"/>
              <a:cs typeface="Arial" charset="0"/>
            </a:endParaRPr>
          </a:p>
        </p:txBody>
      </p:sp>
      <p:sp>
        <p:nvSpPr>
          <p:cNvPr id="3" name="TextBox 2"/>
          <p:cNvSpPr txBox="1"/>
          <p:nvPr/>
        </p:nvSpPr>
        <p:spPr>
          <a:xfrm>
            <a:off x="746125" y="7214616"/>
            <a:ext cx="366713" cy="643652"/>
          </a:xfrm>
          <a:prstGeom prst="rect">
            <a:avLst/>
          </a:prstGeom>
          <a:noFill/>
        </p:spPr>
        <p:txBody>
          <a:bodyPr wrap="square" rtlCol="0">
            <a:spAutoFit/>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9-20 New syllabus" id="{FD22A821-7DFB-E643-ABBC-31D6EF72D557}" vid="{AC71A0E1-FC1C-CB4D-95D2-13120C54FE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19-20 New syllabus</Template>
  <TotalTime>1397</TotalTime>
  <Words>1145</Words>
  <Application>Microsoft Macintosh PowerPoint</Application>
  <PresentationFormat>Custom</PresentationFormat>
  <Paragraphs>129</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Arial Narrow</vt:lpstr>
      <vt:lpstr>Calibri</vt:lpstr>
      <vt:lpstr>DJB This is My Life</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Rita Roberts Coppin</dc:creator>
  <cp:lastModifiedBy>Rita Roberts Coppin</cp:lastModifiedBy>
  <cp:revision>13</cp:revision>
  <cp:lastPrinted>2019-08-08T14:29:40Z</cp:lastPrinted>
  <dcterms:created xsi:type="dcterms:W3CDTF">2019-08-06T12:59:05Z</dcterms:created>
  <dcterms:modified xsi:type="dcterms:W3CDTF">2020-08-18T16:59:38Z</dcterms:modified>
</cp:coreProperties>
</file>