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p:restoredTop sz="92993"/>
  </p:normalViewPr>
  <p:slideViewPr>
    <p:cSldViewPr snapToGrid="0">
      <p:cViewPr>
        <p:scale>
          <a:sx n="65" d="100"/>
          <a:sy n="65" d="100"/>
        </p:scale>
        <p:origin x="1716" y="-136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Anne Rosoff" userId="b68a4a51-e7a8-4ce6-ace3-aaccf8e87bfa" providerId="ADAL" clId="{6FFC0BDE-45F3-4D60-B948-A93A894AA8AE}"/>
    <pc:docChg chg="modSld">
      <pc:chgData name="Jennifer Anne Rosoff" userId="b68a4a51-e7a8-4ce6-ace3-aaccf8e87bfa" providerId="ADAL" clId="{6FFC0BDE-45F3-4D60-B948-A93A894AA8AE}" dt="2020-08-20T18:37:36.519" v="4" actId="20577"/>
      <pc:docMkLst>
        <pc:docMk/>
      </pc:docMkLst>
      <pc:sldChg chg="modSp mod">
        <pc:chgData name="Jennifer Anne Rosoff" userId="b68a4a51-e7a8-4ce6-ace3-aaccf8e87bfa" providerId="ADAL" clId="{6FFC0BDE-45F3-4D60-B948-A93A894AA8AE}" dt="2020-08-20T18:37:36.519" v="4" actId="20577"/>
        <pc:sldMkLst>
          <pc:docMk/>
          <pc:sldMk cId="0" sldId="257"/>
        </pc:sldMkLst>
        <pc:spChg chg="mod">
          <ac:chgData name="Jennifer Anne Rosoff" userId="b68a4a51-e7a8-4ce6-ace3-aaccf8e87bfa" providerId="ADAL" clId="{6FFC0BDE-45F3-4D60-B948-A93A894AA8AE}" dt="2020-08-20T18:37:36.519" v="4" actId="20577"/>
          <ac:spMkLst>
            <pc:docMk/>
            <pc:sldMk cId="0" sldId="257"/>
            <ac:spMk id="45" creationId="{A247CEFE-DBBE-9949-B525-4B818BE86A1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hyperlink" Target="mailto:lparrin@pasco.k12.fl.us" TargetMode="External"/><Relationship Id="rId9" Type="http://schemas.openxmlformats.org/officeDocument/2006/relationships/image" Target="../media/image6.tiff"/></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emf"/><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43019" y="1997029"/>
            <a:ext cx="20272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307" y="2191252"/>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928" y="2513012"/>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TextBox 29">
            <a:extLst>
              <a:ext uri="{FF2B5EF4-FFF2-40B4-BE49-F238E27FC236}">
                <a16:creationId xmlns:a16="http://schemas.microsoft.com/office/drawing/2014/main" id="{155E95A4-9381-43B4-87EF-6B408B8B6796}"/>
              </a:ext>
            </a:extLst>
          </p:cNvPr>
          <p:cNvSpPr txBox="1"/>
          <p:nvPr/>
        </p:nvSpPr>
        <p:spPr>
          <a:xfrm>
            <a:off x="4602162" y="4473575"/>
            <a:ext cx="2522538"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3762897" y="4523112"/>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4435511" y="6550398"/>
            <a:ext cx="2798763"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a:t>
            </a:r>
          </a:p>
          <a:p>
            <a:pPr algn="ctr" eaLnBrk="1" hangingPunct="1">
              <a:spcBef>
                <a:spcPct val="0"/>
              </a:spcBef>
              <a:buNone/>
            </a:pPr>
            <a:r>
              <a:rPr lang="en-US" altLang="en-US" sz="800" i="1" dirty="0">
                <a:latin typeface="Arial Narrow" panose="020B0606020202030204" pitchFamily="34" charset="0"/>
              </a:rPr>
              <a:t>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169541" y="4500810"/>
            <a:ext cx="2827172" cy="307975"/>
          </a:xfrm>
          <a:prstGeom prst="rect">
            <a:avLst/>
          </a:prstGeom>
          <a:noFill/>
        </p:spPr>
        <p:txBody>
          <a:bodyPr wrap="square">
            <a:spAutoFit/>
          </a:bodyPr>
          <a:lstStyle/>
          <a:p>
            <a:pPr algn="ctr" eaLnBrk="1" hangingPunct="1">
              <a:defRPr/>
            </a:pPr>
            <a:r>
              <a:rPr lang="en-US" sz="1400" b="1" cap="all" dirty="0">
                <a:latin typeface="Arial Black"/>
                <a:ea typeface="ＭＳ Ｐゴシック" charset="0"/>
                <a:cs typeface="Arial Black"/>
              </a:rPr>
              <a:t>Behavior Expectations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4089436845"/>
              </p:ext>
            </p:extLst>
          </p:nvPr>
        </p:nvGraphicFramePr>
        <p:xfrm>
          <a:off x="487835" y="2187929"/>
          <a:ext cx="1514801" cy="2344758"/>
        </p:xfrm>
        <a:graphic>
          <a:graphicData uri="http://schemas.openxmlformats.org/drawingml/2006/table">
            <a:tbl>
              <a:tblPr firstRow="1" bandRow="1">
                <a:tableStyleId>{2D5ABB26-0587-4C30-8999-92F81FD0307C}</a:tableStyleId>
              </a:tblPr>
              <a:tblGrid>
                <a:gridCol w="1514801">
                  <a:extLst>
                    <a:ext uri="{9D8B030D-6E8A-4147-A177-3AD203B41FA5}">
                      <a16:colId xmlns:a16="http://schemas.microsoft.com/office/drawing/2014/main" val="20000"/>
                    </a:ext>
                  </a:extLst>
                </a:gridCol>
              </a:tblGrid>
              <a:tr h="284746">
                <a:tc>
                  <a:txBody>
                    <a:bodyPr/>
                    <a:lstStyle/>
                    <a:p>
                      <a:pPr>
                        <a:buNone/>
                      </a:pPr>
                      <a:r>
                        <a:rPr lang="en-US" sz="1050" dirty="0">
                          <a:latin typeface="Arial Narrow"/>
                          <a:cs typeface="Arial Narrow"/>
                          <a:hlinkClick r:id="rId4"/>
                        </a:rPr>
                        <a:t>jrosoff@pasco.k12.fl.us</a:t>
                      </a:r>
                      <a:endParaRPr lang="en-US" sz="1050" dirty="0">
                        <a:latin typeface="Arial Narrow"/>
                        <a:cs typeface="Arial Narrow"/>
                      </a:endParaRPr>
                    </a:p>
                  </a:txBody>
                  <a:tcPr marL="91444" marR="91444" marT="45732" marB="45732" anchor="ctr"/>
                </a:tc>
                <a:extLst>
                  <a:ext uri="{0D108BD9-81ED-4DB2-BD59-A6C34878D82A}">
                    <a16:rowId xmlns:a16="http://schemas.microsoft.com/office/drawing/2014/main" val="10000"/>
                  </a:ext>
                </a:extLst>
              </a:tr>
              <a:tr h="1354045">
                <a:tc>
                  <a:txBody>
                    <a:bodyPr/>
                    <a:lstStyle/>
                    <a:p>
                      <a:r>
                        <a:rPr lang="en-US" sz="1050" b="1" dirty="0">
                          <a:latin typeface="Arial Narrow"/>
                          <a:cs typeface="Arial Narrow"/>
                        </a:rPr>
                        <a:t>PVMS: 813-794-4800</a:t>
                      </a:r>
                      <a:br>
                        <a:rPr lang="en-US" sz="1050" b="1" dirty="0">
                          <a:latin typeface="Arial Narrow"/>
                          <a:cs typeface="Arial Narrow"/>
                        </a:rPr>
                      </a:br>
                      <a:r>
                        <a:rPr lang="en-US" sz="1050" b="1" dirty="0">
                          <a:latin typeface="Arial Narrow"/>
                          <a:cs typeface="Arial Narrow"/>
                        </a:rPr>
                        <a:t>Google voice:</a:t>
                      </a:r>
                    </a:p>
                    <a:p>
                      <a:r>
                        <a:rPr lang="en-US" sz="1050" b="1" dirty="0">
                          <a:latin typeface="Arial Narrow"/>
                          <a:cs typeface="Arial Narrow"/>
                        </a:rPr>
                        <a:t>727-265-1229</a:t>
                      </a:r>
                    </a:p>
                    <a:p>
                      <a:r>
                        <a:rPr lang="en-US" sz="1050" b="1" dirty="0">
                          <a:latin typeface="Arial Narrow"/>
                          <a:cs typeface="Arial Narrow"/>
                        </a:rPr>
                        <a:t>Remind Class Code</a:t>
                      </a:r>
                    </a:p>
                    <a:p>
                      <a:r>
                        <a:rPr lang="en-US" sz="1050" dirty="0">
                          <a:latin typeface="Arial Narrow"/>
                          <a:cs typeface="Arial Narrow"/>
                        </a:rPr>
                        <a:t>Period 1- @rosoffp1</a:t>
                      </a:r>
                    </a:p>
                    <a:p>
                      <a:r>
                        <a:rPr lang="en-US" sz="1050" dirty="0">
                          <a:latin typeface="Arial Narrow"/>
                          <a:cs typeface="Arial Narrow"/>
                        </a:rPr>
                        <a:t>Period 2- @rosoffp2</a:t>
                      </a:r>
                    </a:p>
                    <a:p>
                      <a:r>
                        <a:rPr lang="en-US" sz="1050" dirty="0">
                          <a:latin typeface="Arial Narrow"/>
                          <a:cs typeface="Arial Narrow"/>
                        </a:rPr>
                        <a:t>Period 3- @rosoffp3</a:t>
                      </a:r>
                    </a:p>
                    <a:p>
                      <a:r>
                        <a:rPr lang="en-US" sz="1050" dirty="0">
                          <a:latin typeface="Arial Narrow"/>
                          <a:cs typeface="Arial Narrow"/>
                        </a:rPr>
                        <a:t>Period 6- @rosoffp6</a:t>
                      </a:r>
                    </a:p>
                    <a:p>
                      <a:r>
                        <a:rPr lang="en-US" sz="1050" dirty="0">
                          <a:latin typeface="Arial Narrow"/>
                          <a:cs typeface="Arial Narrow"/>
                        </a:rPr>
                        <a:t>Period 7- @rosoffp7</a:t>
                      </a:r>
                    </a:p>
                  </a:txBody>
                  <a:tcPr marL="91444" marR="91444" marT="45732" marB="45732" anchor="ctr"/>
                </a:tc>
                <a:extLst>
                  <a:ext uri="{0D108BD9-81ED-4DB2-BD59-A6C34878D82A}">
                    <a16:rowId xmlns:a16="http://schemas.microsoft.com/office/drawing/2014/main" val="10001"/>
                  </a:ext>
                </a:extLst>
              </a:tr>
              <a:tr h="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00" b="1"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394255">
                <a:tc>
                  <a:txBody>
                    <a:bodyPr/>
                    <a:lstStyle/>
                    <a:p>
                      <a:pPr>
                        <a:buNone/>
                      </a:pPr>
                      <a:r>
                        <a:rPr lang="en-US" sz="1050" baseline="0" dirty="0">
                          <a:latin typeface="Arial Narrow"/>
                          <a:cs typeface="Arial Narrow"/>
                        </a:rPr>
                        <a:t>4</a:t>
                      </a:r>
                      <a:r>
                        <a:rPr lang="en-US" sz="1050" baseline="30000" dirty="0">
                          <a:latin typeface="Arial Narrow"/>
                          <a:cs typeface="Arial Narrow"/>
                        </a:rPr>
                        <a:t>th</a:t>
                      </a:r>
                      <a:r>
                        <a:rPr lang="en-US" sz="1050" baseline="0" dirty="0">
                          <a:latin typeface="Arial Narrow"/>
                          <a:cs typeface="Arial Narrow"/>
                        </a:rPr>
                        <a:t> Plan 11:39am-12:29pm</a:t>
                      </a:r>
                    </a:p>
                    <a:p>
                      <a:pPr>
                        <a:buNone/>
                      </a:pPr>
                      <a:r>
                        <a:rPr lang="en-US" sz="1050" baseline="0" dirty="0">
                          <a:latin typeface="Arial Narrow"/>
                          <a:cs typeface="Arial Narrow"/>
                        </a:rPr>
                        <a:t>5</a:t>
                      </a:r>
                      <a:r>
                        <a:rPr lang="en-US" sz="1050" baseline="30000" dirty="0">
                          <a:latin typeface="Arial Narrow"/>
                          <a:cs typeface="Arial Narrow"/>
                        </a:rPr>
                        <a:t>th </a:t>
                      </a:r>
                      <a:r>
                        <a:rPr lang="en-US" sz="1050" baseline="0" dirty="0">
                          <a:latin typeface="Arial Narrow"/>
                          <a:cs typeface="Arial Narrow"/>
                        </a:rPr>
                        <a:t>Plan  12:32pm-1:22pm</a:t>
                      </a: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516019"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b="1" dirty="0">
                <a:ea typeface="Baskerville"/>
                <a:cs typeface="Baskerville"/>
              </a:rPr>
              <a:t>Pine View Middle School </a:t>
            </a:r>
          </a:p>
          <a:p>
            <a:pPr algn="ctr" eaLnBrk="1" hangingPunct="1">
              <a:spcBef>
                <a:spcPct val="0"/>
              </a:spcBef>
              <a:buFontTx/>
              <a:buNone/>
            </a:pPr>
            <a:r>
              <a:rPr lang="en-US" altLang="en-US" sz="1200" b="1" dirty="0">
                <a:ea typeface="Baskerville"/>
                <a:cs typeface="Baskerville"/>
              </a:rPr>
              <a:t>An IB MYP World School Magnet</a:t>
            </a:r>
          </a:p>
          <a:p>
            <a:pPr algn="ctr" eaLnBrk="1" hangingPunct="1">
              <a:spcBef>
                <a:spcPct val="0"/>
              </a:spcBef>
              <a:buFontTx/>
              <a:buNone/>
            </a:pPr>
            <a:r>
              <a:rPr lang="en-US" altLang="en-US" sz="1200" b="1" dirty="0">
                <a:ea typeface="Baskerville"/>
                <a:cs typeface="Baskerville"/>
              </a:rPr>
              <a:t>Dance 1 and Dance 2</a:t>
            </a:r>
          </a:p>
          <a:p>
            <a:pPr algn="ctr" eaLnBrk="1" hangingPunct="1">
              <a:spcBef>
                <a:spcPct val="0"/>
              </a:spcBef>
              <a:buFontTx/>
              <a:buNone/>
            </a:pPr>
            <a:r>
              <a:rPr lang="en-US" altLang="en-US" sz="1200" b="1" dirty="0">
                <a:ea typeface="Baskerville"/>
                <a:cs typeface="Baskerville"/>
              </a:rPr>
              <a:t>Year 2 and Year 3</a:t>
            </a:r>
          </a:p>
          <a:p>
            <a:pPr algn="ctr" eaLnBrk="1" hangingPunct="1">
              <a:spcBef>
                <a:spcPct val="0"/>
              </a:spcBef>
              <a:buFontTx/>
              <a:buNone/>
            </a:pPr>
            <a:r>
              <a:rPr lang="en-US" altLang="en-US" sz="1200" b="1" dirty="0">
                <a:ea typeface="Baskerville"/>
                <a:cs typeface="Baskerville"/>
              </a:rPr>
              <a:t>Ms. Rosoff</a:t>
            </a:r>
            <a:endParaRPr lang="en-US" sz="1100" dirty="0">
              <a:latin typeface="Arial" panose="020B0604020202020204" pitchFamily="34" charset="0"/>
              <a:cs typeface="Arial" panose="020B0604020202020204" pitchFamily="34" charset="0"/>
            </a:endParaRPr>
          </a:p>
          <a:p>
            <a:pPr algn="ctr" eaLnBrk="1" hangingPunct="1">
              <a:spcBef>
                <a:spcPct val="0"/>
              </a:spcBef>
              <a:buFontTx/>
              <a:buNone/>
            </a:pPr>
            <a:r>
              <a:rPr lang="en-US" altLang="en-US" sz="1000" i="1" dirty="0">
                <a:latin typeface="Arial" panose="020B0604020202020204" pitchFamily="34" charset="0"/>
                <a:cs typeface="Arial" panose="020B0604020202020204" pitchFamily="34" charset="0"/>
              </a:rPr>
              <a:t>Middle Years </a:t>
            </a:r>
            <a:r>
              <a:rPr lang="en-US" altLang="en-US" sz="1000" i="1" dirty="0" err="1">
                <a:latin typeface="Arial" panose="020B0604020202020204" pitchFamily="34" charset="0"/>
                <a:cs typeface="Arial" panose="020B0604020202020204" pitchFamily="34" charset="0"/>
              </a:rPr>
              <a:t>Programme</a:t>
            </a:r>
            <a:r>
              <a:rPr lang="en-US" altLang="en-US" sz="1000" i="1" dirty="0">
                <a:latin typeface="Arial" panose="020B0604020202020204" pitchFamily="34" charset="0"/>
                <a:cs typeface="Arial" panose="020B0604020202020204" pitchFamily="34" charset="0"/>
              </a:rPr>
              <a:t> (MYP)</a:t>
            </a:r>
            <a:r>
              <a:rPr lang="en-US" sz="1000" dirty="0">
                <a:latin typeface="Arial" panose="020B0604020202020204" pitchFamily="34" charset="0"/>
                <a:cs typeface="Arial" panose="020B0604020202020204" pitchFamily="34" charset="0"/>
              </a:rPr>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000" b="1" dirty="0">
              <a:latin typeface="Arial" panose="020B0604020202020204" pitchFamily="34" charset="0"/>
              <a:cs typeface="Arial" panose="020B060402020202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111647" y="5879238"/>
            <a:ext cx="3689350"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100" b="1" u="sng" dirty="0">
              <a:latin typeface="Arial Narrow" panose="020B0606020202030204" pitchFamily="34" charset="0"/>
            </a:endParaRPr>
          </a:p>
          <a:p>
            <a:pPr eaLnBrk="1" hangingPunct="1">
              <a:spcBef>
                <a:spcPct val="0"/>
              </a:spcBef>
              <a:buFontTx/>
              <a:buNone/>
            </a:pPr>
            <a:r>
              <a:rPr lang="en-US" altLang="en-US" sz="1100" b="1" u="sng" dirty="0">
                <a:latin typeface="Arial Narrow" panose="020B0606020202030204" pitchFamily="34" charset="0"/>
              </a:rPr>
              <a:t>School-Wide Discipline Plan:</a:t>
            </a:r>
            <a:endParaRPr lang="en-US" altLang="en-US" sz="1100"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  1. Warning.</a:t>
            </a:r>
          </a:p>
          <a:p>
            <a:pPr eaLnBrk="1" hangingPunct="1">
              <a:spcBef>
                <a:spcPct val="0"/>
              </a:spcBef>
              <a:buFontTx/>
              <a:buNone/>
            </a:pPr>
            <a:r>
              <a:rPr lang="en-US" altLang="en-US" sz="1100" dirty="0">
                <a:latin typeface="Arial Narrow" panose="020B0606020202030204" pitchFamily="34" charset="0"/>
              </a:rPr>
              <a:t>  2. Parent contact and lunch detention.</a:t>
            </a:r>
          </a:p>
          <a:p>
            <a:pPr eaLnBrk="1" hangingPunct="1">
              <a:spcBef>
                <a:spcPct val="0"/>
              </a:spcBef>
              <a:buFontTx/>
              <a:buNone/>
            </a:pPr>
            <a:r>
              <a:rPr lang="en-US" altLang="en-US" sz="1100" dirty="0">
                <a:latin typeface="Arial Narrow" panose="020B0606020202030204" pitchFamily="34" charset="0"/>
              </a:rPr>
              <a:t>  3. Parent contact and in class suspension with lunch detention.</a:t>
            </a:r>
          </a:p>
          <a:p>
            <a:pPr eaLnBrk="1" hangingPunct="1">
              <a:spcBef>
                <a:spcPct val="0"/>
              </a:spcBef>
              <a:buFontTx/>
              <a:buNone/>
            </a:pPr>
            <a:r>
              <a:rPr lang="en-US" altLang="en-US" sz="1100" dirty="0">
                <a:latin typeface="Arial Narrow" panose="020B0606020202030204" pitchFamily="34" charset="0"/>
              </a:rPr>
              <a:t>  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a:p>
            <a:pPr eaLnBrk="1" hangingPunct="1">
              <a:spcBef>
                <a:spcPct val="0"/>
              </a:spcBef>
              <a:buFontTx/>
              <a:buNone/>
            </a:pP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4835" y="4031280"/>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58688" y="2207874"/>
            <a:ext cx="5624513"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dirty="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4475485" y="4750177"/>
            <a:ext cx="2619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dirty="0">
                <a:latin typeface="Arial Black" panose="020B0A04020102020204" pitchFamily="34" charset="0"/>
              </a:rPr>
              <a:t>Performance</a:t>
            </a:r>
          </a:p>
          <a:p>
            <a:pPr algn="ctr">
              <a:spcBef>
                <a:spcPct val="0"/>
              </a:spcBef>
              <a:buFontTx/>
              <a:buNone/>
            </a:pPr>
            <a:r>
              <a:rPr lang="en-US" altLang="en-US" sz="1000" b="1" dirty="0">
                <a:latin typeface="Arial Black" panose="020B0A04020102020204" pitchFamily="34" charset="0"/>
              </a:rPr>
              <a:t>Summative Assessment</a:t>
            </a:r>
          </a:p>
          <a:p>
            <a:pPr algn="ctr">
              <a:spcBef>
                <a:spcPct val="0"/>
              </a:spcBef>
              <a:buFontTx/>
              <a:buNone/>
            </a:pPr>
            <a:r>
              <a:rPr lang="en-US" altLang="en-US" sz="1000" b="1" dirty="0">
                <a:latin typeface="Arial Black" panose="020B0A04020102020204" pitchFamily="34" charset="0"/>
              </a:rPr>
              <a:t>Grading Scale </a:t>
            </a:r>
          </a:p>
          <a:p>
            <a:pPr algn="ctr">
              <a:spcBef>
                <a:spcPct val="0"/>
              </a:spcBef>
              <a:buFontTx/>
              <a:buNone/>
            </a:pPr>
            <a:endParaRPr lang="en-US" altLang="en-US" sz="1000" b="1" dirty="0">
              <a:latin typeface="Arial Black" panose="020B0A04020102020204" pitchFamily="34" charset="0"/>
            </a:endParaRP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4314395" y="9488028"/>
            <a:ext cx="30209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4039849" y="8059025"/>
            <a:ext cx="3547995" cy="879939"/>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200" dirty="0">
                <a:solidFill>
                  <a:schemeClr val="lt1"/>
                </a:solidFill>
                <a:latin typeface="Arial Narrow" charset="0"/>
                <a:ea typeface="Arial Narrow" charset="0"/>
                <a:cs typeface="Arial Narrow" charset="0"/>
              </a:rPr>
              <a:t>Formative Assessments (Classwork, Assignments, Process Journals, Content Engagement): 40%</a:t>
            </a:r>
          </a:p>
          <a:p>
            <a:pPr>
              <a:defRPr/>
            </a:pPr>
            <a:r>
              <a:rPr lang="en-US" sz="1200" dirty="0">
                <a:solidFill>
                  <a:schemeClr val="lt1"/>
                </a:solidFill>
                <a:latin typeface="Arial Narrow" charset="0"/>
                <a:ea typeface="Arial Narrow" charset="0"/>
                <a:cs typeface="Arial Narrow" charset="0"/>
              </a:rPr>
              <a:t>Summative Assessments (Assessments and Projects) : 60%</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330025508"/>
              </p:ext>
            </p:extLst>
          </p:nvPr>
        </p:nvGraphicFramePr>
        <p:xfrm>
          <a:off x="4475485" y="5548566"/>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4</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3</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4658213" y="6267450"/>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8" name="Picture 7">
            <a:extLst>
              <a:ext uri="{FF2B5EF4-FFF2-40B4-BE49-F238E27FC236}">
                <a16:creationId xmlns:a16="http://schemas.microsoft.com/office/drawing/2014/main" id="{3480BB0B-558F-0148-A0DF-3A0515D4C7B8}"/>
              </a:ext>
            </a:extLst>
          </p:cNvPr>
          <p:cNvPicPr>
            <a:picLocks noChangeAspect="1"/>
          </p:cNvPicPr>
          <p:nvPr/>
        </p:nvPicPr>
        <p:blipFill>
          <a:blip r:embed="rId7"/>
          <a:stretch>
            <a:fillRect/>
          </a:stretch>
        </p:blipFill>
        <p:spPr>
          <a:xfrm>
            <a:off x="886932" y="34101"/>
            <a:ext cx="893135" cy="914045"/>
          </a:xfrm>
          <a:prstGeom prst="rect">
            <a:avLst/>
          </a:prstGeom>
        </p:spPr>
      </p:pic>
      <p:pic>
        <p:nvPicPr>
          <p:cNvPr id="41" name="Picture 40">
            <a:extLst>
              <a:ext uri="{FF2B5EF4-FFF2-40B4-BE49-F238E27FC236}">
                <a16:creationId xmlns:a16="http://schemas.microsoft.com/office/drawing/2014/main" id="{D4275B2B-DE22-4344-9A73-371C880ACB2F}"/>
              </a:ext>
            </a:extLst>
          </p:cNvPr>
          <p:cNvPicPr>
            <a:picLocks noChangeAspect="1"/>
          </p:cNvPicPr>
          <p:nvPr/>
        </p:nvPicPr>
        <p:blipFill>
          <a:blip r:embed="rId7"/>
          <a:stretch>
            <a:fillRect/>
          </a:stretch>
        </p:blipFill>
        <p:spPr>
          <a:xfrm>
            <a:off x="6114535" y="38651"/>
            <a:ext cx="893135" cy="914045"/>
          </a:xfrm>
          <a:prstGeom prst="rect">
            <a:avLst/>
          </a:prstGeom>
        </p:spPr>
      </p:pic>
      <p:sp>
        <p:nvSpPr>
          <p:cNvPr id="7" name="TextBox 6">
            <a:extLst>
              <a:ext uri="{FF2B5EF4-FFF2-40B4-BE49-F238E27FC236}">
                <a16:creationId xmlns:a16="http://schemas.microsoft.com/office/drawing/2014/main" id="{C3EF2A12-BE7C-FD4D-AA4A-1929B53A758E}"/>
              </a:ext>
            </a:extLst>
          </p:cNvPr>
          <p:cNvSpPr txBox="1"/>
          <p:nvPr/>
        </p:nvSpPr>
        <p:spPr>
          <a:xfrm>
            <a:off x="4039849" y="8938964"/>
            <a:ext cx="3480139" cy="830997"/>
          </a:xfrm>
          <a:prstGeom prst="rect">
            <a:avLst/>
          </a:prstGeom>
          <a:noFill/>
        </p:spPr>
        <p:txBody>
          <a:bodyPr wrap="square" rtlCol="0">
            <a:spAutoFit/>
          </a:bodyPr>
          <a:lstStyle/>
          <a:p>
            <a:pPr algn="ctr"/>
            <a:r>
              <a:rPr lang="en-US" sz="1000" b="1" dirty="0">
                <a:latin typeface="Arial" panose="020B0604020202020204" pitchFamily="34" charset="0"/>
                <a:cs typeface="Arial" panose="020B0604020202020204" pitchFamily="34" charset="0"/>
              </a:rPr>
              <a:t>Note: There will be an End-of-Course District Dance Exam, which will count as 10% of students cumulative grade for the class.</a:t>
            </a:r>
            <a:endParaRPr lang="en-US" sz="1000" dirty="0">
              <a:latin typeface="Arial" panose="020B0604020202020204" pitchFamily="34" charset="0"/>
              <a:cs typeface="Arial" panose="020B0604020202020204" pitchFamily="34" charset="0"/>
            </a:endParaRPr>
          </a:p>
          <a:p>
            <a:endParaRPr lang="en-US" dirty="0"/>
          </a:p>
        </p:txBody>
      </p:sp>
      <p:sp>
        <p:nvSpPr>
          <p:cNvPr id="5" name="Right Arrow 4">
            <a:extLst>
              <a:ext uri="{FF2B5EF4-FFF2-40B4-BE49-F238E27FC236}">
                <a16:creationId xmlns:a16="http://schemas.microsoft.com/office/drawing/2014/main" id="{9B5F8293-5FB1-8941-A81A-568CC42D9E6D}"/>
              </a:ext>
            </a:extLst>
          </p:cNvPr>
          <p:cNvSpPr/>
          <p:nvPr/>
        </p:nvSpPr>
        <p:spPr>
          <a:xfrm>
            <a:off x="282753" y="7556365"/>
            <a:ext cx="1196772" cy="64483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D634749-E369-104E-B123-072C54419A58}"/>
              </a:ext>
            </a:extLst>
          </p:cNvPr>
          <p:cNvSpPr txBox="1"/>
          <p:nvPr/>
        </p:nvSpPr>
        <p:spPr>
          <a:xfrm>
            <a:off x="266101" y="7759081"/>
            <a:ext cx="1372616" cy="307777"/>
          </a:xfrm>
          <a:prstGeom prst="rect">
            <a:avLst/>
          </a:prstGeom>
          <a:noFill/>
        </p:spPr>
        <p:txBody>
          <a:bodyPr wrap="square" rtlCol="0">
            <a:spAutoFit/>
          </a:bodyPr>
          <a:lstStyle/>
          <a:p>
            <a:r>
              <a:rPr lang="en-US" sz="1400" i="1" dirty="0"/>
              <a:t>REWARDS</a:t>
            </a:r>
          </a:p>
        </p:txBody>
      </p:sp>
      <p:sp>
        <p:nvSpPr>
          <p:cNvPr id="10" name="TextBox 9">
            <a:extLst>
              <a:ext uri="{FF2B5EF4-FFF2-40B4-BE49-F238E27FC236}">
                <a16:creationId xmlns:a16="http://schemas.microsoft.com/office/drawing/2014/main" id="{4B759A9D-2D6C-3546-B619-8B19D7F8B1BE}"/>
              </a:ext>
            </a:extLst>
          </p:cNvPr>
          <p:cNvSpPr txBox="1"/>
          <p:nvPr/>
        </p:nvSpPr>
        <p:spPr>
          <a:xfrm>
            <a:off x="1598951" y="7453711"/>
            <a:ext cx="2180321"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Students will earn PBIS points for positive behaviors that reflect the PAWS Expectations (above) and the IB Learner Profiles. </a:t>
            </a:r>
          </a:p>
        </p:txBody>
      </p:sp>
      <p:pic>
        <p:nvPicPr>
          <p:cNvPr id="12" name="Picture 11">
            <a:extLst>
              <a:ext uri="{FF2B5EF4-FFF2-40B4-BE49-F238E27FC236}">
                <a16:creationId xmlns:a16="http://schemas.microsoft.com/office/drawing/2014/main" id="{DC73E15A-A052-5A4B-B9F1-D848FCD02BB6}"/>
              </a:ext>
            </a:extLst>
          </p:cNvPr>
          <p:cNvPicPr>
            <a:picLocks noChangeAspect="1"/>
          </p:cNvPicPr>
          <p:nvPr/>
        </p:nvPicPr>
        <p:blipFill>
          <a:blip r:embed="rId8"/>
          <a:stretch>
            <a:fillRect/>
          </a:stretch>
        </p:blipFill>
        <p:spPr>
          <a:xfrm rot="20464447">
            <a:off x="4050390" y="4709174"/>
            <a:ext cx="588708" cy="588708"/>
          </a:xfrm>
          <a:prstGeom prst="rect">
            <a:avLst/>
          </a:prstGeom>
        </p:spPr>
      </p:pic>
      <p:pic>
        <p:nvPicPr>
          <p:cNvPr id="11" name="Picture 10">
            <a:extLst>
              <a:ext uri="{FF2B5EF4-FFF2-40B4-BE49-F238E27FC236}">
                <a16:creationId xmlns:a16="http://schemas.microsoft.com/office/drawing/2014/main" id="{2AF66208-6237-4344-B8F1-214AD10583A8}"/>
              </a:ext>
            </a:extLst>
          </p:cNvPr>
          <p:cNvPicPr>
            <a:picLocks noChangeAspect="1"/>
          </p:cNvPicPr>
          <p:nvPr/>
        </p:nvPicPr>
        <p:blipFill>
          <a:blip r:embed="rId9"/>
          <a:stretch>
            <a:fillRect/>
          </a:stretch>
        </p:blipFill>
        <p:spPr>
          <a:xfrm>
            <a:off x="4096529" y="7183598"/>
            <a:ext cx="1011266" cy="707886"/>
          </a:xfrm>
          <a:prstGeom prst="rect">
            <a:avLst/>
          </a:prstGeom>
        </p:spPr>
      </p:pic>
      <p:pic>
        <p:nvPicPr>
          <p:cNvPr id="37" name="Picture 23" descr="laptop.png">
            <a:extLst>
              <a:ext uri="{FF2B5EF4-FFF2-40B4-BE49-F238E27FC236}">
                <a16:creationId xmlns:a16="http://schemas.microsoft.com/office/drawing/2014/main" id="{0A7384E7-E3BE-B743-8B7A-7749A5F2D01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00115" y="2932924"/>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18">
            <a:extLst>
              <a:ext uri="{FF2B5EF4-FFF2-40B4-BE49-F238E27FC236}">
                <a16:creationId xmlns:a16="http://schemas.microsoft.com/office/drawing/2014/main" id="{F2F8BBF8-6138-F348-BA78-A4FA8EB53639}"/>
              </a:ext>
            </a:extLst>
          </p:cNvPr>
          <p:cNvSpPr txBox="1">
            <a:spLocks noChangeArrowheads="1"/>
          </p:cNvSpPr>
          <p:nvPr/>
        </p:nvSpPr>
        <p:spPr bwMode="auto">
          <a:xfrm>
            <a:off x="169541" y="4768699"/>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43" name="Left Arrow 42">
            <a:extLst>
              <a:ext uri="{FF2B5EF4-FFF2-40B4-BE49-F238E27FC236}">
                <a16:creationId xmlns:a16="http://schemas.microsoft.com/office/drawing/2014/main" id="{A92A9A5F-A743-1046-A86C-C09F6E8C28CB}"/>
              </a:ext>
            </a:extLst>
          </p:cNvPr>
          <p:cNvSpPr>
            <a:spLocks noChangeAspect="1" noChangeArrowheads="1"/>
          </p:cNvSpPr>
          <p:nvPr/>
        </p:nvSpPr>
        <p:spPr bwMode="auto">
          <a:xfrm>
            <a:off x="2102644" y="4989889"/>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44" name="Left Arrow 43">
            <a:extLst>
              <a:ext uri="{FF2B5EF4-FFF2-40B4-BE49-F238E27FC236}">
                <a16:creationId xmlns:a16="http://schemas.microsoft.com/office/drawing/2014/main" id="{4DA26045-B65A-2E42-97A6-C942A7A8A6D6}"/>
              </a:ext>
            </a:extLst>
          </p:cNvPr>
          <p:cNvSpPr>
            <a:spLocks noChangeAspect="1" noChangeArrowheads="1"/>
          </p:cNvSpPr>
          <p:nvPr/>
        </p:nvSpPr>
        <p:spPr bwMode="auto">
          <a:xfrm rot="-1260555">
            <a:off x="2062235" y="5554205"/>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45" name="TextBox 16">
            <a:extLst>
              <a:ext uri="{FF2B5EF4-FFF2-40B4-BE49-F238E27FC236}">
                <a16:creationId xmlns:a16="http://schemas.microsoft.com/office/drawing/2014/main" id="{A247CEFE-DBBE-9949-B525-4B818BE86A19}"/>
              </a:ext>
            </a:extLst>
          </p:cNvPr>
          <p:cNvSpPr txBox="1">
            <a:spLocks noChangeArrowheads="1"/>
          </p:cNvSpPr>
          <p:nvPr/>
        </p:nvSpPr>
        <p:spPr bwMode="auto">
          <a:xfrm>
            <a:off x="89921" y="8294928"/>
            <a:ext cx="4156618" cy="155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a:t>
            </a:r>
          </a:p>
          <a:p>
            <a:pPr>
              <a:buFont typeface="Arial" charset="0"/>
              <a:buNone/>
              <a:defRPr/>
            </a:pPr>
            <a:r>
              <a:rPr lang="en-US" altLang="en-US" sz="1100" dirty="0">
                <a:latin typeface="Arial Narrow" charset="0"/>
              </a:rPr>
              <a:t>valued by IB World Schools. These attributes, and others like them, </a:t>
            </a:r>
          </a:p>
          <a:p>
            <a:pPr>
              <a:buFont typeface="Arial" charset="0"/>
              <a:buNone/>
              <a:defRPr/>
            </a:pPr>
            <a:r>
              <a:rPr lang="en-US" altLang="en-US" sz="1100" dirty="0">
                <a:latin typeface="Arial Narrow" charset="0"/>
              </a:rPr>
              <a:t>can help individuals and groups become responsible members of </a:t>
            </a:r>
          </a:p>
          <a:p>
            <a:pPr>
              <a:buFont typeface="Arial" charset="0"/>
              <a:buNone/>
              <a:defRPr/>
            </a:pPr>
            <a:r>
              <a:rPr lang="en-US" altLang="en-US" sz="1100" dirty="0">
                <a:latin typeface="Arial Narrow" charset="0"/>
              </a:rPr>
              <a:t>local, national and global communities. </a:t>
            </a:r>
          </a:p>
          <a:p>
            <a:pPr>
              <a:buNone/>
              <a:defRPr/>
            </a:pPr>
            <a:r>
              <a:rPr lang="en-US" altLang="en-US" sz="1050" b="1" dirty="0">
                <a:latin typeface="Arial Narrow" charset="0"/>
              </a:rPr>
              <a:t>Caring	            Balanced            Reflective                   Inquirer               Communicator				 Open Minded</a:t>
            </a:r>
          </a:p>
          <a:p>
            <a:pPr eaLnBrk="1" hangingPunct="1">
              <a:spcBef>
                <a:spcPct val="0"/>
              </a:spcBef>
              <a:buFont typeface="Arial" charset="0"/>
              <a:buNone/>
              <a:defRPr/>
            </a:pPr>
            <a:r>
              <a:rPr lang="en-US" altLang="en-US" sz="1050" b="1" dirty="0">
                <a:latin typeface="Arial Narrow" charset="0"/>
              </a:rPr>
              <a:t>  Knowledgeable               Principled   Risk Taker         Thinkers                       				</a:t>
            </a:r>
            <a:r>
              <a:rPr lang="en-US" altLang="en-US" sz="1100" dirty="0">
                <a:latin typeface="Arial Narrow"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0EDAF5D-FF1F-3241-81CA-F75FB7EA4D63}"/>
              </a:ext>
            </a:extLst>
          </p:cNvPr>
          <p:cNvPicPr>
            <a:picLocks noChangeAspect="1"/>
          </p:cNvPicPr>
          <p:nvPr/>
        </p:nvPicPr>
        <p:blipFill>
          <a:blip r:embed="rId2"/>
          <a:stretch>
            <a:fillRect/>
          </a:stretch>
        </p:blipFill>
        <p:spPr>
          <a:xfrm>
            <a:off x="187715" y="3720291"/>
            <a:ext cx="3377583" cy="1039520"/>
          </a:xfrm>
          <a:prstGeom prst="rect">
            <a:avLst/>
          </a:prstGeom>
        </p:spPr>
      </p:pic>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622648" y="1091203"/>
            <a:ext cx="0" cy="4576226"/>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5700" y="1031063"/>
            <a:ext cx="384175" cy="3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7137500" y="992758"/>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712349" y="1144969"/>
            <a:ext cx="2104375" cy="307975"/>
          </a:xfrm>
          <a:prstGeom prst="rect">
            <a:avLst/>
          </a:prstGeom>
          <a:noFill/>
        </p:spPr>
        <p:txBody>
          <a:bodyPr wrap="square">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867150" y="1395111"/>
            <a:ext cx="3635375" cy="210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1000" dirty="0">
                <a:latin typeface="Arial Narrow" panose="020B0606020202030204" pitchFamily="34" charset="0"/>
              </a:rPr>
              <a:t>My expectation is that ALL assignments are completed on time. </a:t>
            </a:r>
          </a:p>
          <a:p>
            <a:pPr algn="ctr" eaLnBrk="1" hangingPunct="1">
              <a:spcBef>
                <a:spcPct val="0"/>
              </a:spcBef>
              <a:buNone/>
            </a:pPr>
            <a:r>
              <a:rPr lang="en-US" altLang="en-US" sz="10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(Student Code of Conduct page 9)</a:t>
            </a: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3921570" y="3275708"/>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Technology</a:t>
            </a: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465196" y="3342779"/>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678360"/>
            <a:ext cx="74549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r>
              <a:rPr lang="en-US" altLang="en-US" sz="1000" dirty="0">
                <a:latin typeface="Arial Narrow" panose="020B0606020202030204" pitchFamily="34" charset="0"/>
              </a:rPr>
              <a:t>I, ________________________________________, have read and understand the rules and expectations for Dance Techniques 1 / Dance 1.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000" b="1" dirty="0">
                <a:latin typeface="Arial Narrow" panose="020B0606020202030204" pitchFamily="34" charset="0"/>
              </a:rPr>
              <a:t>This syllabus should remain in the student notebook.</a:t>
            </a:r>
          </a:p>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r>
              <a:rPr lang="en-US" altLang="en-US" sz="1000" b="1" dirty="0">
                <a:latin typeface="Arial Narrow" panose="020B0606020202030204" pitchFamily="34" charset="0"/>
              </a:rPr>
              <a:t>Student signature </a:t>
            </a:r>
            <a:r>
              <a:rPr lang="en-US" altLang="en-US" sz="1000" dirty="0">
                <a:latin typeface="Arial Narrow" panose="020B0606020202030204" pitchFamily="34" charset="0"/>
              </a:rPr>
              <a:t>____________________________________________              </a:t>
            </a:r>
            <a:r>
              <a:rPr lang="en-US" altLang="en-US" sz="1000" b="1" dirty="0">
                <a:latin typeface="Arial Narrow" panose="020B0606020202030204" pitchFamily="34" charset="0"/>
              </a:rPr>
              <a:t>Parent signature </a:t>
            </a:r>
            <a:r>
              <a:rPr lang="en-US" altLang="en-US" sz="1000" dirty="0">
                <a:latin typeface="Arial Narrow" panose="020B0606020202030204" pitchFamily="34" charset="0"/>
              </a:rPr>
              <a:t>__________________________________________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12387" y="8796953"/>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Dance 1/ Dance 2</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17989" y="6228481"/>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3622648" y="5657904"/>
            <a:ext cx="0" cy="31212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4678464" y="5034883"/>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3727107" y="5185635"/>
            <a:ext cx="382832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None/>
            </a:pPr>
            <a:r>
              <a:rPr lang="en-US" altLang="en-US" sz="1200" b="1" i="1" dirty="0">
                <a:latin typeface="Arial Narrow" panose="020B0606020202030204" pitchFamily="34" charset="0"/>
              </a:rPr>
              <a:t>Dance 1</a:t>
            </a:r>
          </a:p>
          <a:p>
            <a:pPr algn="ctr">
              <a:spcBef>
                <a:spcPct val="0"/>
              </a:spcBef>
              <a:buNone/>
            </a:pPr>
            <a:r>
              <a:rPr lang="en-US" altLang="en-US" sz="1200" b="1" dirty="0">
                <a:latin typeface="Arial Narrow" panose="020B0606020202030204" pitchFamily="34" charset="0"/>
              </a:rPr>
              <a:t>Unit 1: Foundations of Dance</a:t>
            </a:r>
          </a:p>
          <a:p>
            <a:pPr algn="ctr">
              <a:spcBef>
                <a:spcPct val="0"/>
              </a:spcBef>
              <a:buNone/>
            </a:pPr>
            <a:r>
              <a:rPr lang="en-US" altLang="en-US" sz="1200" b="1" dirty="0">
                <a:latin typeface="Arial Narrow" panose="020B0606020202030204" pitchFamily="34" charset="0"/>
              </a:rPr>
              <a:t>Unit 2: Dance Techniques and Dance Performance</a:t>
            </a:r>
          </a:p>
          <a:p>
            <a:pPr algn="ctr">
              <a:spcBef>
                <a:spcPct val="0"/>
              </a:spcBef>
              <a:buNone/>
            </a:pPr>
            <a:r>
              <a:rPr lang="en-US" altLang="en-US" sz="1200" b="1" dirty="0">
                <a:latin typeface="Arial Narrow" panose="020B0606020202030204" pitchFamily="34" charset="0"/>
              </a:rPr>
              <a:t>Unit 3: Dance Cultures and Careers</a:t>
            </a:r>
          </a:p>
          <a:p>
            <a:pPr algn="ctr">
              <a:spcBef>
                <a:spcPct val="0"/>
              </a:spcBef>
              <a:buNone/>
            </a:pPr>
            <a:r>
              <a:rPr lang="en-US" altLang="en-US" sz="1200" b="1" dirty="0">
                <a:latin typeface="Arial Narrow" panose="020B0606020202030204" pitchFamily="34" charset="0"/>
              </a:rPr>
              <a:t>Unit 4: Dance Composition</a:t>
            </a:r>
          </a:p>
          <a:p>
            <a:pPr algn="ctr">
              <a:spcBef>
                <a:spcPct val="0"/>
              </a:spcBef>
              <a:buNone/>
            </a:pPr>
            <a:r>
              <a:rPr lang="en-US" altLang="en-US" sz="1200" b="1" i="1" dirty="0">
                <a:latin typeface="Arial Narrow" panose="020B0606020202030204" pitchFamily="34" charset="0"/>
              </a:rPr>
              <a:t>Dance 2</a:t>
            </a:r>
          </a:p>
          <a:p>
            <a:pPr algn="ctr">
              <a:spcBef>
                <a:spcPct val="0"/>
              </a:spcBef>
              <a:buNone/>
            </a:pPr>
            <a:r>
              <a:rPr lang="en-US" altLang="en-US" sz="1200" b="1" dirty="0">
                <a:latin typeface="Arial Narrow" panose="020B0606020202030204" pitchFamily="34" charset="0"/>
              </a:rPr>
              <a:t>Unit 1: Foundations of Dance</a:t>
            </a:r>
          </a:p>
          <a:p>
            <a:pPr algn="ctr">
              <a:spcBef>
                <a:spcPct val="0"/>
              </a:spcBef>
              <a:buNone/>
            </a:pPr>
            <a:r>
              <a:rPr lang="en-US" altLang="en-US" sz="1200" b="1" dirty="0">
                <a:latin typeface="Arial Narrow" panose="020B0606020202030204" pitchFamily="34" charset="0"/>
              </a:rPr>
              <a:t>Unit 2: Dance Techniques and Dance Performance</a:t>
            </a:r>
          </a:p>
          <a:p>
            <a:pPr algn="ctr">
              <a:spcBef>
                <a:spcPct val="0"/>
              </a:spcBef>
              <a:buNone/>
            </a:pPr>
            <a:r>
              <a:rPr lang="en-US" altLang="en-US" sz="1200" b="1" dirty="0">
                <a:latin typeface="Arial Narrow" panose="020B0606020202030204" pitchFamily="34" charset="0"/>
              </a:rPr>
              <a:t>Unit 3: Dance Cultures and Careers</a:t>
            </a:r>
          </a:p>
          <a:p>
            <a:pPr algn="ctr">
              <a:spcBef>
                <a:spcPct val="0"/>
              </a:spcBef>
              <a:buNone/>
            </a:pPr>
            <a:r>
              <a:rPr lang="en-US" altLang="en-US" sz="1200" b="1" dirty="0">
                <a:latin typeface="Arial Narrow" panose="020B0606020202030204" pitchFamily="34" charset="0"/>
              </a:rPr>
              <a:t>Unit 4: Dance Composition</a:t>
            </a:r>
          </a:p>
          <a:p>
            <a:pPr algn="ctr">
              <a:spcBef>
                <a:spcPct val="0"/>
              </a:spcBef>
              <a:buNone/>
            </a:pPr>
            <a:endParaRPr lang="en-US" altLang="en-US" sz="1200" b="1" dirty="0">
              <a:latin typeface="Arial Narrow" panose="020B0606020202030204" pitchFamily="34" charset="0"/>
            </a:endParaRPr>
          </a:p>
          <a:p>
            <a:pPr algn="ctr">
              <a:spcBef>
                <a:spcPct val="0"/>
              </a:spcBef>
              <a:buNone/>
            </a:pPr>
            <a:r>
              <a:rPr lang="en-US" altLang="en-US" sz="1100" dirty="0">
                <a:latin typeface="Arial Narrow" panose="020B0606020202030204" pitchFamily="34" charset="0"/>
              </a:rPr>
              <a:t>Subject Area Guides that list an overview for each class and show the interconnection of the Middle Years Programme and the Florida Standards are posted on the PVMS website under the IB MYP tab.</a:t>
            </a:r>
          </a:p>
        </p:txBody>
      </p:sp>
      <p:sp>
        <p:nvSpPr>
          <p:cNvPr id="5" name="Rectangle 3">
            <a:extLst>
              <a:ext uri="{FF2B5EF4-FFF2-40B4-BE49-F238E27FC236}">
                <a16:creationId xmlns:a16="http://schemas.microsoft.com/office/drawing/2014/main" id="{A3487FB2-A692-7040-BF64-B82FF7727D08}"/>
              </a:ext>
            </a:extLst>
          </p:cNvPr>
          <p:cNvSpPr>
            <a:spLocks noChangeArrowheads="1"/>
          </p:cNvSpPr>
          <p:nvPr/>
        </p:nvSpPr>
        <p:spPr bwMode="auto">
          <a:xfrm>
            <a:off x="-113506" y="364312"/>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C2DCB793-82BB-2F4D-A7F5-F1C5989D97EA}"/>
              </a:ext>
            </a:extLst>
          </p:cNvPr>
          <p:cNvSpPr txBox="1"/>
          <p:nvPr/>
        </p:nvSpPr>
        <p:spPr>
          <a:xfrm>
            <a:off x="4629472" y="7926420"/>
            <a:ext cx="1847629" cy="529571"/>
          </a:xfrm>
          <a:prstGeom prst="rect">
            <a:avLst/>
          </a:prstGeom>
          <a:noFill/>
        </p:spPr>
        <p:txBody>
          <a:bodyPr wrap="square" rtlCol="0">
            <a:spAutoFit/>
          </a:bodyPr>
          <a:lstStyle/>
          <a:p>
            <a:endParaRPr lang="en-US" dirty="0"/>
          </a:p>
        </p:txBody>
      </p:sp>
      <p:sp>
        <p:nvSpPr>
          <p:cNvPr id="8" name="Rectangle 5">
            <a:extLst>
              <a:ext uri="{FF2B5EF4-FFF2-40B4-BE49-F238E27FC236}">
                <a16:creationId xmlns:a16="http://schemas.microsoft.com/office/drawing/2014/main" id="{B28F75F9-9530-2B48-9248-67901E67D6EC}"/>
              </a:ext>
            </a:extLst>
          </p:cNvPr>
          <p:cNvSpPr>
            <a:spLocks noChangeArrowheads="1"/>
          </p:cNvSpPr>
          <p:nvPr/>
        </p:nvSpPr>
        <p:spPr bwMode="auto">
          <a:xfrm>
            <a:off x="-116381522" y="-171509"/>
            <a:ext cx="124153922"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Process Journal:</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The process journal is a generic term used to refer to the self-maintained record of progress that students have made through the arts. Students will use Office 365 this year to access their personalized class notebook for individual and collaborative work. Demonstration of how to access and use the class notebook will be done in class. </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		</a:t>
            </a:r>
            <a:endParaRPr kumimoji="0" lang="en-US" altLang="en-US" sz="700" b="0" i="0" u="none" strike="noStrike" cap="none" normalizeH="0" baseline="0">
              <a:ln>
                <a:noFill/>
              </a:ln>
              <a:solidFill>
                <a:schemeClr val="tx1"/>
              </a:solidFill>
              <a:effectLst/>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6">
            <a:extLst>
              <a:ext uri="{FF2B5EF4-FFF2-40B4-BE49-F238E27FC236}">
                <a16:creationId xmlns:a16="http://schemas.microsoft.com/office/drawing/2014/main" id="{8B822E70-D56F-894E-AD4C-AD52D1833BAF}"/>
              </a:ext>
            </a:extLst>
          </p:cNvPr>
          <p:cNvSpPr>
            <a:spLocks noChangeArrowheads="1"/>
          </p:cNvSpPr>
          <p:nvPr/>
        </p:nvSpPr>
        <p:spPr bwMode="auto">
          <a:xfrm>
            <a:off x="-116381522" y="457200"/>
            <a:ext cx="12415392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AB3909DA-F9D2-2540-BBC1-119ED2452ED0}"/>
              </a:ext>
            </a:extLst>
          </p:cNvPr>
          <p:cNvSpPr txBox="1"/>
          <p:nvPr/>
        </p:nvSpPr>
        <p:spPr>
          <a:xfrm>
            <a:off x="4053684" y="3589714"/>
            <a:ext cx="3223516" cy="1477328"/>
          </a:xfrm>
          <a:prstGeom prst="rect">
            <a:avLst/>
          </a:prstGeom>
          <a:noFill/>
        </p:spPr>
        <p:txBody>
          <a:bodyPr wrap="square" rtlCol="0">
            <a:spAutoFit/>
          </a:bodyPr>
          <a:lstStyle/>
          <a:p>
            <a:pPr algn="ctr"/>
            <a:r>
              <a:rPr lang="en-US" altLang="en-US" sz="100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a:t>
            </a:r>
          </a:p>
        </p:txBody>
      </p:sp>
      <p:sp>
        <p:nvSpPr>
          <p:cNvPr id="17" name="TextBox 16">
            <a:extLst>
              <a:ext uri="{FF2B5EF4-FFF2-40B4-BE49-F238E27FC236}">
                <a16:creationId xmlns:a16="http://schemas.microsoft.com/office/drawing/2014/main" id="{8E5123A9-28BA-DD4B-9046-81CE327518D0}"/>
              </a:ext>
            </a:extLst>
          </p:cNvPr>
          <p:cNvSpPr txBox="1"/>
          <p:nvPr/>
        </p:nvSpPr>
        <p:spPr>
          <a:xfrm>
            <a:off x="788191" y="6576174"/>
            <a:ext cx="1818372" cy="261610"/>
          </a:xfrm>
          <a:prstGeom prst="rect">
            <a:avLst/>
          </a:prstGeom>
          <a:noFill/>
        </p:spPr>
        <p:txBody>
          <a:bodyPr wrap="square" rtlCol="0">
            <a:spAutoFit/>
          </a:bodyPr>
          <a:lstStyle/>
          <a:p>
            <a:r>
              <a:rPr lang="en-US" sz="1100" b="1" cap="all" dirty="0">
                <a:latin typeface="Arial Black"/>
                <a:ea typeface="ＭＳ Ｐゴシック" charset="0"/>
                <a:cs typeface="Arial Black"/>
              </a:rPr>
              <a:t>Process Journal</a:t>
            </a:r>
          </a:p>
        </p:txBody>
      </p:sp>
      <p:sp>
        <p:nvSpPr>
          <p:cNvPr id="24" name="TextBox 23">
            <a:extLst>
              <a:ext uri="{FF2B5EF4-FFF2-40B4-BE49-F238E27FC236}">
                <a16:creationId xmlns:a16="http://schemas.microsoft.com/office/drawing/2014/main" id="{20376AEC-DF12-4843-98B3-998352D01CC6}"/>
              </a:ext>
            </a:extLst>
          </p:cNvPr>
          <p:cNvSpPr txBox="1"/>
          <p:nvPr/>
        </p:nvSpPr>
        <p:spPr>
          <a:xfrm>
            <a:off x="273374" y="1123976"/>
            <a:ext cx="3037765" cy="3693319"/>
          </a:xfrm>
          <a:prstGeom prst="rect">
            <a:avLst/>
          </a:prstGeom>
          <a:noFill/>
        </p:spPr>
        <p:txBody>
          <a:bodyPr wrap="square" rtlCol="0">
            <a:spAutoFit/>
          </a:bodyPr>
          <a:lstStyle/>
          <a:p>
            <a:pPr eaLnBrk="1" hangingPunct="1">
              <a:defRPr/>
            </a:pPr>
            <a:r>
              <a:rPr lang="en-US" sz="1400" b="1" cap="all" dirty="0">
                <a:latin typeface="Arial Black"/>
                <a:ea typeface="ＭＳ Ｐゴシック" charset="0"/>
                <a:cs typeface="Arial Black"/>
              </a:rPr>
              <a:t>             DRESS CODE</a:t>
            </a:r>
            <a:endParaRPr lang="en-US" sz="1100"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With new protocols in place for students and dressing out, students will need to bring jazz shoes daily, and wear clothing that allows for optimal movement to school. </a:t>
            </a:r>
            <a:r>
              <a:rPr lang="en-US" sz="1100" b="1" u="sng" dirty="0">
                <a:latin typeface="Arial" panose="020B0604020202020204" pitchFamily="34" charset="0"/>
                <a:cs typeface="Arial" panose="020B0604020202020204" pitchFamily="34" charset="0"/>
              </a:rPr>
              <a:t>We will discuss dress code expectations during the first week of school.</a:t>
            </a:r>
            <a:r>
              <a:rPr lang="en-US" sz="1100" b="1" dirty="0">
                <a:latin typeface="Arial" panose="020B0604020202020204" pitchFamily="34" charset="0"/>
                <a:cs typeface="Arial" panose="020B0604020202020204" pitchFamily="34" charset="0"/>
              </a:rPr>
              <a:t> Dance clothes may be worn under school clothes (examples below) for convenience as students will not dress out. </a:t>
            </a:r>
          </a:p>
          <a:p>
            <a:pPr algn="ctr"/>
            <a:endParaRPr lang="en-US" sz="1100" b="1" dirty="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Dance dress code and proper footwear will be enforced AUGUST 31st.</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3D554DD7-64AA-B547-920D-42177CFDFEBA}"/>
              </a:ext>
            </a:extLst>
          </p:cNvPr>
          <p:cNvPicPr>
            <a:picLocks noChangeAspect="1"/>
          </p:cNvPicPr>
          <p:nvPr/>
        </p:nvPicPr>
        <p:blipFill>
          <a:blip r:embed="rId9"/>
          <a:stretch>
            <a:fillRect/>
          </a:stretch>
        </p:blipFill>
        <p:spPr>
          <a:xfrm>
            <a:off x="1051351" y="4553310"/>
            <a:ext cx="1749018" cy="644392"/>
          </a:xfrm>
          <a:prstGeom prst="rect">
            <a:avLst/>
          </a:prstGeom>
        </p:spPr>
      </p:pic>
      <p:sp>
        <p:nvSpPr>
          <p:cNvPr id="31" name="TextBox 30">
            <a:extLst>
              <a:ext uri="{FF2B5EF4-FFF2-40B4-BE49-F238E27FC236}">
                <a16:creationId xmlns:a16="http://schemas.microsoft.com/office/drawing/2014/main" id="{71FC27D5-D733-4B41-83BE-E9412678EB37}"/>
              </a:ext>
            </a:extLst>
          </p:cNvPr>
          <p:cNvSpPr txBox="1"/>
          <p:nvPr/>
        </p:nvSpPr>
        <p:spPr>
          <a:xfrm>
            <a:off x="3973629" y="7735124"/>
            <a:ext cx="3196998" cy="1061829"/>
          </a:xfrm>
          <a:prstGeom prst="rect">
            <a:avLst/>
          </a:prstGeom>
          <a:noFill/>
        </p:spPr>
        <p:txBody>
          <a:bodyPr wrap="square" rtlCol="0">
            <a:spAutoFit/>
          </a:bodyPr>
          <a:lstStyle/>
          <a:p>
            <a:pPr algn="ctr">
              <a:buFont typeface="Arial" charset="0"/>
              <a:buNone/>
              <a:defRPr/>
            </a:pPr>
            <a:r>
              <a:rPr lang="en-US" altLang="en-US" sz="900" b="1" dirty="0">
                <a:latin typeface="Arial Narrow" charset="0"/>
              </a:rPr>
              <a:t>MYP Learner Profiles- </a:t>
            </a:r>
          </a:p>
          <a:p>
            <a:pPr algn="ctr">
              <a:buFont typeface="Arial" charset="0"/>
              <a:buNone/>
              <a:defRPr/>
            </a:pPr>
            <a:r>
              <a:rPr lang="en-US" altLang="en-US" sz="900" b="1" dirty="0">
                <a:latin typeface="Arial Narrow" charset="0"/>
              </a:rPr>
              <a:t>The IB learner profiles represents 10 attributes valued by IB World Schools. These attributes, and others like them, can help individuals and groups become responsible members of local, national and global communities. </a:t>
            </a:r>
          </a:p>
          <a:p>
            <a:pPr algn="ctr">
              <a:buFont typeface="Arial" charset="0"/>
              <a:buNone/>
              <a:defRPr/>
            </a:pPr>
            <a:r>
              <a:rPr lang="en-US" altLang="en-US" sz="900" b="1" i="1" dirty="0">
                <a:latin typeface="Arial Narrow" charset="0"/>
              </a:rPr>
              <a:t>Caring-Balanced-Reflective-Inquirer-Communicator-Knowledgeable-Principled-Risk Taker-Thinkers-Open Minded</a:t>
            </a:r>
          </a:p>
        </p:txBody>
      </p:sp>
      <p:sp>
        <p:nvSpPr>
          <p:cNvPr id="32" name="TextBox 31">
            <a:extLst>
              <a:ext uri="{FF2B5EF4-FFF2-40B4-BE49-F238E27FC236}">
                <a16:creationId xmlns:a16="http://schemas.microsoft.com/office/drawing/2014/main" id="{2C3729D9-948E-5A47-BEEB-E8DFE5811B63}"/>
              </a:ext>
            </a:extLst>
          </p:cNvPr>
          <p:cNvSpPr txBox="1"/>
          <p:nvPr/>
        </p:nvSpPr>
        <p:spPr>
          <a:xfrm>
            <a:off x="154930" y="5045910"/>
            <a:ext cx="3377583" cy="1308050"/>
          </a:xfrm>
          <a:prstGeom prst="rect">
            <a:avLst/>
          </a:prstGeom>
          <a:noFill/>
        </p:spPr>
        <p:txBody>
          <a:bodyPr wrap="square" rtlCol="0">
            <a:spAutoFit/>
          </a:bodyPr>
          <a:lstStyle/>
          <a:p>
            <a:pPr algn="ctr"/>
            <a:endParaRPr lang="en-US" sz="1000" b="1" dirty="0">
              <a:latin typeface="Arial" panose="020B0604020202020204" pitchFamily="34" charset="0"/>
              <a:cs typeface="Arial" panose="020B0604020202020204" pitchFamily="34" charset="0"/>
            </a:endParaRPr>
          </a:p>
          <a:p>
            <a:pPr algn="ctr"/>
            <a:r>
              <a:rPr lang="en-US" sz="1600" dirty="0">
                <a:latin typeface="Arial" panose="020B0604020202020204" pitchFamily="34" charset="0"/>
                <a:cs typeface="Arial" panose="020B0604020202020204" pitchFamily="34" charset="0"/>
              </a:rPr>
              <a:t>Hair needs to be pulled back away from the face. No jewelry. </a:t>
            </a:r>
          </a:p>
          <a:p>
            <a:endParaRPr lang="en-US" sz="700" dirty="0"/>
          </a:p>
          <a:p>
            <a:r>
              <a:rPr lang="en-US" dirty="0"/>
              <a:t>---------------------------------------------</a:t>
            </a:r>
            <a:endParaRPr lang="en-US" sz="1200" b="1" dirty="0">
              <a:latin typeface="Arial" panose="020B0604020202020204" pitchFamily="34" charset="0"/>
              <a:cs typeface="Arial" panose="020B0604020202020204" pitchFamily="34" charset="0"/>
            </a:endParaRPr>
          </a:p>
          <a:p>
            <a:endParaRPr lang="en-US" sz="1200" b="1"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E7E18FDD-F118-CF48-B71F-651F53C2134F}"/>
              </a:ext>
            </a:extLst>
          </p:cNvPr>
          <p:cNvSpPr txBox="1"/>
          <p:nvPr/>
        </p:nvSpPr>
        <p:spPr>
          <a:xfrm>
            <a:off x="-46357" y="6783560"/>
            <a:ext cx="3654551" cy="769441"/>
          </a:xfrm>
          <a:prstGeom prst="rect">
            <a:avLst/>
          </a:prstGeom>
          <a:noFill/>
        </p:spPr>
        <p:txBody>
          <a:bodyPr wrap="square" rtlCol="0">
            <a:spAutoFit/>
          </a:bodyPr>
          <a:lstStyle/>
          <a:p>
            <a:pPr algn="ctr"/>
            <a:r>
              <a:rPr lang="en-US" sz="1100" dirty="0">
                <a:latin typeface="Arial" panose="020B0604020202020204" pitchFamily="34" charset="0"/>
                <a:cs typeface="Arial" panose="020B0604020202020204" pitchFamily="34" charset="0"/>
              </a:rPr>
              <a:t>The process journal is a generic term used to refer to the self-maintained record of progress that students have made through the arts. This will be an online journal for </a:t>
            </a:r>
            <a:r>
              <a:rPr lang="en-US" sz="1100" b="1" i="1" u="sng" dirty="0">
                <a:latin typeface="Arial" panose="020B0604020202020204" pitchFamily="34" charset="0"/>
                <a:cs typeface="Arial" panose="020B0604020202020204" pitchFamily="34" charset="0"/>
              </a:rPr>
              <a:t>all</a:t>
            </a:r>
            <a:r>
              <a:rPr lang="en-US" sz="1100" dirty="0">
                <a:latin typeface="Arial" panose="020B0604020202020204" pitchFamily="34" charset="0"/>
                <a:cs typeface="Arial" panose="020B0604020202020204" pitchFamily="34" charset="0"/>
              </a:rPr>
              <a:t> students via MyLearning.</a:t>
            </a:r>
          </a:p>
        </p:txBody>
      </p:sp>
      <p:sp>
        <p:nvSpPr>
          <p:cNvPr id="2" name="TextBox 1">
            <a:extLst>
              <a:ext uri="{FF2B5EF4-FFF2-40B4-BE49-F238E27FC236}">
                <a16:creationId xmlns:a16="http://schemas.microsoft.com/office/drawing/2014/main" id="{B2CCF26F-DE3E-A74A-8219-86CFA085A122}"/>
              </a:ext>
            </a:extLst>
          </p:cNvPr>
          <p:cNvSpPr txBox="1"/>
          <p:nvPr/>
        </p:nvSpPr>
        <p:spPr>
          <a:xfrm>
            <a:off x="1321822" y="7508619"/>
            <a:ext cx="1043801" cy="261610"/>
          </a:xfrm>
          <a:prstGeom prst="rect">
            <a:avLst/>
          </a:prstGeom>
          <a:noFill/>
        </p:spPr>
        <p:txBody>
          <a:bodyPr wrap="square" rtlCol="0">
            <a:spAutoFit/>
          </a:bodyPr>
          <a:lstStyle/>
          <a:p>
            <a:r>
              <a:rPr lang="en-US" sz="1100" b="1" dirty="0">
                <a:latin typeface="Arial" panose="020B0604020202020204" pitchFamily="34" charset="0"/>
                <a:cs typeface="Arial" panose="020B0604020202020204" pitchFamily="34" charset="0"/>
              </a:rPr>
              <a:t>FEES</a:t>
            </a:r>
          </a:p>
        </p:txBody>
      </p:sp>
      <p:sp>
        <p:nvSpPr>
          <p:cNvPr id="11" name="TextBox 10">
            <a:extLst>
              <a:ext uri="{FF2B5EF4-FFF2-40B4-BE49-F238E27FC236}">
                <a16:creationId xmlns:a16="http://schemas.microsoft.com/office/drawing/2014/main" id="{D89250FF-C361-F942-AADE-55BF425E5007}"/>
              </a:ext>
            </a:extLst>
          </p:cNvPr>
          <p:cNvSpPr txBox="1"/>
          <p:nvPr/>
        </p:nvSpPr>
        <p:spPr>
          <a:xfrm>
            <a:off x="234824" y="7775215"/>
            <a:ext cx="3283366" cy="738664"/>
          </a:xfrm>
          <a:prstGeom prst="rect">
            <a:avLst/>
          </a:prstGeom>
          <a:noFill/>
        </p:spPr>
        <p:txBody>
          <a:bodyPr wrap="square" rtlCol="0">
            <a:spAutoFit/>
          </a:bodyPr>
          <a:lstStyle/>
          <a:p>
            <a:r>
              <a:rPr lang="en-US" sz="1050" dirty="0"/>
              <a:t>Required district course fee- $15</a:t>
            </a:r>
          </a:p>
          <a:p>
            <a:endParaRPr lang="en-US" sz="1050" dirty="0"/>
          </a:p>
          <a:p>
            <a:r>
              <a:rPr lang="en-US" sz="1050" dirty="0"/>
              <a:t>Optional class fee: PVMS Dance Tshirt -$15</a:t>
            </a:r>
          </a:p>
          <a:p>
            <a:r>
              <a:rPr lang="en-US" sz="1050" dirty="0"/>
              <a:t>(Shirt is Dance Dress Code Appropriate)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2560</TotalTime>
  <Words>1447</Words>
  <Application>Microsoft Office PowerPoint</Application>
  <PresentationFormat>Custom</PresentationFormat>
  <Paragraphs>147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Black</vt:lpstr>
      <vt:lpstr>Arial Narrow</vt:lpstr>
      <vt:lpstr>Calibri</vt:lpstr>
      <vt:lpstr>DJB This is My Life</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Jennifer Anne Rosoff</cp:lastModifiedBy>
  <cp:revision>103</cp:revision>
  <cp:lastPrinted>2019-08-08T12:13:57Z</cp:lastPrinted>
  <dcterms:modified xsi:type="dcterms:W3CDTF">2020-08-20T18:37:43Z</dcterms:modified>
</cp:coreProperties>
</file>