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BD445-CC78-3291-879D-BE5255B53011}" v="58" dt="2020-08-19T17:36:33.910"/>
    <p1510:client id="{77E68A86-EBFD-2E11-F780-DD22A8EE623E}" v="6" dt="2020-08-19T19:02:11.259"/>
    <p1510:client id="{A7D79D0C-0ADB-8301-1961-4E86CA70C6F9}" v="146" dt="2020-08-19T19:06:39.013"/>
    <p1510:client id="{C2485583-606A-4099-E591-B67B86DC83B1}" v="25" dt="2020-08-19T17:39:14.780"/>
    <p1510:client id="{FF953563-0151-76AB-8A69-6B9935ED35FB}" v="241" dt="2020-08-19T18:47:10.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75" d="100"/>
          <a:sy n="75" d="100"/>
        </p:scale>
        <p:origin x="3008"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7317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33962" y="6291770"/>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Black" panose="020B0A04020102020204" pitchFamily="34" charset="0"/>
              </a:rPr>
              <a:t>Grading Scale</a:t>
            </a:r>
          </a:p>
          <a:p>
            <a:pPr algn="ctr" eaLnBrk="1" hangingPunct="1">
              <a:spcBef>
                <a:spcPct val="0"/>
              </a:spcBef>
              <a:buNone/>
            </a:pPr>
            <a:r>
              <a:rPr lang="en-US" altLang="en-US" sz="800" i="1">
                <a:latin typeface="Arial Narrow" panose="020B0606020202030204" pitchFamily="34" charset="0"/>
              </a:rPr>
              <a:t>*Used for all assignments, assessments and final grades.  </a:t>
            </a:r>
          </a:p>
          <a:p>
            <a:pPr algn="ctr" eaLnBrk="1" hangingPunct="1">
              <a:spcBef>
                <a:spcPct val="0"/>
              </a:spcBef>
              <a:buNone/>
            </a:pPr>
            <a:r>
              <a:rPr lang="en-US" altLang="en-US" sz="800" i="1">
                <a:latin typeface="Arial Narrow" panose="020B0606020202030204" pitchFamily="34" charset="0"/>
              </a:rPr>
              <a:t>*Not used for performance based, summative assessments </a:t>
            </a:r>
          </a:p>
          <a:p>
            <a:pPr algn="ctr" eaLnBrk="1" hangingPunct="1">
              <a:spcBef>
                <a:spcPct val="0"/>
              </a:spcBef>
              <a:buFontTx/>
              <a:buNone/>
            </a:pPr>
            <a:r>
              <a:rPr lang="en-US" altLang="en-US" sz="1100" b="1">
                <a:latin typeface="Arial Black" panose="020B0A04020102020204" pitchFamily="34" charset="0"/>
              </a:rPr>
              <a:t> </a:t>
            </a:r>
            <a:r>
              <a:rPr lang="en-US" altLang="en-US" sz="1100">
                <a:latin typeface="Arial Narrow" panose="020B0606020202030204" pitchFamily="34" charset="0"/>
              </a:rPr>
              <a:t>90-100%       A</a:t>
            </a:r>
          </a:p>
          <a:p>
            <a:pPr algn="ctr" eaLnBrk="1" hangingPunct="1">
              <a:spcBef>
                <a:spcPct val="0"/>
              </a:spcBef>
              <a:buFontTx/>
              <a:buNone/>
            </a:pPr>
            <a:r>
              <a:rPr lang="en-US" altLang="en-US" sz="1100">
                <a:latin typeface="Arial Narrow" panose="020B0606020202030204" pitchFamily="34" charset="0"/>
              </a:rPr>
              <a:t>80-89 %        B</a:t>
            </a:r>
          </a:p>
          <a:p>
            <a:pPr algn="ctr" eaLnBrk="1" hangingPunct="1">
              <a:spcBef>
                <a:spcPct val="0"/>
              </a:spcBef>
              <a:buFontTx/>
              <a:buNone/>
            </a:pPr>
            <a:r>
              <a:rPr lang="en-US" altLang="en-US" sz="1100">
                <a:latin typeface="Arial Narrow" panose="020B0606020202030204" pitchFamily="34" charset="0"/>
              </a:rPr>
              <a:t>70-79 %        C</a:t>
            </a:r>
          </a:p>
          <a:p>
            <a:pPr algn="ctr" eaLnBrk="1" hangingPunct="1">
              <a:spcBef>
                <a:spcPct val="0"/>
              </a:spcBef>
              <a:buFontTx/>
              <a:buNone/>
            </a:pPr>
            <a:r>
              <a:rPr lang="en-US" altLang="en-US" sz="1100">
                <a:latin typeface="Arial Narrow" panose="020B0606020202030204" pitchFamily="34" charset="0"/>
              </a:rPr>
              <a:t>60-69%         D</a:t>
            </a:r>
          </a:p>
          <a:p>
            <a:pPr algn="ctr" eaLnBrk="1" hangingPunct="1">
              <a:spcBef>
                <a:spcPct val="0"/>
              </a:spcBef>
              <a:buFontTx/>
              <a:buNone/>
            </a:pPr>
            <a:r>
              <a:rPr lang="en-US" altLang="en-US" sz="110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Panthers strive to display their P.A.W.S.!</a:t>
            </a: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P- Positive</a:t>
            </a:r>
          </a:p>
          <a:p>
            <a:pPr eaLnBrk="1" hangingPunct="1">
              <a:spcBef>
                <a:spcPct val="0"/>
              </a:spcBef>
              <a:buFontTx/>
              <a:buNone/>
            </a:pPr>
            <a:r>
              <a:rPr lang="en-US" altLang="en-US" sz="1200">
                <a:latin typeface="Arial Narrow" panose="020B0606020202030204" pitchFamily="34" charset="0"/>
              </a:rPr>
              <a:t>A- Accountable</a:t>
            </a:r>
          </a:p>
          <a:p>
            <a:pPr eaLnBrk="1" hangingPunct="1">
              <a:spcBef>
                <a:spcPct val="0"/>
              </a:spcBef>
              <a:buFontTx/>
              <a:buNone/>
            </a:pPr>
            <a:r>
              <a:rPr lang="en-US" altLang="en-US" sz="1200">
                <a:latin typeface="Arial Narrow" panose="020B0606020202030204" pitchFamily="34" charset="0"/>
              </a:rPr>
              <a:t>W- Work Hard</a:t>
            </a:r>
          </a:p>
          <a:p>
            <a:pPr eaLnBrk="1" hangingPunct="1">
              <a:spcBef>
                <a:spcPct val="0"/>
              </a:spcBef>
              <a:buFontTx/>
              <a:buNone/>
            </a:pPr>
            <a:r>
              <a:rPr lang="en-US" altLang="en-US" sz="120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42875" y="791835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649679318"/>
              </p:ext>
            </p:extLst>
          </p:nvPr>
        </p:nvGraphicFramePr>
        <p:xfrm>
          <a:off x="485775" y="2443163"/>
          <a:ext cx="1663700" cy="2059192"/>
        </p:xfrm>
        <a:graphic>
          <a:graphicData uri="http://schemas.openxmlformats.org/drawingml/2006/table">
            <a:tbl>
              <a:tblPr firstRow="1" bandRow="1">
                <a:tableStyleId>{2D5ABB26-0587-4C30-8999-92F81FD0307C}</a:tableStyleId>
              </a:tblPr>
              <a:tblGrid>
                <a:gridCol w="1663700">
                  <a:extLst>
                    <a:ext uri="{9D8B030D-6E8A-4147-A177-3AD203B41FA5}">
                      <a16:colId xmlns:a16="http://schemas.microsoft.com/office/drawing/2014/main" val="20000"/>
                    </a:ext>
                  </a:extLst>
                </a:gridCol>
              </a:tblGrid>
              <a:tr h="413248">
                <a:tc>
                  <a:txBody>
                    <a:bodyPr/>
                    <a:lstStyle/>
                    <a:p>
                      <a:pPr>
                        <a:buNone/>
                      </a:pPr>
                      <a:r>
                        <a:rPr lang="en-US" sz="1100" dirty="0">
                          <a:latin typeface="Arial Narrow"/>
                          <a:cs typeface="Arial Narrow"/>
                        </a:rPr>
                        <a:t>mpoppert@pasco.k12.fl.us</a:t>
                      </a:r>
                    </a:p>
                  </a:txBody>
                  <a:tcPr marL="91444" marR="91444" marT="45732" marB="45732" anchor="ctr"/>
                </a:tc>
                <a:extLst>
                  <a:ext uri="{0D108BD9-81ED-4DB2-BD59-A6C34878D82A}">
                    <a16:rowId xmlns:a16="http://schemas.microsoft.com/office/drawing/2014/main" val="10000"/>
                  </a:ext>
                </a:extLst>
              </a:tr>
              <a:tr h="452846">
                <a:tc>
                  <a:txBody>
                    <a:bodyPr/>
                    <a:lstStyle/>
                    <a:p>
                      <a:r>
                        <a:rPr lang="en-US" sz="1200" dirty="0">
                          <a:latin typeface="Arial Narrow"/>
                          <a:cs typeface="Arial Narrow"/>
                        </a:rPr>
                        <a:t>813-794-4800</a:t>
                      </a:r>
                    </a:p>
                  </a:txBody>
                  <a:tcPr marL="91444" marR="91444" marT="45732" marB="45732" anchor="ctr"/>
                </a:tc>
                <a:extLst>
                  <a:ext uri="{0D108BD9-81ED-4DB2-BD59-A6C34878D82A}">
                    <a16:rowId xmlns:a16="http://schemas.microsoft.com/office/drawing/2014/main" val="10001"/>
                  </a:ext>
                </a:extLst>
              </a:tr>
              <a:tr h="583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Text Remind Class Code:</a:t>
                      </a:r>
                    </a:p>
                    <a:p>
                      <a:pPr marL="0" marR="0" lvl="0" indent="0" algn="l" rtl="0" eaLnBrk="1" fontAlgn="auto" latinLnBrk="0" hangingPunct="1">
                        <a:lnSpc>
                          <a:spcPct val="100000"/>
                        </a:lnSpc>
                        <a:spcBef>
                          <a:spcPts val="0"/>
                        </a:spcBef>
                        <a:spcAft>
                          <a:spcPts val="0"/>
                        </a:spcAft>
                        <a:buFontTx/>
                        <a:buNone/>
                      </a:pPr>
                      <a:r>
                        <a:rPr lang="cs-CZ" sz="1000" b="0" dirty="0">
                          <a:latin typeface="Arial Narrow"/>
                          <a:cs typeface="Arial Narrow"/>
                        </a:rPr>
                        <a:t>@poppertreg</a:t>
                      </a:r>
                    </a:p>
                  </a:txBody>
                  <a:tcPr marL="91444" marR="91444" marT="45732" marB="45732" anchor="ctr"/>
                </a:tc>
                <a:extLst>
                  <a:ext uri="{0D108BD9-81ED-4DB2-BD59-A6C34878D82A}">
                    <a16:rowId xmlns:a16="http://schemas.microsoft.com/office/drawing/2014/main" val="10002"/>
                  </a:ext>
                </a:extLst>
              </a:tr>
              <a:tr h="604446">
                <a:tc>
                  <a:txBody>
                    <a:bodyPr/>
                    <a:lstStyle/>
                    <a:p>
                      <a:pPr>
                        <a:buNone/>
                      </a:pPr>
                      <a:r>
                        <a:rPr lang="en-US" sz="1100" baseline="0" dirty="0">
                          <a:latin typeface="Arial Narrow"/>
                          <a:cs typeface="Arial Narrow"/>
                        </a:rPr>
                        <a:t>Planning Time: </a:t>
                      </a:r>
                    </a:p>
                    <a:p>
                      <a:pPr>
                        <a:buNone/>
                      </a:pPr>
                      <a:r>
                        <a:rPr lang="en-US" sz="1100" baseline="0" dirty="0">
                          <a:latin typeface="Arial Narrow"/>
                          <a:cs typeface="Arial Narrow"/>
                        </a:rPr>
                        <a:t>2nd Period </a:t>
                      </a:r>
                      <a:r>
                        <a:rPr lang="en-US" sz="1000" baseline="0" dirty="0">
                          <a:latin typeface="Arial Narrow"/>
                          <a:cs typeface="Arial Narrow"/>
                        </a:rPr>
                        <a:t>(9:23-10:13 AM)</a:t>
                      </a:r>
                    </a:p>
                    <a:p>
                      <a:pPr>
                        <a:buNone/>
                      </a:pPr>
                      <a:endParaRPr lang="en-US" sz="120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1400" b="1" dirty="0">
                <a:latin typeface="Calibri"/>
                <a:ea typeface="Baskerville"/>
                <a:cs typeface="Baskerville"/>
              </a:rPr>
              <a:t>Pine View Middle School </a:t>
            </a:r>
            <a:endParaRPr lang="en-US" altLang="en-US" sz="1400" b="1" dirty="0">
              <a:ea typeface="Baskerville"/>
              <a:cs typeface="Baskerville"/>
            </a:endParaRPr>
          </a:p>
          <a:p>
            <a:pPr algn="ctr" eaLnBrk="1" hangingPunct="1">
              <a:spcBef>
                <a:spcPct val="0"/>
              </a:spcBef>
              <a:buFontTx/>
              <a:buNone/>
            </a:pPr>
            <a:r>
              <a:rPr lang="en-US" altLang="en-US" sz="1400" b="1" dirty="0">
                <a:latin typeface="Calibri"/>
                <a:ea typeface="Baskerville"/>
                <a:cs typeface="Baskerville"/>
              </a:rPr>
              <a:t>An IB MYP World School Magnet</a:t>
            </a:r>
          </a:p>
          <a:p>
            <a:pPr algn="ctr" eaLnBrk="1" hangingPunct="1">
              <a:spcBef>
                <a:spcPct val="0"/>
              </a:spcBef>
              <a:buNone/>
            </a:pPr>
            <a:r>
              <a:rPr lang="en-US" altLang="en-US" sz="1400" b="1" dirty="0">
                <a:latin typeface="Calibri"/>
                <a:ea typeface="Baskerville"/>
                <a:cs typeface="Baskerville"/>
              </a:rPr>
              <a:t>Math Year 1 </a:t>
            </a:r>
            <a:endParaRPr lang="en-US" altLang="en-US" sz="1400" b="1" dirty="0">
              <a:ea typeface="Baskerville"/>
              <a:cs typeface="Baskerville"/>
            </a:endParaRPr>
          </a:p>
          <a:p>
            <a:pPr algn="ctr">
              <a:spcBef>
                <a:spcPct val="0"/>
              </a:spcBef>
              <a:buNone/>
            </a:pPr>
            <a:r>
              <a:rPr lang="en-US" altLang="en-US" sz="1400" b="1">
                <a:latin typeface="Calibri"/>
                <a:ea typeface="ＭＳ Ｐゴシック"/>
                <a:cs typeface="Calibri"/>
              </a:rPr>
              <a:t>Rachel </a:t>
            </a:r>
            <a:r>
              <a:rPr lang="en-US" altLang="en-US" sz="1400" b="1" dirty="0">
                <a:latin typeface="Calibri"/>
                <a:ea typeface="ＭＳ Ｐゴシック"/>
                <a:cs typeface="Calibri"/>
              </a:rPr>
              <a:t>Poppert</a:t>
            </a:r>
            <a:endParaRPr lang="en-US" altLang="en-US" sz="1400" b="1" dirty="0">
              <a:cs typeface="Calibri"/>
            </a:endParaRPr>
          </a:p>
          <a:p>
            <a:pPr eaLnBrk="1" hangingPunct="1">
              <a:spcBef>
                <a:spcPct val="0"/>
              </a:spcBef>
              <a:buFontTx/>
              <a:buNone/>
            </a:pPr>
            <a:r>
              <a:rPr lang="en-US" altLang="en-US" sz="1200" i="1" dirty="0">
                <a:latin typeface="Arial Narrow"/>
                <a:ea typeface="ＭＳ Ｐゴシック"/>
              </a:rPr>
              <a:t>Middle Years </a:t>
            </a:r>
            <a:r>
              <a:rPr lang="en-US" altLang="en-US" sz="1200" i="1" dirty="0" err="1">
                <a:latin typeface="Arial Narrow"/>
                <a:ea typeface="ＭＳ Ｐゴシック"/>
              </a:rPr>
              <a:t>Programme</a:t>
            </a:r>
            <a:r>
              <a:rPr lang="en-US" altLang="en-US" sz="1200" i="1" dirty="0">
                <a:latin typeface="Arial Narrow"/>
                <a:ea typeface="ＭＳ Ｐゴシック"/>
              </a:rPr>
              <a:t> (MYP), mathematics promotes both inquiry and application, helping students to develop problem solving techniques that transcend the discipline and that are useful in the world beyond school. Students in the MYP </a:t>
            </a:r>
            <a:r>
              <a:rPr lang="en-US" altLang="en-US" sz="1200" i="1" dirty="0" err="1">
                <a:latin typeface="Arial Narrow"/>
                <a:ea typeface="ＭＳ Ｐゴシック"/>
              </a:rPr>
              <a:t>programme</a:t>
            </a:r>
            <a:r>
              <a:rPr lang="en-US" altLang="en-US" sz="1200" i="1" dirty="0">
                <a:latin typeface="Arial Narrow"/>
                <a:ea typeface="ＭＳ Ｐゴシック"/>
              </a:rPr>
              <a:t> learn how to represent information, to explore and model situations, and to find solutions to familiar and unfamiliar problems, all while honoring the Florida Mathematics Standards.</a:t>
            </a:r>
            <a:endParaRPr lang="en-US" altLang="en-US" sz="1050" b="1" dirty="0">
              <a:latin typeface="Arial Narrow"/>
              <a:ea typeface="ＭＳ Ｐゴシック"/>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a:latin typeface="Arial Narrow" panose="020B0606020202030204" pitchFamily="34" charset="0"/>
              </a:rPr>
              <a:t>School-Wide Discipline Plan:</a:t>
            </a: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1. Warning</a:t>
            </a:r>
          </a:p>
          <a:p>
            <a:pPr eaLnBrk="1" hangingPunct="1">
              <a:spcBef>
                <a:spcPct val="0"/>
              </a:spcBef>
              <a:buFontTx/>
              <a:buNone/>
            </a:pPr>
            <a:r>
              <a:rPr lang="en-US" altLang="en-US" sz="1200">
                <a:latin typeface="Arial Narrow" panose="020B0606020202030204" pitchFamily="34" charset="0"/>
              </a:rPr>
              <a:t>2. Parent contact and lunch detention.</a:t>
            </a:r>
          </a:p>
          <a:p>
            <a:pPr eaLnBrk="1" hangingPunct="1">
              <a:spcBef>
                <a:spcPct val="0"/>
              </a:spcBef>
              <a:buFontTx/>
              <a:buNone/>
            </a:pPr>
            <a:r>
              <a:rPr lang="en-US" altLang="en-US" sz="1200">
                <a:latin typeface="Arial Narrow" panose="020B0606020202030204" pitchFamily="34" charset="0"/>
              </a:rPr>
              <a:t>3. Parent contact and in class suspension with lunch detention</a:t>
            </a:r>
          </a:p>
          <a:p>
            <a:pPr eaLnBrk="1" hangingPunct="1">
              <a:spcBef>
                <a:spcPct val="0"/>
              </a:spcBef>
              <a:buFontTx/>
              <a:buNone/>
            </a:pPr>
            <a:r>
              <a:rPr lang="en-US" altLang="en-US" sz="1200">
                <a:latin typeface="Arial Narrow" panose="020B0606020202030204" pitchFamily="34" charset="0"/>
              </a:rPr>
              <a:t>4. Discipline referral</a:t>
            </a:r>
          </a:p>
          <a:p>
            <a:pPr eaLnBrk="1" hangingPunct="1">
              <a:spcBef>
                <a:spcPct val="0"/>
              </a:spcBef>
              <a:buFontTx/>
              <a:buNone/>
            </a:pPr>
            <a:r>
              <a:rPr lang="en-US" altLang="en-US" sz="120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20557" y="7968357"/>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Students will earn PBIS points for positive behaviors that reflect the PAWS Expectations (above) and the IB Learner Profile</a:t>
            </a:r>
            <a:endParaRPr lang="en-US" altLang="en-US" sz="180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7044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a:latin typeface="Arial Narrow" charset="0"/>
              </a:rPr>
              <a:t>IB Learner Profile- </a:t>
            </a:r>
            <a:r>
              <a:rPr lang="en-US" altLang="en-US" sz="1100">
                <a:latin typeface="Arial Narrow" charset="0"/>
              </a:rPr>
              <a:t>The IB learner profile represents 10 attributes valued by IB World </a:t>
            </a:r>
          </a:p>
          <a:p>
            <a:pPr>
              <a:buFont typeface="Arial" charset="0"/>
              <a:buNone/>
              <a:defRPr/>
            </a:pPr>
            <a:r>
              <a:rPr lang="en-US" altLang="en-US" sz="1100">
                <a:latin typeface="Arial Narrow" charset="0"/>
              </a:rPr>
              <a:t>Schools. These attributes, and others like them, can help individuals and groups become </a:t>
            </a:r>
          </a:p>
          <a:p>
            <a:pPr>
              <a:buFont typeface="Arial" charset="0"/>
              <a:buNone/>
              <a:defRPr/>
            </a:pPr>
            <a:r>
              <a:rPr lang="en-US" altLang="en-US" sz="1100">
                <a:latin typeface="Arial Narrow" charset="0"/>
              </a:rPr>
              <a:t>responsible members of local, national and global communities. </a:t>
            </a:r>
          </a:p>
          <a:p>
            <a:pPr>
              <a:buFont typeface="Arial" charset="0"/>
              <a:buNone/>
              <a:defRPr/>
            </a:pPr>
            <a:r>
              <a:rPr lang="en-US" altLang="en-US" sz="1050" b="1">
                <a:latin typeface="Arial Narrow" charset="0"/>
              </a:rPr>
              <a:t>Caring	            Balanced            Reflective                    Inquirer               Communicator</a:t>
            </a:r>
          </a:p>
          <a:p>
            <a:pPr eaLnBrk="1" hangingPunct="1">
              <a:spcBef>
                <a:spcPct val="0"/>
              </a:spcBef>
              <a:buFont typeface="Arial" charset="0"/>
              <a:buNone/>
              <a:defRPr/>
            </a:pPr>
            <a:r>
              <a:rPr lang="en-US" altLang="en-US" sz="1050" b="1">
                <a:latin typeface="Arial Narrow" charset="0"/>
              </a:rPr>
              <a:t>  Knowledgeable               Principled	  Risk Taker            Thinkers             Open Minded</a:t>
            </a:r>
            <a:r>
              <a:rPr lang="en-US" altLang="en-US" sz="110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r>
              <a:rPr lang="en-US" altLang="en-US" sz="1100">
                <a:latin typeface="Arial Narrow" panose="020B0606020202030204" pitchFamily="34" charset="0"/>
              </a:rPr>
              <a:t>All MYP schools have four policies in place by the time of authorization. All policies are published on the PVMS website  (</a:t>
            </a:r>
            <a:r>
              <a:rPr lang="en-US" altLang="en-US" sz="1100" u="sng">
                <a:latin typeface="Arial Narrow" panose="020B0606020202030204" pitchFamily="34" charset="0"/>
                <a:hlinkClick r:id="rId7"/>
              </a:rPr>
              <a:t>http://pvms.pasco.k12.fl.us/ib-myp-policies/)</a:t>
            </a:r>
            <a:r>
              <a:rPr lang="en-US" altLang="en-US" sz="1100">
                <a:latin typeface="Arial Narrow" panose="020B0606020202030204" pitchFamily="34" charset="0"/>
              </a:rPr>
              <a:t> as they are created.</a:t>
            </a:r>
          </a:p>
          <a:p>
            <a:pPr>
              <a:spcBef>
                <a:spcPct val="0"/>
              </a:spcBef>
              <a:buFontTx/>
              <a:buNone/>
            </a:pPr>
            <a:r>
              <a:rPr lang="en-US" altLang="en-US" sz="1100" i="1" u="sng">
                <a:latin typeface="Arial Narrow" panose="020B0606020202030204" pitchFamily="34" charset="0"/>
              </a:rPr>
              <a:t>Academic Honesty Policy</a:t>
            </a:r>
            <a:r>
              <a:rPr lang="en-US" altLang="en-US" sz="1100" i="1">
                <a:latin typeface="Arial Narrow" panose="020B0606020202030204" pitchFamily="34" charset="0"/>
              </a:rPr>
              <a:t>:</a:t>
            </a:r>
            <a:r>
              <a:rPr lang="en-US" altLang="en-US" sz="110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a:latin typeface="Arial Narrow" panose="020B0606020202030204" pitchFamily="34" charset="0"/>
              </a:rPr>
              <a:t>Language Policy:</a:t>
            </a:r>
            <a:r>
              <a:rPr lang="en-US" altLang="en-US" sz="110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Policy:</a:t>
            </a:r>
            <a:r>
              <a:rPr lang="en-US" altLang="en-US" sz="1100">
                <a:latin typeface="Arial Narrow" panose="020B0606020202030204" pitchFamily="34" charset="0"/>
              </a:rPr>
              <a:t>  This policy defines how the MYP is inclusive for all PVMS students.</a:t>
            </a:r>
          </a:p>
          <a:p>
            <a:pPr>
              <a:spcBef>
                <a:spcPct val="0"/>
              </a:spcBef>
              <a:buFontTx/>
              <a:buNone/>
            </a:pPr>
            <a:r>
              <a:rPr lang="en-US" altLang="en-US" sz="1100" i="1" u="sng">
                <a:latin typeface="Arial Narrow" panose="020B0606020202030204" pitchFamily="34" charset="0"/>
              </a:rPr>
              <a:t>Assessment Policy:</a:t>
            </a:r>
            <a:r>
              <a:rPr lang="en-US" altLang="en-US" sz="1100" u="sng">
                <a:latin typeface="Arial Narrow" panose="020B0606020202030204" pitchFamily="34" charset="0"/>
              </a:rPr>
              <a:t> </a:t>
            </a:r>
            <a:r>
              <a:rPr lang="en-US" altLang="en-US" sz="110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0845" y="8974780"/>
            <a:ext cx="2500312" cy="338554"/>
          </a:xfrm>
          <a:prstGeom prst="rect">
            <a:avLst/>
          </a:prstGeom>
          <a:noFill/>
        </p:spPr>
        <p:txBody>
          <a:bodyPr wrap="square">
            <a:spAutoFit/>
          </a:bodyPr>
          <a:lstStyle/>
          <a:p>
            <a:pPr>
              <a:defRPr/>
            </a:pPr>
            <a:r>
              <a:rPr lang="en-US" sz="800">
                <a:latin typeface="Arial Narrow" charset="0"/>
                <a:ea typeface="Arial Narrow" charset="0"/>
                <a:cs typeface="Arial Narrow" charset="0"/>
              </a:rPr>
              <a:t>Students will have a variety of performance &amp; traditional assessments during the year</a:t>
            </a:r>
            <a:r>
              <a:rPr lang="en-US" sz="8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309250"/>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a:latin typeface="Arial Narrow" panose="020B0606020202030204" pitchFamily="34" charset="0"/>
              </a:rPr>
              <a:t>This course has a state FSA exam which will determine class placement for the following school year.</a:t>
            </a:r>
            <a:endParaRPr lang="en-US" altLang="en-US" sz="900" i="1" u="sng"/>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29213" y="7706510"/>
            <a:ext cx="2500312" cy="396286"/>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a:solidFill>
                  <a:schemeClr val="lt1"/>
                </a:solidFill>
                <a:latin typeface="Arial Narrow" charset="0"/>
                <a:ea typeface="Arial Narrow" charset="0"/>
                <a:cs typeface="Arial Narrow" charset="0"/>
              </a:rPr>
              <a:t>55% Summative </a:t>
            </a:r>
            <a:r>
              <a:rPr lang="en-US" sz="800">
                <a:solidFill>
                  <a:schemeClr val="lt1"/>
                </a:solidFill>
                <a:latin typeface="Arial Narrow" charset="0"/>
                <a:ea typeface="Arial Narrow" charset="0"/>
                <a:cs typeface="Arial Narrow" charset="0"/>
              </a:rPr>
              <a:t>(Common Summative Assessments {CSAs}, projects &amp;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29213" y="8121615"/>
            <a:ext cx="1684082" cy="449919"/>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a:solidFill>
                  <a:schemeClr val="lt1"/>
                </a:solidFill>
                <a:latin typeface="Arial Narrow" charset="0"/>
                <a:ea typeface="Arial Narrow" charset="0"/>
                <a:cs typeface="Arial Narrow" charset="0"/>
              </a:rPr>
              <a:t>35% Formative </a:t>
            </a:r>
            <a:r>
              <a:rPr lang="en-US" sz="800">
                <a:solidFill>
                  <a:schemeClr val="lt1"/>
                </a:solidFill>
                <a:latin typeface="Arial Narrow" charset="0"/>
                <a:ea typeface="Arial Narrow" charset="0"/>
                <a:cs typeface="Arial Narrow" charset="0"/>
              </a:rPr>
              <a:t>(Common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42E7C70F-085F-D74F-A882-B61ECBE7C3DE}"/>
              </a:ext>
            </a:extLst>
          </p:cNvPr>
          <p:cNvSpPr>
            <a:spLocks noChangeArrowheads="1"/>
          </p:cNvSpPr>
          <p:nvPr/>
        </p:nvSpPr>
        <p:spPr bwMode="auto">
          <a:xfrm>
            <a:off x="5130800" y="8588070"/>
            <a:ext cx="1489075" cy="338554"/>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a:solidFill>
                  <a:schemeClr val="lt1"/>
                </a:solidFill>
                <a:latin typeface="Arial Narrow" charset="0"/>
                <a:ea typeface="Arial Narrow" charset="0"/>
                <a:cs typeface="Arial Narrow" charset="0"/>
              </a:rPr>
              <a:t>10% Practice</a:t>
            </a:r>
            <a:r>
              <a:rPr lang="en-US" sz="1000">
                <a:solidFill>
                  <a:schemeClr val="lt1"/>
                </a:solidFill>
                <a:latin typeface="Arial Narrow" charset="0"/>
                <a:ea typeface="Arial Narrow" charset="0"/>
                <a:cs typeface="Arial Narrow" charset="0"/>
              </a:rPr>
              <a:t> </a:t>
            </a:r>
            <a:r>
              <a:rPr lang="en-US" sz="800">
                <a:solidFill>
                  <a:schemeClr val="lt1"/>
                </a:solidFill>
                <a:latin typeface="Arial Narrow" charset="0"/>
                <a:ea typeface="Arial Narrow" charset="0"/>
                <a:cs typeface="Arial Narrow" charset="0"/>
              </a:rPr>
              <a:t>(Homework/Classwork &amp;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42914" y="1093788"/>
            <a:ext cx="3373437"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5987" y="951950"/>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38139" y="1432872"/>
            <a:ext cx="34782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a:latin typeface="Arial Narrow" panose="020B0606020202030204" pitchFamily="34" charset="0"/>
              </a:rPr>
              <a:t>It is an expectation that </a:t>
            </a:r>
            <a:r>
              <a:rPr lang="en-US" altLang="en-US" sz="1100" b="1">
                <a:latin typeface="Arial Narrow" panose="020B0606020202030204" pitchFamily="34" charset="0"/>
              </a:rPr>
              <a:t>all</a:t>
            </a:r>
            <a:r>
              <a:rPr lang="en-US" altLang="en-US" sz="1100">
                <a:latin typeface="Arial Narrow" panose="020B0606020202030204" pitchFamily="34" charset="0"/>
              </a:rPr>
              <a:t> assignments are completed on time.  </a:t>
            </a:r>
            <a:r>
              <a:rPr lang="en-US" altLang="en-US" sz="1100"/>
              <a:t>Multiple opportunities will be given for students to show mastery of the standards, by student request and through completion of previous missing formative assignments, as required by the teacher. </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831849" y="4184318"/>
            <a:ext cx="3375025" cy="261610"/>
          </a:xfrm>
          <a:prstGeom prst="rect">
            <a:avLst/>
          </a:prstGeom>
          <a:noFill/>
        </p:spPr>
        <p:txBody>
          <a:bodyPr>
            <a:spAutoFit/>
          </a:bodyPr>
          <a:lstStyle/>
          <a:p>
            <a:pPr algn="ctr" eaLnBrk="1" hangingPunct="1">
              <a:defRPr/>
            </a:pPr>
            <a:r>
              <a:rPr lang="en-US" sz="1100" b="1" cap="all">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181983"/>
            <a:ext cx="280987" cy="17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4802" y="613319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200">
                <a:latin typeface="Arial Narrow"/>
                <a:ea typeface="ＭＳ Ｐゴシック"/>
              </a:rPr>
              <a:t>I, ________________________________________, have read and understand the rules and expectations for Year 1 Math.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a:latin typeface="Arial Narrow"/>
                <a:ea typeface="ＭＳ Ｐゴシック"/>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None/>
            </a:pPr>
            <a:r>
              <a:rPr lang="en-US" altLang="en-US" sz="1200" b="1">
                <a:latin typeface="Arial Narrow"/>
                <a:ea typeface="ＭＳ Ｐゴシック"/>
              </a:rPr>
              <a:t>Student signature </a:t>
            </a:r>
            <a:r>
              <a:rPr lang="en-US" altLang="en-US" sz="1200">
                <a:latin typeface="Arial Narrow"/>
                <a:ea typeface="ＭＳ Ｐゴシック"/>
              </a:rPr>
              <a:t>__________________________________  </a:t>
            </a:r>
            <a:r>
              <a:rPr lang="en-US" altLang="en-US" sz="1200" b="1">
                <a:latin typeface="Arial Narrow"/>
                <a:ea typeface="ＭＳ Ｐゴシック"/>
              </a:rPr>
              <a:t>Parent signature </a:t>
            </a:r>
            <a:r>
              <a:rPr lang="en-US" altLang="en-US" sz="1200">
                <a:latin typeface="Arial Narrow"/>
                <a:ea typeface="ＭＳ Ｐゴシック"/>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862593" y="6192361"/>
            <a:ext cx="3789260" cy="276999"/>
          </a:xfrm>
          <a:prstGeom prst="rect">
            <a:avLst/>
          </a:prstGeom>
          <a:noFill/>
        </p:spPr>
        <p:txBody>
          <a:bodyPr wrap="square">
            <a:spAutoFit/>
          </a:bodyPr>
          <a:lstStyle/>
          <a:p>
            <a:pPr algn="ctr" eaLnBrk="1" hangingPunct="1">
              <a:defRPr/>
            </a:pPr>
            <a:r>
              <a:rPr lang="en-US" sz="1200" b="1" cap="all">
                <a:latin typeface="Arial Black"/>
                <a:ea typeface="ＭＳ Ｐゴシック" charset="0"/>
                <a:cs typeface="Arial Black"/>
              </a:rPr>
              <a:t>Class Resources &amp; </a:t>
            </a:r>
            <a:r>
              <a:rPr lang="en-US" sz="1200" b="1" cap="all" err="1">
                <a:latin typeface="Arial Black"/>
                <a:ea typeface="ＭＳ Ｐゴシック" charset="0"/>
                <a:cs typeface="Arial Black"/>
              </a:rPr>
              <a:t>HOMEwork</a:t>
            </a:r>
            <a:endParaRPr lang="en-US" sz="1200" b="1" cap="all">
              <a:latin typeface="Arial Black"/>
              <a:ea typeface="ＭＳ Ｐゴシック" charset="0"/>
              <a:cs typeface="Arial Black"/>
            </a:endParaRP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Calibri"/>
                <a:ea typeface="ＭＳ Ｐゴシック"/>
                <a:cs typeface="Calibri"/>
              </a:rPr>
              <a:t>Math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415088"/>
            <a:ext cx="51911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b="1">
                <a:latin typeface="Arial Narrow" panose="020B0606020202030204" pitchFamily="34" charset="0"/>
              </a:rPr>
              <a:t>RESOURCES</a:t>
            </a:r>
          </a:p>
          <a:p>
            <a:pPr eaLnBrk="1" hangingPunct="1">
              <a:spcBef>
                <a:spcPct val="0"/>
              </a:spcBef>
              <a:buNone/>
            </a:pPr>
            <a:r>
              <a:rPr lang="en-US" altLang="en-US" sz="1000">
                <a:latin typeface="Arial Narrow" panose="020B0606020202030204" pitchFamily="34" charset="0"/>
              </a:rPr>
              <a:t>Students and parents should be signed up for our class </a:t>
            </a:r>
            <a:r>
              <a:rPr lang="en-US" altLang="en-US" sz="1000" b="1">
                <a:latin typeface="Arial Narrow" panose="020B0606020202030204" pitchFamily="34" charset="0"/>
              </a:rPr>
              <a:t>Remind </a:t>
            </a:r>
            <a:r>
              <a:rPr lang="en-US" altLang="en-US" sz="1000">
                <a:latin typeface="Arial Narrow" panose="020B0606020202030204" pitchFamily="34" charset="0"/>
              </a:rPr>
              <a:t>account. This is used to communicate upcoming assignments, events, and  reminders. The class code can be found on the front of this syllabus. </a:t>
            </a:r>
          </a:p>
          <a:p>
            <a:pPr eaLnBrk="1" hangingPunct="1">
              <a:spcBef>
                <a:spcPct val="0"/>
              </a:spcBef>
              <a:buNone/>
            </a:pPr>
            <a:endParaRPr lang="en-US" altLang="en-US" sz="800">
              <a:latin typeface="Arial Narrow" panose="020B0606020202030204" pitchFamily="34" charset="0"/>
            </a:endParaRPr>
          </a:p>
          <a:p>
            <a:pPr eaLnBrk="1" hangingPunct="1">
              <a:spcBef>
                <a:spcPct val="0"/>
              </a:spcBef>
              <a:buNone/>
            </a:pPr>
            <a:r>
              <a:rPr lang="en-US" altLang="en-US" sz="1000" b="1" err="1">
                <a:latin typeface="Arial Narrow" panose="020B0606020202030204" pitchFamily="34" charset="0"/>
              </a:rPr>
              <a:t>MyStudent</a:t>
            </a:r>
            <a:r>
              <a:rPr lang="en-US" altLang="en-US" sz="1000" b="1">
                <a:latin typeface="Arial Narrow" panose="020B0606020202030204" pitchFamily="34" charset="0"/>
              </a:rPr>
              <a:t> </a:t>
            </a:r>
            <a:r>
              <a:rPr lang="en-US" altLang="en-US" sz="1000">
                <a:latin typeface="Arial Narrow" panose="020B0606020202030204" pitchFamily="34" charset="0"/>
              </a:rPr>
              <a:t>is used to report student grades and to track assignments, as well as, progress and report cards.. </a:t>
            </a:r>
          </a:p>
          <a:p>
            <a:pPr eaLnBrk="1" hangingPunct="1">
              <a:spcBef>
                <a:spcPct val="0"/>
              </a:spcBef>
              <a:buNone/>
            </a:pPr>
            <a:r>
              <a:rPr lang="en-US" altLang="en-US" sz="1000">
                <a:latin typeface="Arial Narrow" panose="020B0606020202030204" pitchFamily="34" charset="0"/>
              </a:rPr>
              <a:t>Classroom resources and materials will be uploaded to </a:t>
            </a:r>
            <a:r>
              <a:rPr lang="en-US" altLang="en-US" sz="1000" b="1" err="1">
                <a:latin typeface="Arial Narrow" panose="020B0606020202030204" pitchFamily="34" charset="0"/>
              </a:rPr>
              <a:t>MyStudent</a:t>
            </a:r>
            <a:r>
              <a:rPr lang="en-US" altLang="en-US" sz="1000" b="1">
                <a:latin typeface="Arial Narrow" panose="020B0606020202030204" pitchFamily="34" charset="0"/>
              </a:rPr>
              <a:t> </a:t>
            </a:r>
            <a:r>
              <a:rPr lang="en-US" altLang="en-US" sz="1000">
                <a:latin typeface="Arial Narrow" panose="020B0606020202030204" pitchFamily="34" charset="0"/>
              </a:rPr>
              <a:t>and/or </a:t>
            </a:r>
            <a:r>
              <a:rPr lang="en-US" altLang="en-US" sz="1000" b="1" err="1">
                <a:latin typeface="Arial Narrow" panose="020B0606020202030204" pitchFamily="34" charset="0"/>
              </a:rPr>
              <a:t>Mylearning</a:t>
            </a:r>
            <a:r>
              <a:rPr lang="en-US" altLang="en-US" sz="1000">
                <a:latin typeface="Arial Narrow" panose="020B0606020202030204" pitchFamily="34" charset="0"/>
              </a:rPr>
              <a:t>.  </a:t>
            </a:r>
          </a:p>
          <a:p>
            <a:pPr eaLnBrk="1" hangingPunct="1">
              <a:spcBef>
                <a:spcPct val="0"/>
              </a:spcBef>
              <a:buNone/>
            </a:pPr>
            <a:endParaRPr lang="en-US" altLang="en-US" sz="800">
              <a:latin typeface="Arial Narrow" panose="020B0606020202030204" pitchFamily="34" charset="0"/>
            </a:endParaRPr>
          </a:p>
          <a:p>
            <a:pPr eaLnBrk="1" hangingPunct="1">
              <a:spcBef>
                <a:spcPct val="0"/>
              </a:spcBef>
              <a:buNone/>
            </a:pPr>
            <a:r>
              <a:rPr lang="en-US" altLang="en-US" sz="1000" b="1">
                <a:latin typeface="Arial Narrow" panose="020B0606020202030204" pitchFamily="34" charset="0"/>
              </a:rPr>
              <a:t>HOMEWORK</a:t>
            </a:r>
          </a:p>
          <a:p>
            <a:pPr eaLnBrk="1" hangingPunct="1">
              <a:spcBef>
                <a:spcPct val="0"/>
              </a:spcBef>
              <a:buNone/>
            </a:pPr>
            <a:r>
              <a:rPr lang="en-US" altLang="en-US" sz="1000">
                <a:latin typeface="Arial Narrow" panose="020B0606020202030204" pitchFamily="34" charset="0"/>
              </a:rPr>
              <a:t>Students should expect to have some math homework on most nights.  Success in mathematics requires student participation and practice.  </a:t>
            </a:r>
          </a:p>
          <a:p>
            <a:pPr algn="ctr">
              <a:spcBef>
                <a:spcPct val="0"/>
              </a:spcBef>
              <a:buNone/>
            </a:pPr>
            <a:endParaRPr lang="en-US" altLang="en-US" sz="1000" b="1">
              <a:latin typeface="Arial Narrow" panose="020B0606020202030204" pitchFamily="34" charset="0"/>
            </a:endParaRPr>
          </a:p>
          <a:p>
            <a:pPr algn="ctr">
              <a:spcBef>
                <a:spcPct val="0"/>
              </a:spcBef>
              <a:buNone/>
            </a:pPr>
            <a:r>
              <a:rPr lang="en-US" altLang="en-US" sz="1000" b="1">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9825" y="6204861"/>
            <a:ext cx="316798" cy="26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50" y="671892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a:latin typeface="Arial Narrow" panose="020B0606020202030204" pitchFamily="34" charset="0"/>
              </a:rPr>
              <a:t>Subject Area Guides </a:t>
            </a:r>
            <a:r>
              <a:rPr lang="en-US" altLang="en-US" sz="1200">
                <a:latin typeface="Arial Narrow" panose="020B0606020202030204" pitchFamily="34" charset="0"/>
              </a:rPr>
              <a:t>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89574" y="4435722"/>
            <a:ext cx="2254341" cy="2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sz="1100" b="1" u="sng">
                <a:latin typeface="Calibri"/>
                <a:ea typeface="ＭＳ Ｐゴシック"/>
                <a:cs typeface="Calibri"/>
              </a:rPr>
              <a:t>Unit 1:</a:t>
            </a:r>
            <a:r>
              <a:rPr lang="en-US" sz="1100" b="1">
                <a:latin typeface="Calibri"/>
                <a:ea typeface="ＭＳ Ｐゴシック"/>
                <a:cs typeface="Calibri"/>
              </a:rPr>
              <a:t> </a:t>
            </a:r>
            <a:r>
              <a:rPr lang="en-US" sz="1100">
                <a:latin typeface="Calibri"/>
                <a:ea typeface="ＭＳ Ｐゴシック"/>
                <a:cs typeface="Calibri"/>
              </a:rPr>
              <a:t>Area &amp; Surface Area</a:t>
            </a:r>
          </a:p>
          <a:p>
            <a:pPr>
              <a:buNone/>
            </a:pPr>
            <a:r>
              <a:rPr lang="en-US" sz="1100" b="1" u="sng">
                <a:latin typeface="Calibri"/>
                <a:ea typeface="ＭＳ Ｐゴシック"/>
                <a:cs typeface="Calibri"/>
              </a:rPr>
              <a:t>Unit 2:</a:t>
            </a:r>
            <a:r>
              <a:rPr lang="en-US" sz="1100" b="1">
                <a:latin typeface="Calibri"/>
                <a:ea typeface="ＭＳ Ｐゴシック"/>
                <a:cs typeface="Calibri"/>
              </a:rPr>
              <a:t> </a:t>
            </a:r>
            <a:r>
              <a:rPr lang="en-US" sz="1100">
                <a:latin typeface="Calibri"/>
                <a:ea typeface="ＭＳ Ｐゴシック"/>
                <a:cs typeface="Calibri"/>
              </a:rPr>
              <a:t>Introducing Ratios</a:t>
            </a:r>
            <a:endParaRPr lang="en-US" sz="1100">
              <a:ea typeface="ＭＳ Ｐゴシック"/>
              <a:cs typeface="Calibri"/>
            </a:endParaRPr>
          </a:p>
          <a:p>
            <a:pPr>
              <a:buNone/>
            </a:pPr>
            <a:r>
              <a:rPr lang="en-US" sz="1100" b="1" u="sng">
                <a:latin typeface="Calibri"/>
                <a:ea typeface="ＭＳ Ｐゴシック"/>
                <a:cs typeface="Calibri"/>
              </a:rPr>
              <a:t>Unit 3:</a:t>
            </a:r>
            <a:r>
              <a:rPr lang="en-US" sz="1100" b="1">
                <a:latin typeface="Calibri"/>
                <a:ea typeface="ＭＳ Ｐゴシック"/>
                <a:cs typeface="Calibri"/>
              </a:rPr>
              <a:t> </a:t>
            </a:r>
            <a:r>
              <a:rPr lang="en-US" sz="1100">
                <a:latin typeface="Calibri"/>
                <a:ea typeface="ＭＳ Ｐゴシック"/>
                <a:cs typeface="Calibri"/>
              </a:rPr>
              <a:t>Unit Rates &amp; Percentages</a:t>
            </a:r>
            <a:endParaRPr lang="en-US" sz="1100">
              <a:ea typeface="ＭＳ Ｐゴシック"/>
              <a:cs typeface="Calibri"/>
            </a:endParaRPr>
          </a:p>
          <a:p>
            <a:pPr>
              <a:buNone/>
            </a:pPr>
            <a:r>
              <a:rPr lang="en-US" sz="1100" b="1" u="sng">
                <a:latin typeface="Calibri"/>
                <a:ea typeface="ＭＳ Ｐゴシック"/>
                <a:cs typeface="Calibri"/>
              </a:rPr>
              <a:t>Unit 4:</a:t>
            </a:r>
            <a:r>
              <a:rPr lang="en-US" sz="1100" b="1">
                <a:latin typeface="Calibri"/>
                <a:ea typeface="ＭＳ Ｐゴシック"/>
                <a:cs typeface="Calibri"/>
              </a:rPr>
              <a:t> </a:t>
            </a:r>
            <a:r>
              <a:rPr lang="en-US" sz="1100">
                <a:latin typeface="Calibri"/>
                <a:ea typeface="ＭＳ Ｐゴシック"/>
                <a:cs typeface="Calibri"/>
              </a:rPr>
              <a:t>Dividing Fractions</a:t>
            </a:r>
            <a:endParaRPr lang="en-US" sz="1100">
              <a:ea typeface="ＭＳ Ｐゴシック"/>
              <a:cs typeface="Calibri"/>
            </a:endParaRPr>
          </a:p>
          <a:p>
            <a:pPr>
              <a:buNone/>
            </a:pPr>
            <a:r>
              <a:rPr lang="en-US" sz="1100" b="1" u="sng">
                <a:latin typeface="Calibri"/>
                <a:ea typeface="ＭＳ Ｐゴシック"/>
                <a:cs typeface="Calibri"/>
              </a:rPr>
              <a:t>Unit 5</a:t>
            </a:r>
            <a:r>
              <a:rPr lang="en-US" sz="1100" u="sng">
                <a:latin typeface="Calibri"/>
                <a:ea typeface="ＭＳ Ｐゴシック"/>
                <a:cs typeface="Calibri"/>
              </a:rPr>
              <a:t>:</a:t>
            </a:r>
            <a:r>
              <a:rPr lang="en-US" sz="1100">
                <a:latin typeface="Calibri"/>
                <a:ea typeface="ＭＳ Ｐゴシック"/>
                <a:cs typeface="Calibri"/>
              </a:rPr>
              <a:t>  Arithmetic in Base Ten</a:t>
            </a:r>
            <a:endParaRPr lang="en-US" sz="1100">
              <a:ea typeface="ＭＳ Ｐゴシック"/>
              <a:cs typeface="Calibri"/>
            </a:endParaRPr>
          </a:p>
          <a:p>
            <a:pPr>
              <a:buNone/>
            </a:pPr>
            <a:r>
              <a:rPr lang="en-US" sz="1100" b="1" u="sng">
                <a:latin typeface="Calibri"/>
                <a:ea typeface="ＭＳ Ｐゴシック"/>
                <a:cs typeface="Calibri"/>
              </a:rPr>
              <a:t>Unit 6:</a:t>
            </a:r>
            <a:r>
              <a:rPr lang="en-US" sz="1100" b="1">
                <a:latin typeface="Calibri"/>
                <a:ea typeface="ＭＳ Ｐゴシック"/>
                <a:cs typeface="Calibri"/>
              </a:rPr>
              <a:t> </a:t>
            </a:r>
            <a:r>
              <a:rPr lang="en-US" sz="1100">
                <a:latin typeface="Calibri"/>
                <a:ea typeface="ＭＳ Ｐゴシック"/>
                <a:cs typeface="Calibri"/>
              </a:rPr>
              <a:t>Expressions and Equations</a:t>
            </a:r>
            <a:endParaRPr lang="en-US" sz="1100">
              <a:ea typeface="ＭＳ Ｐゴシック"/>
              <a:cs typeface="Calibri"/>
            </a:endParaRPr>
          </a:p>
          <a:p>
            <a:pPr>
              <a:buNone/>
            </a:pPr>
            <a:r>
              <a:rPr lang="en-US" sz="1100" b="1" u="sng">
                <a:latin typeface="Calibri"/>
                <a:ea typeface="ＭＳ Ｐゴシック"/>
                <a:cs typeface="Calibri"/>
              </a:rPr>
              <a:t>Unit 7:</a:t>
            </a:r>
            <a:r>
              <a:rPr lang="en-US" sz="1100" b="1">
                <a:latin typeface="Calibri"/>
                <a:ea typeface="ＭＳ Ｐゴシック"/>
                <a:cs typeface="Calibri"/>
              </a:rPr>
              <a:t> </a:t>
            </a:r>
            <a:r>
              <a:rPr lang="en-US" sz="1100">
                <a:latin typeface="Calibri"/>
                <a:ea typeface="ＭＳ Ｐゴシック"/>
                <a:cs typeface="Calibri"/>
              </a:rPr>
              <a:t>Rational Numbers</a:t>
            </a:r>
          </a:p>
          <a:p>
            <a:pPr>
              <a:buNone/>
            </a:pPr>
            <a:r>
              <a:rPr lang="en-US" sz="1100" b="1" u="sng">
                <a:latin typeface="Calibri"/>
                <a:ea typeface="ＭＳ Ｐゴシック"/>
                <a:cs typeface="Calibri"/>
              </a:rPr>
              <a:t>Unit 8:</a:t>
            </a:r>
            <a:r>
              <a:rPr lang="en-US" sz="1100">
                <a:latin typeface="Calibri"/>
                <a:ea typeface="ＭＳ Ｐゴシック"/>
                <a:cs typeface="Calibri"/>
              </a:rPr>
              <a:t> Data Sets &amp; Distributions</a:t>
            </a:r>
            <a:endParaRPr lang="en-US" sz="1100">
              <a:ea typeface="ＭＳ Ｐゴシック"/>
              <a:cs typeface="Calibri"/>
            </a:endParaRPr>
          </a:p>
          <a:p>
            <a:pPr>
              <a:buNone/>
            </a:pPr>
            <a:r>
              <a:rPr lang="en-US" sz="1100" b="1" u="sng">
                <a:latin typeface="Calibri"/>
                <a:ea typeface="ＭＳ Ｐゴシック"/>
                <a:cs typeface="Calibri"/>
              </a:rPr>
              <a:t>Unit 9:</a:t>
            </a:r>
            <a:r>
              <a:rPr lang="en-US" sz="1100">
                <a:latin typeface="Calibri"/>
                <a:ea typeface="ＭＳ Ｐゴシック"/>
                <a:cs typeface="Calibri"/>
              </a:rPr>
              <a:t> Putting It All Together</a:t>
            </a:r>
          </a:p>
          <a:p>
            <a:pPr>
              <a:spcBef>
                <a:spcPct val="0"/>
              </a:spcBef>
              <a:buNone/>
            </a:pPr>
            <a:endParaRPr lang="en-US" altLang="en-US" sz="1200">
              <a:latin typeface="Arial Narrow" panose="020B0606020202030204" pitchFamily="34" charset="0"/>
            </a:endParaRPr>
          </a:p>
        </p:txBody>
      </p:sp>
      <p:sp>
        <p:nvSpPr>
          <p:cNvPr id="28" name="TextBox 54">
            <a:extLst>
              <a:ext uri="{FF2B5EF4-FFF2-40B4-BE49-F238E27FC236}">
                <a16:creationId xmlns:a16="http://schemas.microsoft.com/office/drawing/2014/main" id="{FE33F5C4-B9E6-464B-9215-93371DAED025}"/>
              </a:ext>
            </a:extLst>
          </p:cNvPr>
          <p:cNvSpPr txBox="1">
            <a:spLocks noChangeArrowheads="1"/>
          </p:cNvSpPr>
          <p:nvPr/>
        </p:nvSpPr>
        <p:spPr bwMode="auto">
          <a:xfrm>
            <a:off x="76200" y="4612120"/>
            <a:ext cx="5346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however, using them in class without teacher permission will result in a behavior step. Students will be required to use technology both at school and at home. </a:t>
            </a:r>
            <a:r>
              <a:rPr lang="en-US" altLang="en-US" sz="1200">
                <a:latin typeface="Arial Narrow" charset="0"/>
              </a:rPr>
              <a:t>	</a:t>
            </a:r>
            <a:endParaRPr lang="en-US" altLang="en-US" sz="1200" b="1">
              <a:latin typeface="Arial Narrow" charset="0"/>
            </a:endParaRPr>
          </a:p>
        </p:txBody>
      </p:sp>
      <p:sp>
        <p:nvSpPr>
          <p:cNvPr id="29" name="TextBox 54">
            <a:extLst>
              <a:ext uri="{FF2B5EF4-FFF2-40B4-BE49-F238E27FC236}">
                <a16:creationId xmlns:a16="http://schemas.microsoft.com/office/drawing/2014/main" id="{E0B88871-6F78-8341-BC94-4221EC3A9D22}"/>
              </a:ext>
            </a:extLst>
          </p:cNvPr>
          <p:cNvSpPr txBox="1">
            <a:spLocks noChangeArrowheads="1"/>
          </p:cNvSpPr>
          <p:nvPr/>
        </p:nvSpPr>
        <p:spPr bwMode="auto">
          <a:xfrm>
            <a:off x="291321" y="2445875"/>
            <a:ext cx="360122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None/>
              <a:defRPr/>
            </a:pPr>
            <a:endParaRPr lang="en-US" sz="1100">
              <a:solidFill>
                <a:srgbClr val="000000"/>
              </a:solidFill>
              <a:latin typeface="Calibri"/>
              <a:ea typeface="ＭＳ Ｐゴシック"/>
              <a:cs typeface="Calibri"/>
            </a:endParaRPr>
          </a:p>
          <a:p>
            <a:pPr>
              <a:spcBef>
                <a:spcPct val="0"/>
              </a:spcBef>
              <a:buFontTx/>
              <a:buNone/>
              <a:defRPr/>
            </a:pPr>
            <a:r>
              <a:rPr lang="en-US" sz="1100">
                <a:solidFill>
                  <a:srgbClr val="000000"/>
                </a:solidFill>
                <a:latin typeface="Calibri"/>
                <a:ea typeface="ＭＳ Ｐゴシック"/>
                <a:cs typeface="Calibri"/>
              </a:rPr>
              <a:t>To complete a test retake, completion of ALL correlating unit assignments and test corrections must be submitted. Test corrections that show lack of proficiency towards the standard(s) may result in need for further remediation before retesting.  All retakes will be administered at a time scheduled with their teacher. The student will receive the better score.</a:t>
            </a:r>
            <a:endParaRPr lang="en-US" altLang="en-US" sz="1100" b="1">
              <a:latin typeface="Calibri"/>
              <a:ea typeface="ＭＳ Ｐゴシック"/>
              <a:cs typeface="Calibri"/>
            </a:endParaRPr>
          </a:p>
        </p:txBody>
      </p:sp>
      <p:sp>
        <p:nvSpPr>
          <p:cNvPr id="30" name="TextBox 29">
            <a:extLst>
              <a:ext uri="{FF2B5EF4-FFF2-40B4-BE49-F238E27FC236}">
                <a16:creationId xmlns:a16="http://schemas.microsoft.com/office/drawing/2014/main" id="{4731DAD9-E2B1-504D-851E-F08B0E13B0B3}"/>
              </a:ext>
            </a:extLst>
          </p:cNvPr>
          <p:cNvSpPr txBox="1"/>
          <p:nvPr/>
        </p:nvSpPr>
        <p:spPr>
          <a:xfrm>
            <a:off x="236539" y="2312135"/>
            <a:ext cx="3413125" cy="261610"/>
          </a:xfrm>
          <a:prstGeom prst="rect">
            <a:avLst/>
          </a:prstGeom>
          <a:noFill/>
        </p:spPr>
        <p:txBody>
          <a:bodyPr wrap="square">
            <a:spAutoFit/>
          </a:bodyPr>
          <a:lstStyle/>
          <a:p>
            <a:pPr algn="ctr" eaLnBrk="1" hangingPunct="1">
              <a:defRPr/>
            </a:pPr>
            <a:r>
              <a:rPr lang="en-US" sz="1100" b="1" cap="all">
                <a:latin typeface="Arial Black"/>
                <a:ea typeface="ＭＳ Ｐゴシック" charset="0"/>
                <a:cs typeface="Arial Black"/>
              </a:rPr>
              <a:t>Test Retake Policy</a:t>
            </a:r>
          </a:p>
        </p:txBody>
      </p:sp>
      <p:cxnSp>
        <p:nvCxnSpPr>
          <p:cNvPr id="31" name="Straight Connector 30">
            <a:extLst>
              <a:ext uri="{FF2B5EF4-FFF2-40B4-BE49-F238E27FC236}">
                <a16:creationId xmlns:a16="http://schemas.microsoft.com/office/drawing/2014/main" id="{B5414DC7-25EB-1B4F-AD42-D3EE2EDCEB6D}"/>
              </a:ext>
            </a:extLst>
          </p:cNvPr>
          <p:cNvCxnSpPr>
            <a:cxnSpLocks noChangeShapeType="1"/>
          </p:cNvCxnSpPr>
          <p:nvPr/>
        </p:nvCxnSpPr>
        <p:spPr bwMode="auto">
          <a:xfrm flipH="1" flipV="1">
            <a:off x="5536596" y="6479404"/>
            <a:ext cx="2146904" cy="9734"/>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1307</Words>
  <Application>Microsoft Macintosh PowerPoint</Application>
  <PresentationFormat>Custom</PresentationFormat>
  <Paragraphs>124</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19</cp:revision>
  <dcterms:modified xsi:type="dcterms:W3CDTF">2020-08-23T18:04:35Z</dcterms:modified>
</cp:coreProperties>
</file>