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E439B2-07AA-7997-C2C2-E1D3F4462A21}" v="153" dt="2020-08-19T18:51:32.3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68"/>
    <p:restoredTop sz="94792"/>
  </p:normalViewPr>
  <p:slideViewPr>
    <p:cSldViewPr snapToGrid="0">
      <p:cViewPr varScale="1">
        <p:scale>
          <a:sx n="75" d="100"/>
          <a:sy n="75" d="100"/>
        </p:scale>
        <p:origin x="3240" y="16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10" Type="http://schemas.microsoft.com/office/2015/10/relationships/revisionInfo" Target="revisionInfo.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8/23/20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8/23/20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DC02B2-6225-4D91-A17F-947FCBF39280}" type="slidenum">
              <a:rPr lang="en-US" smtClean="0"/>
              <a:pPr>
                <a:defRPr/>
              </a:pPr>
              <a:t>1</a:t>
            </a:fld>
            <a:endParaRPr lang="en-US"/>
          </a:p>
        </p:txBody>
      </p:sp>
    </p:spTree>
    <p:extLst>
      <p:ext uri="{BB962C8B-B14F-4D97-AF65-F5344CB8AC3E}">
        <p14:creationId xmlns:p14="http://schemas.microsoft.com/office/powerpoint/2010/main" val="73173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8/23/20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8/23/20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8/23/20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8/23/20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8/23/20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8/23/20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8/23/20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pvms.pasco.k12.fl.us/ib-myp-polici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75" y="24796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3" y="295592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9075" y="34877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33962" y="6291770"/>
            <a:ext cx="2798763"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a:t>
            </a:r>
          </a:p>
          <a:p>
            <a:pPr algn="ctr" eaLnBrk="1" hangingPunct="1">
              <a:spcBef>
                <a:spcPct val="0"/>
              </a:spcBef>
              <a:buNone/>
            </a:pPr>
            <a:r>
              <a:rPr lang="en-US" altLang="en-US" sz="800" i="1" dirty="0">
                <a:latin typeface="Arial Narrow" panose="020B0606020202030204" pitchFamily="34" charset="0"/>
              </a:rPr>
              <a:t>*Not used for performance based, summative assessments </a:t>
            </a:r>
          </a:p>
          <a:p>
            <a:pPr algn="ctr" eaLnBrk="1" hangingPunct="1">
              <a:spcBef>
                <a:spcPct val="0"/>
              </a:spcBef>
              <a:buFontTx/>
              <a:buNone/>
            </a:pPr>
            <a:r>
              <a:rPr lang="en-US" altLang="en-US" sz="1100" b="1" dirty="0">
                <a:latin typeface="Arial Black" panose="020B0A04020102020204" pitchFamily="34" charset="0"/>
              </a:rPr>
              <a:t> </a:t>
            </a: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42875" y="7918359"/>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2892348277"/>
              </p:ext>
            </p:extLst>
          </p:nvPr>
        </p:nvGraphicFramePr>
        <p:xfrm>
          <a:off x="485775" y="2443163"/>
          <a:ext cx="1663700" cy="2059192"/>
        </p:xfrm>
        <a:graphic>
          <a:graphicData uri="http://schemas.openxmlformats.org/drawingml/2006/table">
            <a:tbl>
              <a:tblPr firstRow="1" bandRow="1">
                <a:tableStyleId>{2D5ABB26-0587-4C30-8999-92F81FD0307C}</a:tableStyleId>
              </a:tblPr>
              <a:tblGrid>
                <a:gridCol w="1663700">
                  <a:extLst>
                    <a:ext uri="{9D8B030D-6E8A-4147-A177-3AD203B41FA5}">
                      <a16:colId xmlns:a16="http://schemas.microsoft.com/office/drawing/2014/main" val="20000"/>
                    </a:ext>
                  </a:extLst>
                </a:gridCol>
              </a:tblGrid>
              <a:tr h="413248">
                <a:tc>
                  <a:txBody>
                    <a:bodyPr/>
                    <a:lstStyle/>
                    <a:p>
                      <a:pPr>
                        <a:buNone/>
                      </a:pPr>
                      <a:r>
                        <a:rPr lang="en-US" sz="1100" dirty="0">
                          <a:latin typeface="Arial Narrow"/>
                          <a:cs typeface="Arial Narrow"/>
                        </a:rPr>
                        <a:t>rpoppert@pasco.k12.fl.us</a:t>
                      </a:r>
                    </a:p>
                  </a:txBody>
                  <a:tcPr marL="91444" marR="91444" marT="45732" marB="45732" anchor="ctr"/>
                </a:tc>
                <a:extLst>
                  <a:ext uri="{0D108BD9-81ED-4DB2-BD59-A6C34878D82A}">
                    <a16:rowId xmlns:a16="http://schemas.microsoft.com/office/drawing/2014/main" val="10000"/>
                  </a:ext>
                </a:extLst>
              </a:tr>
              <a:tr h="452846">
                <a:tc>
                  <a:txBody>
                    <a:bodyPr/>
                    <a:lstStyle/>
                    <a:p>
                      <a:r>
                        <a:rPr lang="en-US" sz="1200" dirty="0">
                          <a:latin typeface="Arial Narrow"/>
                          <a:cs typeface="Arial Narrow"/>
                        </a:rPr>
                        <a:t>813-794-4800</a:t>
                      </a:r>
                    </a:p>
                  </a:txBody>
                  <a:tcPr marL="91444" marR="91444" marT="45732" marB="45732" anchor="ctr"/>
                </a:tc>
                <a:extLst>
                  <a:ext uri="{0D108BD9-81ED-4DB2-BD59-A6C34878D82A}">
                    <a16:rowId xmlns:a16="http://schemas.microsoft.com/office/drawing/2014/main" val="10001"/>
                  </a:ext>
                </a:extLst>
              </a:tr>
              <a:tr h="5834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dirty="0">
                          <a:latin typeface="Arial Narrow"/>
                          <a:cs typeface="Arial Narrow"/>
                        </a:rPr>
                        <a:t>Text Remind Class Code:</a:t>
                      </a:r>
                    </a:p>
                    <a:p>
                      <a:pPr marL="0" marR="0" lvl="0" indent="0" algn="l" defTabSz="457200" rtl="0" eaLnBrk="1" fontAlgn="auto" latinLnBrk="0" hangingPunct="1">
                        <a:lnSpc>
                          <a:spcPct val="100000"/>
                        </a:lnSpc>
                        <a:spcBef>
                          <a:spcPts val="0"/>
                        </a:spcBef>
                        <a:spcAft>
                          <a:spcPts val="0"/>
                        </a:spcAft>
                        <a:buClrTx/>
                        <a:buSzTx/>
                        <a:buFontTx/>
                        <a:buNone/>
                        <a:tabLst/>
                        <a:defRPr/>
                      </a:pPr>
                      <a:r>
                        <a:rPr lang="cs-CZ" sz="1000" b="0" dirty="0">
                          <a:latin typeface="Arial Narrow"/>
                          <a:cs typeface="Arial Narrow"/>
                        </a:rPr>
                        <a:t>@</a:t>
                      </a:r>
                      <a:r>
                        <a:rPr lang="cs-CZ" sz="1000" b="0" dirty="0">
                          <a:latin typeface="Arial Narrow"/>
                          <a:cs typeface="+mn-cs"/>
                        </a:rPr>
                        <a:t>advpoppert</a:t>
                      </a:r>
                      <a:r>
                        <a:rPr lang="en-US" sz="1000" b="0" i="0" kern="1200" dirty="0">
                          <a:solidFill>
                            <a:schemeClr val="tx1"/>
                          </a:solidFill>
                          <a:effectLst/>
                          <a:latin typeface="+mn-lt"/>
                          <a:ea typeface="+mn-ea"/>
                          <a:cs typeface="+mn-cs"/>
                        </a:rPr>
                        <a:t> </a:t>
                      </a:r>
                      <a:r>
                        <a:rPr lang="cs-CZ" sz="1000" b="0" dirty="0">
                          <a:latin typeface="Arial Narrow"/>
                          <a:cs typeface="Arial Narrow"/>
                        </a:rPr>
                        <a:t>to 81010</a:t>
                      </a:r>
                      <a:endParaRPr lang="cs-CZ" sz="1000" b="0" dirty="0">
                        <a:highlight>
                          <a:srgbClr val="FFFF00"/>
                        </a:highlight>
                        <a:latin typeface="Arial Narrow"/>
                        <a:cs typeface="Arial Narrow"/>
                      </a:endParaRPr>
                    </a:p>
                  </a:txBody>
                  <a:tcPr marL="91444" marR="91444" marT="45732" marB="45732" anchor="ctr"/>
                </a:tc>
                <a:extLst>
                  <a:ext uri="{0D108BD9-81ED-4DB2-BD59-A6C34878D82A}">
                    <a16:rowId xmlns:a16="http://schemas.microsoft.com/office/drawing/2014/main" val="10002"/>
                  </a:ext>
                </a:extLst>
              </a:tr>
              <a:tr h="604446">
                <a:tc>
                  <a:txBody>
                    <a:bodyPr/>
                    <a:lstStyle/>
                    <a:p>
                      <a:pPr>
                        <a:buNone/>
                      </a:pPr>
                      <a:r>
                        <a:rPr lang="en-US" sz="1100" baseline="0" dirty="0">
                          <a:latin typeface="Arial Narrow"/>
                          <a:cs typeface="Arial Narrow"/>
                        </a:rPr>
                        <a:t>Planning Time:</a:t>
                      </a:r>
                      <a:endParaRPr lang="en-US" dirty="0"/>
                    </a:p>
                    <a:p>
                      <a:pPr lvl="0">
                        <a:buNone/>
                      </a:pPr>
                      <a:r>
                        <a:rPr lang="en-US" sz="1100" baseline="0" dirty="0">
                          <a:latin typeface="Arial Narrow"/>
                          <a:cs typeface="Arial Narrow"/>
                        </a:rPr>
                        <a:t>2nd Period (9:23-10:13 AM)</a:t>
                      </a:r>
                    </a:p>
                    <a:p>
                      <a:pPr>
                        <a:buNone/>
                      </a:pPr>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764462"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Advanced Math Year 1 </a:t>
            </a:r>
          </a:p>
          <a:p>
            <a:pPr algn="ctr" eaLnBrk="1" hangingPunct="1">
              <a:spcBef>
                <a:spcPct val="0"/>
              </a:spcBef>
              <a:buNone/>
            </a:pPr>
            <a:r>
              <a:rPr lang="en-US" altLang="en-US" sz="1400" b="1" dirty="0">
                <a:latin typeface="Calibri"/>
                <a:ea typeface="ＭＳ Ｐゴシック"/>
                <a:cs typeface="Calibri"/>
              </a:rPr>
              <a:t>Rachel Poppert</a:t>
            </a:r>
            <a:endParaRPr lang="en-US" altLang="en-US" sz="1400" b="1" dirty="0">
              <a:latin typeface="Calibri"/>
            </a:endParaRPr>
          </a:p>
          <a:p>
            <a:pPr eaLnBrk="1" hangingPunct="1">
              <a:spcBef>
                <a:spcPct val="0"/>
              </a:spcBef>
              <a:buFontTx/>
              <a:buNone/>
            </a:pPr>
            <a:r>
              <a:rPr lang="en-US" altLang="en-US" sz="1200" i="1" dirty="0">
                <a:latin typeface="Arial Narrow" panose="020B0606020202030204" pitchFamily="34" charset="0"/>
              </a:rPr>
              <a:t>Middle Years </a:t>
            </a:r>
            <a:r>
              <a:rPr lang="en-US" altLang="en-US" sz="1200" i="1" dirty="0" err="1">
                <a:latin typeface="Arial Narrow" panose="020B0606020202030204" pitchFamily="34" charset="0"/>
              </a:rPr>
              <a:t>Programme</a:t>
            </a:r>
            <a:r>
              <a:rPr lang="en-US" altLang="en-US" sz="1200" i="1" dirty="0">
                <a:latin typeface="Arial Narrow" panose="020B0606020202030204" pitchFamily="34" charset="0"/>
              </a:rPr>
              <a:t> (MYP), mathematics promotes both inquiry and application, helping students to develop problem solving techniques that transcend the discipline and that are useful in the world beyond school. Students in the MYP </a:t>
            </a:r>
            <a:r>
              <a:rPr lang="en-US" altLang="en-US" sz="1200" i="1" dirty="0" err="1">
                <a:latin typeface="Arial Narrow" panose="020B0606020202030204" pitchFamily="34" charset="0"/>
              </a:rPr>
              <a:t>programme</a:t>
            </a:r>
            <a:r>
              <a:rPr lang="en-US" altLang="en-US" sz="1200" i="1" dirty="0">
                <a:latin typeface="Arial Narrow" panose="020B0606020202030204" pitchFamily="34" charset="0"/>
              </a:rPr>
              <a:t> learn how to represent information, to explore and model situations, and to find solutions to familiar and unfamiliar problems, all while honoring the Florida Mathematics Standards.</a:t>
            </a:r>
            <a:endParaRPr lang="en-US" altLang="en-US" sz="105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20557" y="7968357"/>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7013" y="4017963"/>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7044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7"/>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Inclusion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0845" y="8974780"/>
            <a:ext cx="2500312" cy="338554"/>
          </a:xfrm>
          <a:prstGeom prst="rect">
            <a:avLst/>
          </a:prstGeom>
          <a:noFill/>
        </p:spPr>
        <p:txBody>
          <a:bodyPr wrap="square">
            <a:spAutoFit/>
          </a:bodyPr>
          <a:lstStyle/>
          <a:p>
            <a:pPr>
              <a:defRPr/>
            </a:pPr>
            <a:r>
              <a:rPr lang="en-US" sz="800" dirty="0">
                <a:latin typeface="Arial Narrow" charset="0"/>
                <a:ea typeface="Arial Narrow" charset="0"/>
                <a:cs typeface="Arial Narrow" charset="0"/>
              </a:rPr>
              <a:t>Students will have a variety of performance &amp; traditional assessments during the year</a:t>
            </a:r>
            <a:r>
              <a:rPr lang="en-US" sz="800" dirty="0">
                <a:latin typeface="+mn-lt"/>
                <a:ea typeface="ＭＳ Ｐゴシック" charset="-128"/>
              </a:rPr>
              <a:t>.</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8"/>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9"/>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309250"/>
            <a:ext cx="255428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900" b="1" i="1" u="sng" dirty="0">
                <a:latin typeface="Arial Narrow" panose="020B0606020202030204" pitchFamily="34" charset="0"/>
              </a:rPr>
              <a:t>This course has a state FSA exam which will determine class placement for the following school year.</a:t>
            </a:r>
            <a:endParaRPr lang="en-US" altLang="en-US" sz="900" i="1" u="sng" dirty="0"/>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129213" y="7706510"/>
            <a:ext cx="2500312" cy="396286"/>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55% Summative </a:t>
            </a:r>
            <a:r>
              <a:rPr lang="en-US" sz="800" dirty="0">
                <a:solidFill>
                  <a:schemeClr val="lt1"/>
                </a:solidFill>
                <a:latin typeface="Arial Narrow" charset="0"/>
                <a:ea typeface="Arial Narrow" charset="0"/>
                <a:cs typeface="Arial Narrow" charset="0"/>
              </a:rPr>
              <a:t>(Common Summative Assessments {CSAs}, projects &amp;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129213" y="8121615"/>
            <a:ext cx="1684082" cy="449919"/>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35% Formative </a:t>
            </a:r>
            <a:r>
              <a:rPr lang="en-US" sz="800" dirty="0">
                <a:solidFill>
                  <a:schemeClr val="lt1"/>
                </a:solidFill>
                <a:latin typeface="Arial Narrow" charset="0"/>
                <a:ea typeface="Arial Narrow" charset="0"/>
                <a:cs typeface="Arial Narrow" charset="0"/>
              </a:rPr>
              <a:t>(Common Formative Assessments [CFAs] and other evidence of standards 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sp>
        <p:nvSpPr>
          <p:cNvPr id="38" name="Rectangle 37">
            <a:extLst>
              <a:ext uri="{FF2B5EF4-FFF2-40B4-BE49-F238E27FC236}">
                <a16:creationId xmlns:a16="http://schemas.microsoft.com/office/drawing/2014/main" id="{42E7C70F-085F-D74F-A882-B61ECBE7C3DE}"/>
              </a:ext>
            </a:extLst>
          </p:cNvPr>
          <p:cNvSpPr>
            <a:spLocks noChangeArrowheads="1"/>
          </p:cNvSpPr>
          <p:nvPr/>
        </p:nvSpPr>
        <p:spPr bwMode="auto">
          <a:xfrm>
            <a:off x="5130800" y="8588070"/>
            <a:ext cx="1489075" cy="338554"/>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10% Practice</a:t>
            </a:r>
            <a:r>
              <a:rPr lang="en-US" sz="1000" dirty="0">
                <a:solidFill>
                  <a:schemeClr val="lt1"/>
                </a:solidFill>
                <a:latin typeface="Arial Narrow" charset="0"/>
                <a:ea typeface="Arial Narrow" charset="0"/>
                <a:cs typeface="Arial Narrow" charset="0"/>
              </a:rPr>
              <a:t> </a:t>
            </a:r>
            <a:r>
              <a:rPr lang="en-US" sz="800" dirty="0">
                <a:solidFill>
                  <a:schemeClr val="lt1"/>
                </a:solidFill>
                <a:latin typeface="Arial Narrow" charset="0"/>
                <a:ea typeface="Arial Narrow" charset="0"/>
                <a:cs typeface="Arial Narrow" charset="0"/>
              </a:rPr>
              <a:t>(Homework/Classwork &amp; Activities)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42914" y="1093788"/>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55987" y="951950"/>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38139" y="1432872"/>
            <a:ext cx="3478212"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It is an expectation that </a:t>
            </a:r>
            <a:r>
              <a:rPr lang="en-US" altLang="en-US" sz="1100" b="1" dirty="0">
                <a:latin typeface="Arial Narrow" panose="020B0606020202030204" pitchFamily="34" charset="0"/>
              </a:rPr>
              <a:t>all</a:t>
            </a:r>
            <a:r>
              <a:rPr lang="en-US" altLang="en-US" sz="1100" dirty="0">
                <a:latin typeface="Arial Narrow" panose="020B0606020202030204" pitchFamily="34" charset="0"/>
              </a:rPr>
              <a:t> assignments are completed on time.  </a:t>
            </a:r>
            <a:r>
              <a:rPr lang="en-US" altLang="en-US" sz="1100" dirty="0"/>
              <a:t>Multiple opportunities will be given for students to show mastery of the standards, by student request and through completion of previous missing formative assignments, as required by the teacher. </a:t>
            </a: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dirty="0">
                <a:latin typeface="Arial Narrow" panose="020B0606020202030204" pitchFamily="34" charset="0"/>
              </a:rPr>
              <a:t>YES, WE DID SOMETHING IMPORTANT WHILE YOU WERE ABSENT. </a:t>
            </a:r>
            <a:r>
              <a:rPr lang="en-US" altLang="en-US" sz="1100" dirty="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dirty="0">
                <a:latin typeface="Arial Narrow" panose="020B0606020202030204" pitchFamily="34" charset="0"/>
              </a:rPr>
              <a:t>Student Code of Conduct page 9)</a:t>
            </a:r>
            <a:endParaRPr lang="en-US" altLang="en-US" sz="1100" dirty="0">
              <a:latin typeface="Arial Narrow" panose="020B0606020202030204" pitchFamily="34" charset="0"/>
            </a:endParaRPr>
          </a:p>
          <a:p>
            <a:pPr eaLnBrk="1" hangingPunct="1">
              <a:spcBef>
                <a:spcPct val="0"/>
              </a:spcBef>
              <a:buFontTx/>
              <a:buNone/>
            </a:pPr>
            <a:endParaRPr lang="en-US" altLang="en-US" sz="1100" dirty="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831849" y="4184318"/>
            <a:ext cx="3375025" cy="261610"/>
          </a:xfrm>
          <a:prstGeom prst="rect">
            <a:avLst/>
          </a:prstGeom>
          <a:noFill/>
        </p:spPr>
        <p:txBody>
          <a:bodyPr>
            <a:spAutoFit/>
          </a:bodyPr>
          <a:lstStyle/>
          <a:p>
            <a:pPr algn="ctr" eaLnBrk="1" hangingPunct="1">
              <a:defRPr/>
            </a:pPr>
            <a:r>
              <a:rPr lang="en-US" sz="1100" b="1" cap="all" dirty="0">
                <a:latin typeface="Arial Black"/>
                <a:ea typeface="ＭＳ Ｐゴシック" charset="0"/>
                <a:cs typeface="Arial Black"/>
              </a:rPr>
              <a:t>Technology</a:t>
            </a: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282700" y="4181983"/>
            <a:ext cx="280987" cy="17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24802" y="613319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a:ea typeface="ＭＳ Ｐゴシック"/>
              </a:rPr>
              <a:t>I, ________________________________________, have read and understand the rules and expectations for Year 1 Math.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200" b="1" dirty="0">
                <a:latin typeface="Arial Narrow"/>
                <a:ea typeface="ＭＳ Ｐゴシック"/>
              </a:rPr>
              <a:t>This syllabus should remain in the student notebook.</a:t>
            </a:r>
          </a:p>
          <a:p>
            <a:pPr eaLnBrk="1" hangingPunct="1">
              <a:spcBef>
                <a:spcPct val="0"/>
              </a:spcBef>
              <a:buFontTx/>
              <a:buNone/>
            </a:pPr>
            <a:endParaRPr lang="en-US" altLang="en-US" sz="700">
              <a:latin typeface="Arial Narrow" panose="020B0606020202030204" pitchFamily="34" charset="0"/>
            </a:endParaRPr>
          </a:p>
          <a:p>
            <a:pPr eaLnBrk="1" hangingPunct="1">
              <a:spcBef>
                <a:spcPct val="0"/>
              </a:spcBef>
              <a:buFontTx/>
              <a:buNone/>
            </a:pPr>
            <a:endParaRPr lang="en-US" altLang="en-US" sz="1200">
              <a:latin typeface="Arial Narrow" panose="020B0606020202030204" pitchFamily="34" charset="0"/>
            </a:endParaRPr>
          </a:p>
          <a:p>
            <a:pPr eaLnBrk="1" hangingPunct="1">
              <a:spcBef>
                <a:spcPct val="0"/>
              </a:spcBef>
              <a:buNone/>
            </a:pPr>
            <a:r>
              <a:rPr lang="en-US" altLang="en-US" sz="1200" b="1" dirty="0">
                <a:latin typeface="Arial Narrow"/>
                <a:ea typeface="ＭＳ Ｐゴシック"/>
              </a:rPr>
              <a:t>Student signature </a:t>
            </a:r>
            <a:r>
              <a:rPr lang="en-US" altLang="en-US" sz="1200" dirty="0">
                <a:latin typeface="Arial Narrow"/>
                <a:ea typeface="ＭＳ Ｐゴシック"/>
              </a:rPr>
              <a:t>__________________________________  </a:t>
            </a:r>
            <a:r>
              <a:rPr lang="en-US" altLang="en-US" sz="1200" b="1" dirty="0">
                <a:latin typeface="Arial Narrow"/>
                <a:ea typeface="ＭＳ Ｐゴシック"/>
              </a:rPr>
              <a:t>Parent signature </a:t>
            </a:r>
            <a:r>
              <a:rPr lang="en-US" altLang="en-US" sz="1200" dirty="0">
                <a:latin typeface="Arial Narrow"/>
                <a:ea typeface="ＭＳ Ｐゴシック"/>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862593" y="6192361"/>
            <a:ext cx="3789260" cy="276999"/>
          </a:xfrm>
          <a:prstGeom prst="rect">
            <a:avLst/>
          </a:prstGeom>
          <a:noFill/>
        </p:spPr>
        <p:txBody>
          <a:bodyPr wrap="square">
            <a:spAutoFit/>
          </a:bodyPr>
          <a:lstStyle/>
          <a:p>
            <a:pPr algn="ctr" eaLnBrk="1" hangingPunct="1">
              <a:defRPr/>
            </a:pPr>
            <a:r>
              <a:rPr lang="en-US" sz="1200" b="1" cap="all" dirty="0">
                <a:latin typeface="Arial Black"/>
                <a:ea typeface="ＭＳ Ｐゴシック" charset="0"/>
                <a:cs typeface="Arial Black"/>
              </a:rPr>
              <a:t>Class Resources &amp; </a:t>
            </a:r>
            <a:r>
              <a:rPr lang="en-US" sz="1200" b="1" cap="all" dirty="0" err="1">
                <a:latin typeface="Arial Black"/>
                <a:ea typeface="ＭＳ Ｐゴシック" charset="0"/>
                <a:cs typeface="Arial Black"/>
              </a:rPr>
              <a:t>HOMEwork</a:t>
            </a:r>
            <a:endParaRPr lang="en-US" sz="1200" b="1" cap="all" dirty="0">
              <a:latin typeface="Arial Black"/>
              <a:ea typeface="ＭＳ Ｐゴシック" charset="0"/>
              <a:cs typeface="Arial Black"/>
            </a:endParaRP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Advanced Math Year 1</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1775" y="6415088"/>
            <a:ext cx="5191125"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000" b="1" dirty="0">
                <a:latin typeface="Arial Narrow" panose="020B0606020202030204" pitchFamily="34" charset="0"/>
              </a:rPr>
              <a:t>RESOURCES</a:t>
            </a:r>
          </a:p>
          <a:p>
            <a:pPr eaLnBrk="1" hangingPunct="1">
              <a:spcBef>
                <a:spcPct val="0"/>
              </a:spcBef>
              <a:buNone/>
            </a:pPr>
            <a:r>
              <a:rPr lang="en-US" altLang="en-US" sz="1000" dirty="0">
                <a:latin typeface="Arial Narrow" panose="020B0606020202030204" pitchFamily="34" charset="0"/>
              </a:rPr>
              <a:t>Students and parents should be signed up for our class </a:t>
            </a:r>
            <a:r>
              <a:rPr lang="en-US" altLang="en-US" sz="1000" b="1" dirty="0">
                <a:latin typeface="Arial Narrow" panose="020B0606020202030204" pitchFamily="34" charset="0"/>
              </a:rPr>
              <a:t>Remind </a:t>
            </a:r>
            <a:r>
              <a:rPr lang="en-US" altLang="en-US" sz="1000" dirty="0">
                <a:latin typeface="Arial Narrow" panose="020B0606020202030204" pitchFamily="34" charset="0"/>
              </a:rPr>
              <a:t>account. This is used to communicate upcoming assignments, events, and  reminders. The class code can be found on the front of this syllabus. </a:t>
            </a:r>
          </a:p>
          <a:p>
            <a:pPr eaLnBrk="1" hangingPunct="1">
              <a:spcBef>
                <a:spcPct val="0"/>
              </a:spcBef>
              <a:buNone/>
            </a:pPr>
            <a:endParaRPr lang="en-US" altLang="en-US" sz="800" dirty="0">
              <a:latin typeface="Arial Narrow" panose="020B0606020202030204" pitchFamily="34" charset="0"/>
            </a:endParaRPr>
          </a:p>
          <a:p>
            <a:pPr eaLnBrk="1" hangingPunct="1">
              <a:spcBef>
                <a:spcPct val="0"/>
              </a:spcBef>
              <a:buNone/>
            </a:pPr>
            <a:r>
              <a:rPr lang="en-US" altLang="en-US" sz="1000" b="1" dirty="0" err="1">
                <a:latin typeface="Arial Narrow" panose="020B0606020202030204" pitchFamily="34" charset="0"/>
              </a:rPr>
              <a:t>MyStudent</a:t>
            </a:r>
            <a:r>
              <a:rPr lang="en-US" altLang="en-US" sz="1000" b="1" dirty="0">
                <a:latin typeface="Arial Narrow" panose="020B0606020202030204" pitchFamily="34" charset="0"/>
              </a:rPr>
              <a:t> </a:t>
            </a:r>
            <a:r>
              <a:rPr lang="en-US" altLang="en-US" sz="1000" dirty="0">
                <a:latin typeface="Arial Narrow" panose="020B0606020202030204" pitchFamily="34" charset="0"/>
              </a:rPr>
              <a:t>is used to report student grades and to track assignments, as well as, progress and report cards.. </a:t>
            </a:r>
          </a:p>
          <a:p>
            <a:pPr eaLnBrk="1" hangingPunct="1">
              <a:spcBef>
                <a:spcPct val="0"/>
              </a:spcBef>
              <a:buNone/>
            </a:pPr>
            <a:r>
              <a:rPr lang="en-US" altLang="en-US" sz="1000" dirty="0">
                <a:latin typeface="Arial Narrow" panose="020B0606020202030204" pitchFamily="34" charset="0"/>
              </a:rPr>
              <a:t>Classroom resources and materials will be uploaded to </a:t>
            </a:r>
            <a:r>
              <a:rPr lang="en-US" altLang="en-US" sz="1000" b="1" dirty="0" err="1">
                <a:latin typeface="Arial Narrow" panose="020B0606020202030204" pitchFamily="34" charset="0"/>
              </a:rPr>
              <a:t>MyStudent</a:t>
            </a:r>
            <a:r>
              <a:rPr lang="en-US" altLang="en-US" sz="1000" b="1" dirty="0">
                <a:latin typeface="Arial Narrow" panose="020B0606020202030204" pitchFamily="34" charset="0"/>
              </a:rPr>
              <a:t> </a:t>
            </a:r>
            <a:r>
              <a:rPr lang="en-US" altLang="en-US" sz="1000" dirty="0">
                <a:latin typeface="Arial Narrow" panose="020B0606020202030204" pitchFamily="34" charset="0"/>
              </a:rPr>
              <a:t>and/or </a:t>
            </a:r>
            <a:r>
              <a:rPr lang="en-US" altLang="en-US" sz="1000" b="1" dirty="0" err="1">
                <a:latin typeface="Arial Narrow" panose="020B0606020202030204" pitchFamily="34" charset="0"/>
              </a:rPr>
              <a:t>Mylearning</a:t>
            </a:r>
            <a:r>
              <a:rPr lang="en-US" altLang="en-US" sz="1000" dirty="0">
                <a:latin typeface="Arial Narrow" panose="020B0606020202030204" pitchFamily="34" charset="0"/>
              </a:rPr>
              <a:t>.  </a:t>
            </a:r>
          </a:p>
          <a:p>
            <a:pPr eaLnBrk="1" hangingPunct="1">
              <a:spcBef>
                <a:spcPct val="0"/>
              </a:spcBef>
              <a:buNone/>
            </a:pPr>
            <a:endParaRPr lang="en-US" altLang="en-US" sz="800" dirty="0">
              <a:latin typeface="Arial Narrow" panose="020B0606020202030204" pitchFamily="34" charset="0"/>
            </a:endParaRPr>
          </a:p>
          <a:p>
            <a:pPr eaLnBrk="1" hangingPunct="1">
              <a:spcBef>
                <a:spcPct val="0"/>
              </a:spcBef>
              <a:buNone/>
            </a:pPr>
            <a:r>
              <a:rPr lang="en-US" altLang="en-US" sz="1000" b="1" dirty="0">
                <a:latin typeface="Arial Narrow" panose="020B0606020202030204" pitchFamily="34" charset="0"/>
              </a:rPr>
              <a:t>HOMEWORK</a:t>
            </a:r>
          </a:p>
          <a:p>
            <a:pPr eaLnBrk="1" hangingPunct="1">
              <a:spcBef>
                <a:spcPct val="0"/>
              </a:spcBef>
              <a:buNone/>
            </a:pPr>
            <a:r>
              <a:rPr lang="en-US" altLang="en-US" sz="1000" dirty="0">
                <a:latin typeface="Arial Narrow" panose="020B0606020202030204" pitchFamily="34" charset="0"/>
              </a:rPr>
              <a:t>Students should expect to have some math homework on most nights.  Success in mathematics requires student participation and practice.  </a:t>
            </a:r>
          </a:p>
          <a:p>
            <a:pPr algn="ctr">
              <a:spcBef>
                <a:spcPct val="0"/>
              </a:spcBef>
              <a:buNone/>
            </a:pPr>
            <a:endParaRPr lang="en-US" altLang="en-US" sz="1000" b="1" dirty="0">
              <a:latin typeface="Arial Narrow" panose="020B0606020202030204" pitchFamily="34" charset="0"/>
            </a:endParaRPr>
          </a:p>
          <a:p>
            <a:pPr algn="ctr">
              <a:spcBef>
                <a:spcPct val="0"/>
              </a:spcBef>
              <a:buNone/>
            </a:pPr>
            <a:r>
              <a:rPr lang="en-US" altLang="en-US" sz="1000" b="1" dirty="0">
                <a:latin typeface="Arial Narrow" panose="020B0606020202030204" pitchFamily="34" charset="0"/>
              </a:rPr>
              <a:t>DO NOT CUT!!     DO NOT CUT!!       DO NOT CUT!!    DO NOT CUT!!  </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89825" y="6204861"/>
            <a:ext cx="316798" cy="26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68950" y="6563635"/>
            <a:ext cx="2025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b="1" dirty="0">
                <a:latin typeface="Arial Narrow" panose="020B0606020202030204" pitchFamily="34" charset="0"/>
              </a:rPr>
              <a:t>Subject Area Guides </a:t>
            </a:r>
            <a:r>
              <a:rPr lang="en-US" altLang="en-US" sz="1200" dirty="0">
                <a:latin typeface="Arial Narrow" panose="020B0606020202030204" pitchFamily="34" charset="0"/>
              </a:rPr>
              <a:t>that list an overview for each class and show the interconnection of the Middle Years </a:t>
            </a:r>
            <a:r>
              <a:rPr lang="en-US" altLang="en-US" sz="1200" dirty="0" err="1">
                <a:latin typeface="Arial Narrow" panose="020B0606020202030204" pitchFamily="34" charset="0"/>
              </a:rPr>
              <a:t>Programme</a:t>
            </a:r>
            <a:r>
              <a:rPr lang="en-US" altLang="en-US" sz="1200" dirty="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489574" y="4435722"/>
            <a:ext cx="225434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200" b="1" u="sng" dirty="0">
                <a:latin typeface="Arial Narrow" panose="020B0606020202030204" pitchFamily="34" charset="0"/>
              </a:rPr>
              <a:t>Unit 1</a:t>
            </a:r>
            <a:r>
              <a:rPr lang="en-US" altLang="en-US" sz="1200" dirty="0">
                <a:latin typeface="Arial Narrow" panose="020B0606020202030204" pitchFamily="34" charset="0"/>
              </a:rPr>
              <a:t>: Area</a:t>
            </a:r>
          </a:p>
          <a:p>
            <a:pPr>
              <a:spcBef>
                <a:spcPct val="0"/>
              </a:spcBef>
              <a:buNone/>
            </a:pPr>
            <a:r>
              <a:rPr lang="en-US" altLang="en-US" sz="1200" b="1" u="sng" dirty="0">
                <a:latin typeface="Arial Narrow" panose="020B0606020202030204" pitchFamily="34" charset="0"/>
              </a:rPr>
              <a:t>Unit 2:</a:t>
            </a:r>
            <a:r>
              <a:rPr lang="en-US" altLang="en-US" sz="1200" b="1" dirty="0">
                <a:latin typeface="Arial Narrow" panose="020B0606020202030204" pitchFamily="34" charset="0"/>
              </a:rPr>
              <a:t> </a:t>
            </a:r>
            <a:r>
              <a:rPr lang="en-US" altLang="en-US" sz="1200" dirty="0">
                <a:latin typeface="Arial Narrow" panose="020B0606020202030204" pitchFamily="34" charset="0"/>
              </a:rPr>
              <a:t>Ratios, Rates, &amp; Percentages</a:t>
            </a:r>
          </a:p>
          <a:p>
            <a:pPr>
              <a:spcBef>
                <a:spcPct val="0"/>
              </a:spcBef>
              <a:buNone/>
            </a:pPr>
            <a:r>
              <a:rPr lang="en-US" altLang="en-US" sz="1200" b="1" u="sng" dirty="0">
                <a:latin typeface="Arial Narrow" panose="020B0606020202030204" pitchFamily="34" charset="0"/>
              </a:rPr>
              <a:t>Unit 3:</a:t>
            </a:r>
            <a:r>
              <a:rPr lang="en-US" altLang="en-US" sz="1200" b="1" dirty="0">
                <a:latin typeface="Arial Narrow" panose="020B0606020202030204" pitchFamily="34" charset="0"/>
              </a:rPr>
              <a:t> </a:t>
            </a:r>
            <a:r>
              <a:rPr lang="en-US" altLang="en-US" sz="1200" dirty="0">
                <a:latin typeface="Arial Narrow" panose="020B0606020202030204" pitchFamily="34" charset="0"/>
              </a:rPr>
              <a:t>Fractions &amp; Decimals</a:t>
            </a:r>
          </a:p>
          <a:p>
            <a:pPr>
              <a:spcBef>
                <a:spcPct val="0"/>
              </a:spcBef>
              <a:buNone/>
            </a:pPr>
            <a:r>
              <a:rPr lang="en-US" altLang="en-US" sz="1200" b="1" u="sng" dirty="0">
                <a:latin typeface="Arial Narrow" panose="020B0606020202030204" pitchFamily="34" charset="0"/>
              </a:rPr>
              <a:t>Unit 4:</a:t>
            </a:r>
            <a:r>
              <a:rPr lang="en-US" altLang="en-US" sz="1200" b="1" dirty="0">
                <a:latin typeface="Arial Narrow" panose="020B0606020202030204" pitchFamily="34" charset="0"/>
              </a:rPr>
              <a:t> </a:t>
            </a:r>
            <a:r>
              <a:rPr lang="en-US" altLang="en-US" sz="1200" dirty="0">
                <a:latin typeface="Arial Narrow" panose="020B0606020202030204" pitchFamily="34" charset="0"/>
              </a:rPr>
              <a:t>Equations &amp; Expressions</a:t>
            </a:r>
          </a:p>
          <a:p>
            <a:pPr>
              <a:spcBef>
                <a:spcPct val="0"/>
              </a:spcBef>
              <a:buNone/>
            </a:pPr>
            <a:r>
              <a:rPr lang="en-US" altLang="en-US" sz="1200" b="1" u="sng" dirty="0">
                <a:latin typeface="Arial Narrow" panose="020B0606020202030204" pitchFamily="34" charset="0"/>
              </a:rPr>
              <a:t>Unit 5</a:t>
            </a:r>
            <a:r>
              <a:rPr lang="en-US" altLang="en-US" sz="1200" u="sng" dirty="0">
                <a:latin typeface="Arial Narrow" panose="020B0606020202030204" pitchFamily="34" charset="0"/>
              </a:rPr>
              <a:t>:</a:t>
            </a:r>
            <a:r>
              <a:rPr lang="en-US" altLang="en-US" sz="1200" dirty="0">
                <a:latin typeface="Arial Narrow" panose="020B0606020202030204" pitchFamily="34" charset="0"/>
              </a:rPr>
              <a:t>  Proportional Relationships</a:t>
            </a:r>
          </a:p>
          <a:p>
            <a:pPr>
              <a:spcBef>
                <a:spcPct val="0"/>
              </a:spcBef>
              <a:buNone/>
            </a:pPr>
            <a:r>
              <a:rPr lang="en-US" altLang="en-US" sz="1200" b="1" u="sng" dirty="0">
                <a:latin typeface="Arial Narrow" panose="020B0606020202030204" pitchFamily="34" charset="0"/>
              </a:rPr>
              <a:t>Unit 6:</a:t>
            </a:r>
            <a:r>
              <a:rPr lang="en-US" altLang="en-US" sz="1200" b="1" dirty="0">
                <a:latin typeface="Arial Narrow" panose="020B0606020202030204" pitchFamily="34" charset="0"/>
              </a:rPr>
              <a:t> </a:t>
            </a:r>
            <a:r>
              <a:rPr lang="en-US" altLang="en-US" sz="1200" dirty="0">
                <a:latin typeface="Arial Narrow" panose="020B0606020202030204" pitchFamily="34" charset="0"/>
              </a:rPr>
              <a:t>Percent Increase &amp; Decrease</a:t>
            </a:r>
          </a:p>
          <a:p>
            <a:pPr>
              <a:spcBef>
                <a:spcPct val="0"/>
              </a:spcBef>
              <a:buNone/>
            </a:pPr>
            <a:r>
              <a:rPr lang="en-US" altLang="en-US" sz="1200" b="1" u="sng" dirty="0">
                <a:latin typeface="Arial Narrow" panose="020B0606020202030204" pitchFamily="34" charset="0"/>
              </a:rPr>
              <a:t>Unit 7:</a:t>
            </a:r>
            <a:r>
              <a:rPr lang="en-US" altLang="en-US" sz="1200" b="1" dirty="0">
                <a:latin typeface="Arial Narrow" panose="020B0606020202030204" pitchFamily="34" charset="0"/>
              </a:rPr>
              <a:t> </a:t>
            </a:r>
            <a:r>
              <a:rPr lang="en-US" altLang="en-US" sz="1200" dirty="0">
                <a:latin typeface="Arial Narrow" panose="020B0606020202030204" pitchFamily="34" charset="0"/>
              </a:rPr>
              <a:t>Rational Numbers</a:t>
            </a:r>
          </a:p>
          <a:p>
            <a:pPr>
              <a:spcBef>
                <a:spcPct val="0"/>
              </a:spcBef>
              <a:buNone/>
            </a:pPr>
            <a:r>
              <a:rPr lang="en-US" altLang="en-US" sz="1200" b="1" u="sng" dirty="0">
                <a:latin typeface="Arial Narrow" panose="020B0606020202030204" pitchFamily="34" charset="0"/>
              </a:rPr>
              <a:t>Unit 8:</a:t>
            </a:r>
            <a:r>
              <a:rPr lang="en-US" altLang="en-US" sz="1200" dirty="0">
                <a:latin typeface="Arial Narrow" panose="020B0606020202030204" pitchFamily="34" charset="0"/>
              </a:rPr>
              <a:t> Data Sets &amp; Sampling</a:t>
            </a:r>
          </a:p>
          <a:p>
            <a:pPr>
              <a:spcBef>
                <a:spcPct val="0"/>
              </a:spcBef>
              <a:buNone/>
            </a:pPr>
            <a:r>
              <a:rPr lang="en-US" altLang="en-US" sz="1200" b="1" u="sng" dirty="0">
                <a:latin typeface="Arial Narrow" panose="020B0606020202030204" pitchFamily="34" charset="0"/>
              </a:rPr>
              <a:t>Unit 9: </a:t>
            </a:r>
            <a:r>
              <a:rPr lang="en-US" altLang="en-US" sz="1200" dirty="0">
                <a:latin typeface="Arial Narrow" panose="020B0606020202030204" pitchFamily="34" charset="0"/>
              </a:rPr>
              <a:t>Putting It All Together</a:t>
            </a:r>
          </a:p>
        </p:txBody>
      </p:sp>
      <p:sp>
        <p:nvSpPr>
          <p:cNvPr id="28" name="TextBox 54">
            <a:extLst>
              <a:ext uri="{FF2B5EF4-FFF2-40B4-BE49-F238E27FC236}">
                <a16:creationId xmlns:a16="http://schemas.microsoft.com/office/drawing/2014/main" id="{FE33F5C4-B9E6-464B-9215-93371DAED025}"/>
              </a:ext>
            </a:extLst>
          </p:cNvPr>
          <p:cNvSpPr txBox="1">
            <a:spLocks noChangeArrowheads="1"/>
          </p:cNvSpPr>
          <p:nvPr/>
        </p:nvSpPr>
        <p:spPr bwMode="auto">
          <a:xfrm>
            <a:off x="76200" y="4612120"/>
            <a:ext cx="53467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100" dirty="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however, using them in class without teacher permission will result in a behavior step. Students will be required to use technology both at school and at home. </a:t>
            </a:r>
            <a:r>
              <a:rPr lang="en-US" altLang="en-US" sz="1200" dirty="0">
                <a:latin typeface="Arial Narrow" charset="0"/>
              </a:rPr>
              <a:t>	</a:t>
            </a:r>
            <a:endParaRPr lang="en-US" altLang="en-US" sz="1200" b="1" dirty="0">
              <a:latin typeface="Arial Narrow" charset="0"/>
            </a:endParaRPr>
          </a:p>
        </p:txBody>
      </p:sp>
      <p:sp>
        <p:nvSpPr>
          <p:cNvPr id="29" name="TextBox 54">
            <a:extLst>
              <a:ext uri="{FF2B5EF4-FFF2-40B4-BE49-F238E27FC236}">
                <a16:creationId xmlns:a16="http://schemas.microsoft.com/office/drawing/2014/main" id="{E0B88871-6F78-8341-BC94-4221EC3A9D22}"/>
              </a:ext>
            </a:extLst>
          </p:cNvPr>
          <p:cNvSpPr txBox="1">
            <a:spLocks noChangeArrowheads="1"/>
          </p:cNvSpPr>
          <p:nvPr/>
        </p:nvSpPr>
        <p:spPr bwMode="auto">
          <a:xfrm>
            <a:off x="265921" y="2699875"/>
            <a:ext cx="3601229"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sz="1100" dirty="0">
                <a:solidFill>
                  <a:srgbClr val="000000"/>
                </a:solidFill>
                <a:latin typeface="Calibri" panose="020F0502020204030204" pitchFamily="34" charset="0"/>
              </a:rPr>
              <a:t>To complete a test retake, completion of ALL correlating unit assignments and test corrections must be submitted. Test corrections that show lack of proficiency towards the standard(s) may result in need for further remediation before retesting.  All retakes will be administered at a time scheduled with their teacher. The student will receive the better score.</a:t>
            </a:r>
            <a:endParaRPr lang="en-US" altLang="en-US" sz="1100" b="1" dirty="0">
              <a:latin typeface="Arial Narrow" charset="0"/>
            </a:endParaRPr>
          </a:p>
        </p:txBody>
      </p:sp>
      <p:sp>
        <p:nvSpPr>
          <p:cNvPr id="30" name="TextBox 29">
            <a:extLst>
              <a:ext uri="{FF2B5EF4-FFF2-40B4-BE49-F238E27FC236}">
                <a16:creationId xmlns:a16="http://schemas.microsoft.com/office/drawing/2014/main" id="{4731DAD9-E2B1-504D-851E-F08B0E13B0B3}"/>
              </a:ext>
            </a:extLst>
          </p:cNvPr>
          <p:cNvSpPr txBox="1"/>
          <p:nvPr/>
        </p:nvSpPr>
        <p:spPr>
          <a:xfrm>
            <a:off x="338139" y="2449315"/>
            <a:ext cx="3375025" cy="261610"/>
          </a:xfrm>
          <a:prstGeom prst="rect">
            <a:avLst/>
          </a:prstGeom>
          <a:noFill/>
        </p:spPr>
        <p:txBody>
          <a:bodyPr>
            <a:spAutoFit/>
          </a:bodyPr>
          <a:lstStyle/>
          <a:p>
            <a:pPr algn="ctr" eaLnBrk="1" hangingPunct="1">
              <a:defRPr/>
            </a:pPr>
            <a:r>
              <a:rPr lang="en-US" sz="1100" b="1" cap="all" dirty="0">
                <a:latin typeface="Arial Black"/>
                <a:ea typeface="ＭＳ Ｐゴシック" charset="0"/>
                <a:cs typeface="Arial Black"/>
              </a:rPr>
              <a:t>Test Retake Policy</a:t>
            </a:r>
          </a:p>
        </p:txBody>
      </p:sp>
      <p:cxnSp>
        <p:nvCxnSpPr>
          <p:cNvPr id="31" name="Straight Connector 30">
            <a:extLst>
              <a:ext uri="{FF2B5EF4-FFF2-40B4-BE49-F238E27FC236}">
                <a16:creationId xmlns:a16="http://schemas.microsoft.com/office/drawing/2014/main" id="{B5414DC7-25EB-1B4F-AD42-D3EE2EDCEB6D}"/>
              </a:ext>
            </a:extLst>
          </p:cNvPr>
          <p:cNvCxnSpPr>
            <a:cxnSpLocks noChangeShapeType="1"/>
          </p:cNvCxnSpPr>
          <p:nvPr/>
        </p:nvCxnSpPr>
        <p:spPr bwMode="auto">
          <a:xfrm flipH="1" flipV="1">
            <a:off x="5536596" y="6479404"/>
            <a:ext cx="2146904" cy="9734"/>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6587</TotalTime>
  <Words>1311</Words>
  <Application>Microsoft Macintosh PowerPoint</Application>
  <PresentationFormat>Custom</PresentationFormat>
  <Paragraphs>123</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Arial Narrow</vt:lpstr>
      <vt:lpstr>Calibri</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Jessica R. Maus</cp:lastModifiedBy>
  <cp:revision>43</cp:revision>
  <dcterms:modified xsi:type="dcterms:W3CDTF">2020-08-23T18:01:57Z</dcterms:modified>
</cp:coreProperties>
</file>