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7" r:id="rId2"/>
    <p:sldId id="258" r:id="rId3"/>
    <p:sldId id="260" r:id="rId4"/>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2"/>
    <p:restoredTop sz="94851"/>
  </p:normalViewPr>
  <p:slideViewPr>
    <p:cSldViewPr snapToGrid="0">
      <p:cViewPr>
        <p:scale>
          <a:sx n="110" d="100"/>
          <a:sy n="110" d="100"/>
        </p:scale>
        <p:origin x="2312" y="12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3.png"/><Relationship Id="rId4" Type="http://schemas.openxmlformats.org/officeDocument/2006/relationships/hyperlink" Target="mailto:rsoluri@pasco.k12.fl.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2" y="3213724"/>
            <a:ext cx="276225" cy="34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315075"/>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42875" y="7968869"/>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667056593"/>
              </p:ext>
            </p:extLst>
          </p:nvPr>
        </p:nvGraphicFramePr>
        <p:xfrm>
          <a:off x="642937" y="2368854"/>
          <a:ext cx="1477618" cy="2247996"/>
        </p:xfrm>
        <a:graphic>
          <a:graphicData uri="http://schemas.openxmlformats.org/drawingml/2006/table">
            <a:tbl>
              <a:tblPr firstRow="1" bandRow="1">
                <a:tableStyleId>{2D5ABB26-0587-4C30-8999-92F81FD0307C}</a:tableStyleId>
              </a:tblPr>
              <a:tblGrid>
                <a:gridCol w="1477618">
                  <a:extLst>
                    <a:ext uri="{9D8B030D-6E8A-4147-A177-3AD203B41FA5}">
                      <a16:colId xmlns:a16="http://schemas.microsoft.com/office/drawing/2014/main" val="20000"/>
                    </a:ext>
                  </a:extLst>
                </a:gridCol>
              </a:tblGrid>
              <a:tr h="469244">
                <a:tc>
                  <a:txBody>
                    <a:bodyPr/>
                    <a:lstStyle/>
                    <a:p>
                      <a:pPr>
                        <a:buNone/>
                      </a:pPr>
                      <a:r>
                        <a:rPr lang="en-US" sz="950" dirty="0">
                          <a:latin typeface="Arial Narrow"/>
                          <a:cs typeface="Arial Narrow"/>
                          <a:hlinkClick r:id="rId4"/>
                        </a:rPr>
                        <a:t>rsoluri@pasco.k12.fl.us</a:t>
                      </a:r>
                      <a:endParaRPr lang="en-US" sz="950" dirty="0">
                        <a:latin typeface="Arial Narrow"/>
                        <a:cs typeface="Arial Narrow"/>
                      </a:endParaRPr>
                    </a:p>
                    <a:p>
                      <a:pPr>
                        <a:buNone/>
                      </a:pPr>
                      <a:r>
                        <a:rPr lang="en-US" sz="950" dirty="0">
                          <a:latin typeface="Arial Narrow"/>
                          <a:cs typeface="Arial Narrow"/>
                        </a:rPr>
                        <a:t>Google Voice #:</a:t>
                      </a:r>
                    </a:p>
                    <a:p>
                      <a:pPr>
                        <a:buNone/>
                      </a:pPr>
                      <a:r>
                        <a:rPr lang="en-US" sz="950" dirty="0">
                          <a:latin typeface="Arial Narrow"/>
                          <a:cs typeface="Arial Narrow"/>
                        </a:rPr>
                        <a:t>(813)-485-5514</a:t>
                      </a:r>
                    </a:p>
                  </a:txBody>
                  <a:tcPr marL="91444" marR="91444" marT="45732" marB="45732" anchor="ctr"/>
                </a:tc>
                <a:extLst>
                  <a:ext uri="{0D108BD9-81ED-4DB2-BD59-A6C34878D82A}">
                    <a16:rowId xmlns:a16="http://schemas.microsoft.com/office/drawing/2014/main" val="10000"/>
                  </a:ext>
                </a:extLst>
              </a:tr>
              <a:tr h="204553">
                <a:tc>
                  <a:txBody>
                    <a:bodyPr/>
                    <a:lstStyle/>
                    <a:p>
                      <a:endParaRPr lang="en-US" sz="95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7339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50" b="0" dirty="0">
                          <a:latin typeface="Arial Narrow"/>
                          <a:cs typeface="Arial Narrow"/>
                        </a:rPr>
                        <a:t>Remind Class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b="0" dirty="0">
                          <a:latin typeface="Arial Narrow"/>
                          <a:cs typeface="Arial Narrow"/>
                        </a:rPr>
                        <a:t>Text: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Arial" panose="020B0604020202020204" pitchFamily="34" charset="0"/>
                          <a:ea typeface="+mn-ea"/>
                          <a:cs typeface="Arial" panose="020B0604020202020204" pitchFamily="34" charset="0"/>
                        </a:rPr>
                        <a:t>@</a:t>
                      </a:r>
                      <a:r>
                        <a:rPr lang="en-US" sz="950" kern="1200" dirty="0" err="1">
                          <a:solidFill>
                            <a:schemeClr val="tx1"/>
                          </a:solidFill>
                          <a:effectLst/>
                          <a:latin typeface="Arial" panose="020B0604020202020204" pitchFamily="34" charset="0"/>
                          <a:ea typeface="+mn-ea"/>
                          <a:cs typeface="Arial" panose="020B0604020202020204" pitchFamily="34" charset="0"/>
                        </a:rPr>
                        <a:t>polkscia</a:t>
                      </a:r>
                      <a:r>
                        <a:rPr lang="en-US" sz="950" kern="1200" dirty="0">
                          <a:solidFill>
                            <a:schemeClr val="tx1"/>
                          </a:solidFill>
                          <a:effectLst/>
                          <a:latin typeface="Arial" panose="020B0604020202020204" pitchFamily="34" charset="0"/>
                          <a:ea typeface="+mn-ea"/>
                          <a:cs typeface="Arial" panose="020B0604020202020204" pitchFamily="34" charset="0"/>
                        </a:rPr>
                        <a:t> (adv)</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50" kern="1200" dirty="0">
                          <a:solidFill>
                            <a:schemeClr val="tx1"/>
                          </a:solidFill>
                          <a:effectLst/>
                          <a:latin typeface="Arial" panose="020B0604020202020204" pitchFamily="34" charset="0"/>
                          <a:ea typeface="+mn-ea"/>
                          <a:cs typeface="Arial" panose="020B0604020202020204" pitchFamily="34" charset="0"/>
                        </a:rPr>
                        <a:t>@</a:t>
                      </a:r>
                      <a:r>
                        <a:rPr lang="en-US" sz="950" kern="1200" dirty="0" err="1">
                          <a:solidFill>
                            <a:schemeClr val="tx1"/>
                          </a:solidFill>
                          <a:effectLst/>
                          <a:latin typeface="Arial" panose="020B0604020202020204" pitchFamily="34" charset="0"/>
                          <a:ea typeface="+mn-ea"/>
                          <a:cs typeface="Arial" panose="020B0604020202020204" pitchFamily="34" charset="0"/>
                        </a:rPr>
                        <a:t>polkscib</a:t>
                      </a:r>
                      <a:endParaRPr lang="en-US" sz="950" kern="1200" dirty="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cs-CZ" sz="950" b="0" dirty="0">
                          <a:latin typeface="Arial" panose="020B0604020202020204" pitchFamily="34" charset="0"/>
                          <a:cs typeface="Arial" panose="020B0604020202020204" pitchFamily="34" charset="0"/>
                        </a:rPr>
                        <a:t>To: 81010</a:t>
                      </a:r>
                    </a:p>
                  </a:txBody>
                  <a:tcPr marL="91444" marR="91444" marT="45732" marB="45732" anchor="ctr"/>
                </a:tc>
                <a:extLst>
                  <a:ext uri="{0D108BD9-81ED-4DB2-BD59-A6C34878D82A}">
                    <a16:rowId xmlns:a16="http://schemas.microsoft.com/office/drawing/2014/main" val="10002"/>
                  </a:ext>
                </a:extLst>
              </a:tr>
              <a:tr h="601589">
                <a:tc>
                  <a:txBody>
                    <a:bodyPr/>
                    <a:lstStyle/>
                    <a:p>
                      <a:pPr>
                        <a:buNone/>
                      </a:pPr>
                      <a:r>
                        <a:rPr lang="en-US" sz="950" baseline="0" dirty="0">
                          <a:latin typeface="Arial Narrow"/>
                          <a:cs typeface="Arial Narrow"/>
                        </a:rPr>
                        <a:t>Planning Times: </a:t>
                      </a:r>
                    </a:p>
                    <a:p>
                      <a:pPr>
                        <a:buNone/>
                      </a:pPr>
                      <a:r>
                        <a:rPr lang="en-US" sz="950" baseline="0" dirty="0">
                          <a:latin typeface="Arial Narrow"/>
                          <a:cs typeface="Arial Narrow"/>
                        </a:rPr>
                        <a:t>8:30-9:20 </a:t>
                      </a:r>
                    </a:p>
                    <a:p>
                      <a:pPr>
                        <a:buNone/>
                      </a:pPr>
                      <a:r>
                        <a:rPr lang="en-US" sz="950" baseline="0" dirty="0">
                          <a:latin typeface="Arial Narrow"/>
                          <a:cs typeface="Arial Narrow"/>
                        </a:rPr>
                        <a:t>2:18-3:08</a:t>
                      </a:r>
                    </a:p>
                    <a:p>
                      <a:pPr>
                        <a:buNone/>
                      </a:pPr>
                      <a:endParaRPr lang="en-US" sz="95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Sciences, 2020-2021</a:t>
            </a:r>
          </a:p>
          <a:p>
            <a:pPr algn="ctr" eaLnBrk="1" hangingPunct="1">
              <a:spcBef>
                <a:spcPct val="0"/>
              </a:spcBef>
              <a:buFontTx/>
              <a:buNone/>
            </a:pPr>
            <a:r>
              <a:rPr lang="en-US" altLang="en-US" sz="1400" b="1" dirty="0">
                <a:ea typeface="Baskerville"/>
                <a:cs typeface="Baskerville"/>
              </a:rPr>
              <a:t>Raisa Polk</a:t>
            </a:r>
            <a:endParaRPr lang="en-US" altLang="en-US" sz="1200" i="1" dirty="0">
              <a:latin typeface="Arial Narrow" panose="020B0606020202030204" pitchFamily="34" charset="0"/>
            </a:endParaRPr>
          </a:p>
          <a:p>
            <a:pPr eaLnBrk="1" hangingPunct="1">
              <a:spcBef>
                <a:spcPct val="0"/>
              </a:spcBef>
              <a:buFontTx/>
              <a:buNone/>
            </a:pPr>
            <a:r>
              <a:rPr lang="en-US" altLang="en-US" sz="1100" i="1" dirty="0">
                <a:latin typeface="Arial Narrow" panose="020B0604020202020204" pitchFamily="34" charset="0"/>
              </a:rPr>
              <a:t>Middle Years </a:t>
            </a:r>
            <a:r>
              <a:rPr lang="en-US" altLang="en-US" sz="1100" i="1" dirty="0" err="1">
                <a:latin typeface="Arial Narrow" panose="020B0604020202020204" pitchFamily="34" charset="0"/>
              </a:rPr>
              <a:t>Programme</a:t>
            </a:r>
            <a:r>
              <a:rPr lang="en-US" altLang="en-US" sz="1100" i="1" dirty="0">
                <a:latin typeface="Arial Narrow" panose="020B0604020202020204" pitchFamily="34" charset="0"/>
              </a:rPr>
              <a:t> (MYP) Year 3 Science courses develop skills in six scientific areas:  the Nature of Science, Properties of Matter, Matter and Energy Transformations, Life Science, Earth and Space Science and Science and Society.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endParaRPr lang="en-US" altLang="en-US" sz="11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394668" y="8015893"/>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2575" y="401022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796584"/>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88439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548878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2932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in Year 3 Sciences will take the State FCAT Science exam, which will determine which science courses they may take in high school.</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6549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237031"/>
            <a:ext cx="1587501"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100" dirty="0">
                <a:latin typeface="Arial Narrow" panose="020B0606020202030204" pitchFamily="34" charset="0"/>
              </a:rPr>
              <a:t>My expectation is that </a:t>
            </a:r>
            <a:r>
              <a:rPr lang="en-US" altLang="en-US" sz="1100" b="1" u="sng" dirty="0">
                <a:latin typeface="Arial Narrow" panose="020B0606020202030204" pitchFamily="34" charset="0"/>
              </a:rPr>
              <a:t>all</a:t>
            </a:r>
            <a:r>
              <a:rPr lang="en-US" altLang="en-US" sz="1100" dirty="0">
                <a:latin typeface="Arial Narrow" panose="020B0606020202030204" pitchFamily="34" charset="0"/>
              </a:rPr>
              <a:t> assignments are completed on time.  A</a:t>
            </a:r>
            <a:r>
              <a:rPr lang="en-US" altLang="en-US" sz="1100" dirty="0">
                <a:latin typeface="Arial Narrow" charset="0"/>
              </a:rPr>
              <a:t>ssignments will be posted as they are </a:t>
            </a:r>
            <a:r>
              <a:rPr lang="en-US" altLang="en-US" sz="1100" dirty="0">
                <a:latin typeface="Arial Narrow" charset="0"/>
                <a:ea typeface="Arial Narrow" charset="0"/>
                <a:cs typeface="Arial Narrow" charset="0"/>
              </a:rPr>
              <a:t>assigned in myLearning.  </a:t>
            </a:r>
            <a:r>
              <a:rPr lang="en-US" altLang="en-US" sz="1100" dirty="0"/>
              <a:t>Multiple opportunities will be given for students to show mastery of the standards, through daily work, by student request and through completion of previous missing formative assignments.</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	X:  Exempt</a:t>
            </a:r>
          </a:p>
          <a:p>
            <a:pPr eaLnBrk="1" hangingPunct="1">
              <a:spcBef>
                <a:spcPct val="0"/>
              </a:spcBef>
              <a:buFontTx/>
              <a:buNone/>
            </a:pPr>
            <a:r>
              <a:rPr lang="en-US" altLang="en-US" sz="1100" dirty="0"/>
              <a:t>	M:  Missing</a:t>
            </a:r>
          </a:p>
          <a:p>
            <a:pPr eaLnBrk="1" hangingPunct="1">
              <a:spcBef>
                <a:spcPct val="0"/>
              </a:spcBef>
              <a:buFontTx/>
              <a:buNone/>
            </a:pPr>
            <a:r>
              <a:rPr lang="en-US" altLang="en-US" sz="1100" dirty="0"/>
              <a:t>	I:  Incomplete</a:t>
            </a:r>
          </a:p>
          <a:p>
            <a:pPr eaLnBrk="1" hangingPunct="1">
              <a:spcBef>
                <a:spcPct val="0"/>
              </a:spcBef>
              <a:buFontTx/>
              <a:buNone/>
            </a:pPr>
            <a:r>
              <a:rPr lang="en-US" altLang="en-US" sz="1100" dirty="0"/>
              <a:t>	0:  A zero is the grade</a:t>
            </a:r>
          </a:p>
          <a:p>
            <a:pPr eaLnBrk="1" hangingPunct="1">
              <a:spcBef>
                <a:spcPct val="0"/>
              </a:spcBef>
              <a:buFontTx/>
              <a:buNone/>
            </a:pPr>
            <a:r>
              <a:rPr lang="en-US" altLang="en-US" sz="1100" dirty="0"/>
              <a:t>	DR:  Dropped</a:t>
            </a:r>
          </a:p>
          <a:p>
            <a:pPr eaLnBrk="1" hangingPunct="1">
              <a:spcBef>
                <a:spcPct val="0"/>
              </a:spcBef>
              <a:buFontTx/>
              <a:buNone/>
            </a:pPr>
            <a:r>
              <a:rPr lang="en-US" altLang="en-US" sz="1100" dirty="0"/>
              <a:t>	CIP:  Collected, In Progress</a:t>
            </a:r>
          </a:p>
          <a:p>
            <a:pPr eaLnBrk="1" hangingPunct="1">
              <a:spcBef>
                <a:spcPct val="0"/>
              </a:spcBef>
              <a:buFontTx/>
              <a:buNone/>
            </a:pPr>
            <a:r>
              <a:rPr lang="en-US" altLang="en-US" sz="1100" dirty="0"/>
              <a:t>	NG:  Not graded</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a:t>
            </a:r>
            <a:r>
              <a:rPr lang="en-US" altLang="en-US" sz="1050" dirty="0" err="1">
                <a:latin typeface="Arial Narrow" charset="0"/>
              </a:rPr>
              <a:t>myPascoConnect</a:t>
            </a:r>
            <a:r>
              <a:rPr lang="en-US" altLang="en-US" sz="1050" dirty="0">
                <a:latin typeface="Arial Narrow" charset="0"/>
              </a:rPr>
              <a: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Sciences.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will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Sciences</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handouts for assignments will be uploaded to myLearning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r>
              <a:rPr lang="en-US" altLang="en-US" sz="1000" dirty="0">
                <a:latin typeface="Arial Narrow" panose="020B0606020202030204" pitchFamily="34" charset="0"/>
              </a:rPr>
              <a:t>Students have access to their textbook, Pearson </a:t>
            </a:r>
            <a:r>
              <a:rPr lang="en-US" altLang="en-US" sz="1000" u="sng" dirty="0">
                <a:latin typeface="Arial Narrow" panose="020B0606020202030204" pitchFamily="34" charset="0"/>
              </a:rPr>
              <a:t>Elevate</a:t>
            </a:r>
            <a:r>
              <a:rPr lang="en-US" altLang="en-US" sz="1000" dirty="0">
                <a:latin typeface="Arial Narrow" panose="020B0606020202030204" pitchFamily="34" charset="0"/>
              </a:rPr>
              <a:t> and Pearson </a:t>
            </a:r>
            <a:r>
              <a:rPr lang="en-US" altLang="en-US" sz="1000" dirty="0" err="1">
                <a:latin typeface="Arial Narrow" panose="020B0606020202030204" pitchFamily="34" charset="0"/>
              </a:rPr>
              <a:t>EasyBridge</a:t>
            </a:r>
            <a:r>
              <a:rPr lang="en-US" altLang="en-US" sz="1000" dirty="0">
                <a:latin typeface="Arial Narrow" panose="020B0606020202030204" pitchFamily="34" charset="0"/>
              </a:rPr>
              <a:t> online through their </a:t>
            </a:r>
            <a:r>
              <a:rPr lang="en-US" altLang="en-US" sz="1000"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None/>
            </a:pPr>
            <a:endParaRPr lang="en-US" altLang="en-US" sz="1000"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28" name="TextBox 7">
            <a:extLst>
              <a:ext uri="{FF2B5EF4-FFF2-40B4-BE49-F238E27FC236}">
                <a16:creationId xmlns:a16="http://schemas.microsoft.com/office/drawing/2014/main" id="{23BDA76C-C5F1-B24A-A030-324FD3ECD580}"/>
              </a:ext>
            </a:extLst>
          </p:cNvPr>
          <p:cNvSpPr txBox="1">
            <a:spLocks noChangeArrowheads="1"/>
          </p:cNvSpPr>
          <p:nvPr/>
        </p:nvSpPr>
        <p:spPr bwMode="auto">
          <a:xfrm>
            <a:off x="5505450" y="4524375"/>
            <a:ext cx="2178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A:</a:t>
            </a:r>
            <a:r>
              <a:rPr lang="en-US" altLang="en-US" sz="1200" b="1" dirty="0">
                <a:latin typeface="Arial Narrow" panose="020B0606020202030204" pitchFamily="34" charset="0"/>
              </a:rPr>
              <a:t> </a:t>
            </a:r>
            <a:r>
              <a:rPr lang="en-US" altLang="en-US" sz="1200" dirty="0">
                <a:latin typeface="Arial Narrow" panose="020B0606020202030204" pitchFamily="34" charset="0"/>
              </a:rPr>
              <a:t>Matter</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B:</a:t>
            </a:r>
            <a:r>
              <a:rPr lang="en-US" altLang="en-US" sz="1200" b="1" dirty="0">
                <a:latin typeface="Arial Narrow" panose="020B0606020202030204" pitchFamily="34" charset="0"/>
              </a:rPr>
              <a:t> </a:t>
            </a:r>
            <a:r>
              <a:rPr lang="en-US" altLang="en-US" sz="1200" dirty="0">
                <a:latin typeface="Arial Narrow" panose="020B0606020202030204" pitchFamily="34" charset="0"/>
              </a:rPr>
              <a:t>Cycles in Chemistry</a:t>
            </a:r>
          </a:p>
          <a:p>
            <a:pPr>
              <a:spcBef>
                <a:spcPct val="0"/>
              </a:spcBef>
              <a:buNone/>
            </a:pPr>
            <a:r>
              <a:rPr lang="en-US" altLang="en-US" sz="1200" b="1" u="sng" dirty="0">
                <a:latin typeface="Arial Narrow" panose="020B0606020202030204" pitchFamily="34" charset="0"/>
              </a:rPr>
              <a:t>Unit C:</a:t>
            </a:r>
            <a:r>
              <a:rPr lang="en-US" altLang="en-US" sz="1200" dirty="0">
                <a:latin typeface="Arial Narrow" panose="020B0606020202030204" pitchFamily="34" charset="0"/>
              </a:rPr>
              <a:t> Space</a:t>
            </a:r>
          </a:p>
          <a:p>
            <a:pPr>
              <a:spcBef>
                <a:spcPct val="0"/>
              </a:spcBef>
              <a:buNone/>
            </a:pPr>
            <a:r>
              <a:rPr lang="en-US" altLang="en-US" sz="1200" b="1" u="sng" dirty="0">
                <a:latin typeface="Arial Narrow" panose="020B0606020202030204" pitchFamily="34" charset="0"/>
              </a:rPr>
              <a:t>Unit D</a:t>
            </a:r>
            <a:r>
              <a:rPr lang="en-US" altLang="en-US" sz="1200" dirty="0">
                <a:latin typeface="Arial Narrow" panose="020B0606020202030204" pitchFamily="34" charset="0"/>
              </a:rPr>
              <a:t>:  </a:t>
            </a:r>
            <a:r>
              <a:rPr lang="en-US" sz="1200" dirty="0">
                <a:latin typeface="Arial Narrow" panose="020B0606020202030204" pitchFamily="34" charset="0"/>
              </a:rPr>
              <a:t>Human Growth &amp; Development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120A-3286-8B4C-8D13-A9AEF16B0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99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1390</Words>
  <Application>Microsoft Macintosh PowerPoint</Application>
  <PresentationFormat>Custom</PresentationFormat>
  <Paragraphs>126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Arial Narrow</vt:lpstr>
      <vt:lpstr>Calibri</vt:lpstr>
      <vt:lpstr>DJB This is My Life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Raisa Soluri Polk</cp:lastModifiedBy>
  <cp:revision>24</cp:revision>
  <dcterms:modified xsi:type="dcterms:W3CDTF">2020-08-18T16:53:40Z</dcterms:modified>
</cp:coreProperties>
</file>