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
  </p:notesMasterIdLst>
  <p:handoutMasterIdLst>
    <p:handoutMasterId r:id="rId6"/>
  </p:handoutMasterIdLst>
  <p:sldIdLst>
    <p:sldId id="257" r:id="rId2"/>
    <p:sldId id="258" r:id="rId3"/>
    <p:sldId id="259" r:id="rId4"/>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586"/>
    <p:restoredTop sz="94805"/>
  </p:normalViewPr>
  <p:slideViewPr>
    <p:cSldViewPr snapToGrid="0">
      <p:cViewPr>
        <p:scale>
          <a:sx n="143" d="100"/>
          <a:sy n="143" d="100"/>
        </p:scale>
        <p:origin x="144" y="-85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pvms.pasco.k12.fl.us/ib-myp-policies/)"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551" y="23715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1" y="2918418"/>
            <a:ext cx="273050" cy="26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883230816"/>
              </p:ext>
            </p:extLst>
          </p:nvPr>
        </p:nvGraphicFramePr>
        <p:xfrm>
          <a:off x="488951" y="2267806"/>
          <a:ext cx="1673224" cy="2757039"/>
        </p:xfrm>
        <a:graphic>
          <a:graphicData uri="http://schemas.openxmlformats.org/drawingml/2006/table">
            <a:tbl>
              <a:tblPr firstRow="1" bandRow="1">
                <a:tableStyleId>{2D5ABB26-0587-4C30-8999-92F81FD0307C}</a:tableStyleId>
              </a:tblPr>
              <a:tblGrid>
                <a:gridCol w="1673224">
                  <a:extLst>
                    <a:ext uri="{9D8B030D-6E8A-4147-A177-3AD203B41FA5}">
                      <a16:colId xmlns:a16="http://schemas.microsoft.com/office/drawing/2014/main" val="20000"/>
                    </a:ext>
                  </a:extLst>
                </a:gridCol>
              </a:tblGrid>
              <a:tr h="247839">
                <a:tc>
                  <a:txBody>
                    <a:bodyPr/>
                    <a:lstStyle/>
                    <a:p>
                      <a:pPr>
                        <a:buNone/>
                      </a:pPr>
                      <a:r>
                        <a:rPr lang="en-US" sz="1000" dirty="0">
                          <a:latin typeface="Arial Narrow"/>
                          <a:cs typeface="Arial Narrow"/>
                        </a:rPr>
                        <a:t>thnewman@pasco.k12.fl.us</a:t>
                      </a:r>
                    </a:p>
                  </a:txBody>
                  <a:tcPr marL="91444" marR="91444" marT="45732" marB="45732" anchor="ctr"/>
                </a:tc>
                <a:extLst>
                  <a:ext uri="{0D108BD9-81ED-4DB2-BD59-A6C34878D82A}">
                    <a16:rowId xmlns:a16="http://schemas.microsoft.com/office/drawing/2014/main" val="10000"/>
                  </a:ext>
                </a:extLst>
              </a:tr>
              <a:tr h="836400">
                <a:tc>
                  <a:txBody>
                    <a:bodyPr/>
                    <a:lstStyle/>
                    <a:p>
                      <a:r>
                        <a:rPr lang="en-US" sz="900" dirty="0">
                          <a:latin typeface="Arial Narrow"/>
                          <a:cs typeface="Arial Narrow"/>
                        </a:rPr>
                        <a:t>813-794-4800</a:t>
                      </a:r>
                    </a:p>
                    <a:p>
                      <a:endParaRPr lang="en-US" sz="900" dirty="0">
                        <a:latin typeface="Arial Narrow"/>
                        <a:cs typeface="Arial Narrow"/>
                      </a:endParaRPr>
                    </a:p>
                    <a:p>
                      <a:r>
                        <a:rPr lang="en-US" sz="900" dirty="0">
                          <a:latin typeface="Arial Narrow"/>
                          <a:cs typeface="Arial Narrow"/>
                        </a:rPr>
                        <a:t>Google Voice</a:t>
                      </a:r>
                    </a:p>
                    <a:p>
                      <a:r>
                        <a:rPr lang="en-US" sz="900" dirty="0">
                          <a:latin typeface="Arial Narrow"/>
                          <a:cs typeface="Arial Narrow"/>
                        </a:rPr>
                        <a:t>(813) 778-5865</a:t>
                      </a:r>
                    </a:p>
                  </a:txBody>
                  <a:tcPr marL="91444" marR="91444" marT="45732" marB="45732" anchor="ctr"/>
                </a:tc>
                <a:extLst>
                  <a:ext uri="{0D108BD9-81ED-4DB2-BD59-A6C34878D82A}">
                    <a16:rowId xmlns:a16="http://schemas.microsoft.com/office/drawing/2014/main" val="10001"/>
                  </a:ext>
                </a:extLst>
              </a:tr>
              <a:tr h="1393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50" baseline="0" dirty="0">
                          <a:latin typeface="Arial Narrow"/>
                          <a:cs typeface="Arial Narrow"/>
                        </a:rPr>
                        <a:t>Planning Time: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Arial Narrow"/>
                          <a:cs typeface="Arial Narrow"/>
                        </a:rPr>
                        <a:t>8:30-9:20  AM</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Arial Narrow"/>
                          <a:cs typeface="Arial Narrow"/>
                        </a:rPr>
                        <a:t>10-16-11:06 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aseline="0" dirty="0">
                        <a:latin typeface="Arial Narrow"/>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Arial Narrow"/>
                          <a:cs typeface="Arial Narrow"/>
                        </a:rPr>
                        <a:t>Remind Codes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Arial Narrow"/>
                          <a:cs typeface="Arial Narrow"/>
                        </a:rPr>
                        <a:t>Basic- @</a:t>
                      </a:r>
                      <a:r>
                        <a:rPr lang="en-US" sz="900" baseline="0" dirty="0" err="1">
                          <a:latin typeface="Arial Narrow"/>
                          <a:cs typeface="Arial Narrow"/>
                        </a:rPr>
                        <a:t>newmanscie</a:t>
                      </a:r>
                      <a:endParaRPr lang="en-US" sz="900" baseline="0" dirty="0">
                        <a:latin typeface="Arial Narrow"/>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aseline="0" dirty="0">
                          <a:latin typeface="Arial Narrow"/>
                          <a:cs typeface="Arial Narrow"/>
                        </a:rPr>
                        <a:t>Advanced- @</a:t>
                      </a:r>
                      <a:r>
                        <a:rPr lang="en-US" sz="900" baseline="0" dirty="0" err="1">
                          <a:latin typeface="Arial Narrow"/>
                          <a:cs typeface="Arial Narrow"/>
                        </a:rPr>
                        <a:t>newmanadv</a:t>
                      </a:r>
                      <a:endParaRPr lang="en-US" sz="100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278816">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40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Year 2 Science, Mr. Newman</a:t>
            </a:r>
          </a:p>
          <a:p>
            <a:pPr algn="ctr" eaLnBrk="1" hangingPunct="1">
              <a:spcBef>
                <a:spcPct val="0"/>
              </a:spcBef>
              <a:buFontTx/>
              <a:buNone/>
            </a:pPr>
            <a:endParaRPr lang="en-US" altLang="en-US" sz="1400" b="1" dirty="0">
              <a:ea typeface="Baskerville"/>
              <a:cs typeface="Baskerville"/>
            </a:endParaRPr>
          </a:p>
          <a:p>
            <a:pPr eaLnBrk="1" hangingPunct="1">
              <a:spcBef>
                <a:spcPct val="0"/>
              </a:spcBef>
              <a:buFontTx/>
              <a:buNone/>
            </a:pPr>
            <a:r>
              <a:rPr lang="en-US" altLang="en-US" sz="1150" i="1" dirty="0">
                <a:latin typeface="Arial Narrow" panose="020B0604020202020204" pitchFamily="34" charset="0"/>
              </a:rPr>
              <a:t>Middle Years </a:t>
            </a:r>
            <a:r>
              <a:rPr lang="en-US" altLang="en-US" sz="1150" i="1" dirty="0" err="1">
                <a:latin typeface="Arial Narrow" panose="020B0604020202020204" pitchFamily="34" charset="0"/>
              </a:rPr>
              <a:t>Programme</a:t>
            </a:r>
            <a:r>
              <a:rPr lang="en-US" altLang="en-US" sz="1150" i="1" dirty="0">
                <a:latin typeface="Arial Narrow" panose="020B0604020202020204" pitchFamily="34" charset="0"/>
              </a:rPr>
              <a:t> (MYP) Year 3 Science courses develop skills in six scientific areas:  the Nature of Science, Properties of Matter, Matter and Energy Transformations, Life Science, Earth and Space Science and Science and Society.  Inquiry is at the heart of MYP Science Learning that aims to support students’ understanding by providing them with opportunities to independently and collaboratively investigate, take action, and reflect on their learning, while honoring the Florida Science Standards. MYP Science courses are designed to utilize observation, investigation and experimentation skills within our natural world to enable students to understand and appreciate science and its implications, consider science as a human endeavor with benefits and limitations, and develop sensitivity towards the living and non-living environments.</a:t>
            </a:r>
            <a:endParaRPr lang="en-US" altLang="en-US" sz="115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575" y="346314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5"/>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Special Needs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dirty="0">
                <a:latin typeface="Arial Narrow" charset="0"/>
                <a:ea typeface="Arial Narrow" charset="0"/>
                <a:cs typeface="Arial Narrow" charset="0"/>
              </a:rPr>
              <a:t>Students will have a variety of performance &amp; traditional assessments during the year</a:t>
            </a:r>
            <a:r>
              <a:rPr lang="en-US" sz="1200" dirty="0">
                <a:latin typeface="+mn-lt"/>
                <a:ea typeface="ＭＳ Ｐゴシック" charset="-128"/>
              </a:rPr>
              <a:t>. </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6"/>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7"/>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900" b="1" i="1" u="sng" dirty="0">
                <a:latin typeface="Arial Narrow" panose="020B0606020202030204" pitchFamily="34" charset="0"/>
              </a:rPr>
              <a:t>**Students in Year 2 will take an End of Course exam worth 10% of their final course grade.</a:t>
            </a: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latin typeface="Arial Narrow" panose="020B0606020202030204" pitchFamily="34" charset="0"/>
              </a:rPr>
              <a:t>I, ________________________________________, have read and understand the rules and expectations for Year 1 Individuals &amp; Societies.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a:latin typeface="Arial Narrow" panose="020B0606020202030204" pitchFamily="34" charset="0"/>
              </a:rPr>
              <a:t>This syllabus should remain in the student notebook.</a:t>
            </a:r>
          </a:p>
          <a:p>
            <a:pPr eaLnBrk="1" hangingPunct="1">
              <a:spcBef>
                <a:spcPct val="0"/>
              </a:spcBef>
              <a:buFontTx/>
              <a:buNone/>
            </a:pPr>
            <a:endParaRPr lang="en-US" altLang="en-US" sz="700">
              <a:latin typeface="Arial Narrow" panose="020B0606020202030204" pitchFamily="34" charset="0"/>
            </a:endParaRPr>
          </a:p>
          <a:p>
            <a:pPr eaLnBrk="1" hangingPunct="1">
              <a:spcBef>
                <a:spcPct val="0"/>
              </a:spcBef>
              <a:buFontTx/>
              <a:buNone/>
            </a:pPr>
            <a:endParaRPr lang="en-US" altLang="en-US" sz="1200">
              <a:latin typeface="Arial Narrow" panose="020B0606020202030204" pitchFamily="34" charset="0"/>
            </a:endParaRPr>
          </a:p>
          <a:p>
            <a:pPr eaLnBrk="1" hangingPunct="1">
              <a:spcBef>
                <a:spcPct val="0"/>
              </a:spcBef>
              <a:buFontTx/>
              <a:buNone/>
            </a:pPr>
            <a:r>
              <a:rPr lang="en-US" altLang="en-US" sz="1200" b="1">
                <a:latin typeface="Arial Narrow" panose="020B0606020202030204" pitchFamily="34" charset="0"/>
              </a:rPr>
              <a:t>Student signature </a:t>
            </a:r>
            <a:r>
              <a:rPr lang="en-US" altLang="en-US" sz="1200">
                <a:latin typeface="Arial Narrow" panose="020B0606020202030204" pitchFamily="34" charset="0"/>
              </a:rPr>
              <a:t>__________________________________  </a:t>
            </a:r>
            <a:r>
              <a:rPr lang="en-US" altLang="en-US" sz="1200" b="1">
                <a:latin typeface="Arial Narrow" panose="020B0606020202030204" pitchFamily="34" charset="0"/>
              </a:rPr>
              <a:t>Parent signature </a:t>
            </a:r>
            <a:r>
              <a:rPr lang="en-US" altLang="en-US" sz="120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Science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Our class will have a </a:t>
            </a:r>
            <a:r>
              <a:rPr lang="en-US" altLang="en-US" sz="1000" b="1" dirty="0" err="1">
                <a:latin typeface="Arial Narrow" panose="020B0606020202030204" pitchFamily="34" charset="0"/>
              </a:rPr>
              <a:t>Mylearning</a:t>
            </a:r>
            <a:r>
              <a:rPr lang="en-US" altLang="en-US" sz="1000" dirty="0">
                <a:latin typeface="Arial Narrow" panose="020B0606020202030204" pitchFamily="34" charset="0"/>
              </a:rPr>
              <a:t> page where students can access resources used in class such as handouts, videos, and power points. Handouts and assignments will be uploaded to MyLearning and available to print from home if needed. </a:t>
            </a:r>
          </a:p>
          <a:p>
            <a:pPr eaLnBrk="1" hangingPunct="1">
              <a:spcBef>
                <a:spcPct val="0"/>
              </a:spcBef>
              <a:buNone/>
            </a:pPr>
            <a:endParaRPr lang="en-US" altLang="en-US" sz="1000" dirty="0">
              <a:latin typeface="Arial Narrow" panose="020B0606020202030204" pitchFamily="34" charset="0"/>
            </a:endParaRPr>
          </a:p>
          <a:p>
            <a:pPr eaLnBrk="1" hangingPunct="1">
              <a:spcBef>
                <a:spcPct val="0"/>
              </a:spcBef>
              <a:buNone/>
            </a:pPr>
            <a:r>
              <a:rPr lang="en-US" altLang="en-US" sz="1000" dirty="0">
                <a:latin typeface="Arial Narrow" panose="020B0606020202030204" pitchFamily="34" charset="0"/>
              </a:rPr>
              <a:t>Students will have access to their textbook online. </a:t>
            </a:r>
          </a:p>
          <a:p>
            <a:pPr eaLnBrk="1" hangingPunct="1">
              <a:spcBef>
                <a:spcPct val="0"/>
              </a:spcBef>
              <a:buNone/>
            </a:pPr>
            <a:r>
              <a:rPr lang="en-US" altLang="en-US" sz="1000" dirty="0">
                <a:latin typeface="Arial Narrow" panose="020B0606020202030204" pitchFamily="34" charset="0"/>
              </a:rPr>
              <a:t>Students have access to their textbook, </a:t>
            </a:r>
            <a:r>
              <a:rPr lang="en-US" altLang="en-US" sz="1000" dirty="0" err="1">
                <a:latin typeface="Arial Narrow" panose="020B0606020202030204" pitchFamily="34" charset="0"/>
              </a:rPr>
              <a:t>PearsonElevate</a:t>
            </a:r>
            <a:r>
              <a:rPr lang="en-US" altLang="en-US" sz="1000" dirty="0">
                <a:latin typeface="Arial Narrow" panose="020B0606020202030204" pitchFamily="34" charset="0"/>
              </a:rPr>
              <a:t> and Pearson </a:t>
            </a:r>
            <a:r>
              <a:rPr lang="en-US" altLang="en-US" sz="1000" dirty="0" err="1">
                <a:latin typeface="Arial Narrow" panose="020B0606020202030204" pitchFamily="34" charset="0"/>
              </a:rPr>
              <a:t>EasyBridge</a:t>
            </a:r>
            <a:r>
              <a:rPr lang="en-US" altLang="en-US" sz="1000" dirty="0">
                <a:latin typeface="Arial Narrow" panose="020B0606020202030204" pitchFamily="34" charset="0"/>
              </a:rPr>
              <a:t> online through their </a:t>
            </a:r>
            <a:r>
              <a:rPr lang="en-US" altLang="en-US" sz="1000"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None/>
            </a:pPr>
            <a:endParaRPr lang="en-US" altLang="en-US" sz="1000" b="1" dirty="0">
              <a:latin typeface="Arial Narrow" panose="020B0606020202030204" pitchFamily="34" charset="0"/>
            </a:endParaRPr>
          </a:p>
          <a:p>
            <a:pPr eaLnBrk="1" hangingPunct="1">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u="sng" dirty="0">
                <a:latin typeface="Arial Narrow" panose="020B0606020202030204" pitchFamily="34" charset="0"/>
              </a:rPr>
              <a:t>Unit 1: </a:t>
            </a:r>
            <a:r>
              <a:rPr lang="en-US" altLang="en-US" sz="1200" dirty="0">
                <a:latin typeface="Arial Narrow" panose="020B0606020202030204" pitchFamily="34" charset="0"/>
              </a:rPr>
              <a:t>Interdependence and Relationships Among Organisms</a:t>
            </a:r>
          </a:p>
          <a:p>
            <a:pPr>
              <a:spcBef>
                <a:spcPct val="0"/>
              </a:spcBef>
              <a:buNone/>
            </a:pPr>
            <a:r>
              <a:rPr lang="en-US" altLang="en-US" sz="1200" b="1" u="sng" dirty="0">
                <a:latin typeface="Arial Narrow" panose="020B0606020202030204" pitchFamily="34" charset="0"/>
              </a:rPr>
              <a:t>Unit 2:  </a:t>
            </a:r>
            <a:r>
              <a:rPr lang="en-US" altLang="en-US" sz="1200" dirty="0">
                <a:latin typeface="Arial Narrow" panose="020B0606020202030204" pitchFamily="34" charset="0"/>
              </a:rPr>
              <a:t>Electromagnetic Spectrum &amp; Sound</a:t>
            </a:r>
            <a:endParaRPr 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3: </a:t>
            </a:r>
            <a:r>
              <a:rPr lang="en-US" sz="1200" dirty="0">
                <a:latin typeface="Arial Narrow" panose="020B0606020202030204" pitchFamily="34" charset="0"/>
              </a:rPr>
              <a:t>Conservation of Energy &amp; Heat Transfer</a:t>
            </a:r>
            <a:endParaRPr lang="en-US" altLang="en-US" sz="1200" b="1" u="sng"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4: </a:t>
            </a:r>
            <a:r>
              <a:rPr lang="en-US" sz="1200" dirty="0">
                <a:latin typeface="Arial Narrow" panose="020B0606020202030204" pitchFamily="34" charset="0"/>
              </a:rPr>
              <a:t>Layers of the Solid Earth &amp; Plate Tectonics</a:t>
            </a:r>
            <a:endParaRPr lang="en-US" altLang="en-US" sz="1200" dirty="0">
              <a:latin typeface="Arial Narrow" panose="020B0606020202030204" pitchFamily="34" charset="0"/>
            </a:endParaRPr>
          </a:p>
          <a:p>
            <a:pPr>
              <a:spcBef>
                <a:spcPct val="0"/>
              </a:spcBef>
              <a:buNone/>
            </a:pPr>
            <a:r>
              <a:rPr lang="en-US" altLang="en-US" sz="1200" b="1" u="sng" dirty="0">
                <a:latin typeface="Arial Narrow" panose="020B0606020202030204" pitchFamily="34" charset="0"/>
              </a:rPr>
              <a:t>Unit 5</a:t>
            </a:r>
            <a:r>
              <a:rPr lang="en-US" altLang="en-US" sz="1200" dirty="0">
                <a:latin typeface="Arial Narrow" panose="020B0606020202030204" pitchFamily="34" charset="0"/>
              </a:rPr>
              <a:t>:  </a:t>
            </a:r>
            <a:r>
              <a:rPr lang="en-US" sz="1200" dirty="0">
                <a:latin typeface="Arial Narrow" panose="020B0606020202030204" pitchFamily="34" charset="0"/>
              </a:rPr>
              <a:t>Diversity &amp; Evolution of Organisms</a:t>
            </a:r>
          </a:p>
          <a:p>
            <a:pPr>
              <a:spcBef>
                <a:spcPct val="0"/>
              </a:spcBef>
              <a:buNone/>
            </a:pPr>
            <a:r>
              <a:rPr lang="en-US" altLang="en-US" sz="1200" b="1" u="sng" dirty="0">
                <a:latin typeface="Arial Narrow" panose="020B0606020202030204" pitchFamily="34" charset="0"/>
              </a:rPr>
              <a:t>Unit 6: </a:t>
            </a:r>
            <a:r>
              <a:rPr lang="en-US" sz="1200" dirty="0">
                <a:latin typeface="Arial Narrow" panose="020B0606020202030204" pitchFamily="34" charset="0"/>
              </a:rPr>
              <a:t>Heredity and Reproduction</a:t>
            </a:r>
            <a:endParaRPr lang="en-US" altLang="en-US" sz="1200" dirty="0">
              <a:latin typeface="Arial Narrow" panose="020B0606020202030204" pitchFamily="34" charset="0"/>
            </a:endParaRP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91D120A-3286-8B4C-8D13-A9AEF16B01C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997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464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1233</Words>
  <Application>Microsoft Macintosh PowerPoint</Application>
  <PresentationFormat>Custom</PresentationFormat>
  <Paragraphs>132</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ＭＳ Ｐゴシック</vt:lpstr>
      <vt:lpstr>Arial</vt:lpstr>
      <vt:lpstr>Arial Black</vt:lpstr>
      <vt:lpstr>Arial Narrow</vt:lpstr>
      <vt:lpstr>Baskerville</vt:lpstr>
      <vt:lpstr>Calibri</vt:lpstr>
      <vt:lpstr>DJB This is My Life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Microsoft Office User</cp:lastModifiedBy>
  <cp:revision>15</cp:revision>
  <dcterms:modified xsi:type="dcterms:W3CDTF">2020-08-20T14:51:57Z</dcterms:modified>
</cp:coreProperties>
</file>