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
  </p:notesMasterIdLst>
  <p:handoutMasterIdLst>
    <p:handoutMasterId r:id="rId6"/>
  </p:handoutMasterIdLst>
  <p:sldIdLst>
    <p:sldId id="257" r:id="rId2"/>
    <p:sldId id="258" r:id="rId3"/>
    <p:sldId id="259" r:id="rId4"/>
  </p:sldIdLst>
  <p:sldSz cx="7772400" cy="100584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617"/>
    <p:restoredTop sz="94817"/>
  </p:normalViewPr>
  <p:slideViewPr>
    <p:cSldViewPr snapToGrid="0">
      <p:cViewPr>
        <p:scale>
          <a:sx n="120" d="100"/>
          <a:sy n="120" d="100"/>
        </p:scale>
        <p:origin x="1120" y="144"/>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1713FBB-4360-44E4-89B1-6DAA411F362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FFA44A21-108F-47EA-8C20-222782F1A7C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atin typeface="Calibri" charset="0"/>
                <a:ea typeface="ＭＳ Ｐゴシック" charset="-128"/>
              </a:defRPr>
            </a:lvl1pPr>
          </a:lstStyle>
          <a:p>
            <a:pPr>
              <a:defRPr/>
            </a:pPr>
            <a:fld id="{86336003-0ED5-4C55-9C72-9DAD1FEA1692}" type="datetimeFigureOut">
              <a:rPr lang="en-US"/>
              <a:pPr>
                <a:defRPr/>
              </a:pPr>
              <a:t>8/23/20</a:t>
            </a:fld>
            <a:endParaRPr lang="en-US"/>
          </a:p>
        </p:txBody>
      </p:sp>
      <p:sp>
        <p:nvSpPr>
          <p:cNvPr id="4" name="Footer Placeholder 3">
            <a:extLst>
              <a:ext uri="{FF2B5EF4-FFF2-40B4-BE49-F238E27FC236}">
                <a16:creationId xmlns:a16="http://schemas.microsoft.com/office/drawing/2014/main" id="{3D978501-9C37-4C42-8F03-70DC3B959B0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atin typeface="Calibri" charset="0"/>
                <a:ea typeface="ＭＳ Ｐゴシック" charset="-128"/>
              </a:defRPr>
            </a:lvl1pPr>
          </a:lstStyle>
          <a:p>
            <a:pPr>
              <a:defRPr/>
            </a:pPr>
            <a:endParaRPr lang="en-US"/>
          </a:p>
        </p:txBody>
      </p:sp>
      <p:sp>
        <p:nvSpPr>
          <p:cNvPr id="5" name="Slide Number Placeholder 4">
            <a:extLst>
              <a:ext uri="{FF2B5EF4-FFF2-40B4-BE49-F238E27FC236}">
                <a16:creationId xmlns:a16="http://schemas.microsoft.com/office/drawing/2014/main" id="{8FE7A21D-EF50-4549-AAD9-ACE63EC1EF2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atin typeface="Calibri" charset="0"/>
                <a:ea typeface="ＭＳ Ｐゴシック" charset="-128"/>
              </a:defRPr>
            </a:lvl1pPr>
          </a:lstStyle>
          <a:p>
            <a:pPr>
              <a:defRPr/>
            </a:pPr>
            <a:fld id="{A17A5DD9-900C-485B-9126-2BEAF030BE9D}"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12AC20-2D03-431D-9910-524AD3E8036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CDC10BDA-13ED-403F-8DE6-B02FC7D8136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charset="0"/>
                <a:ea typeface="ＭＳ Ｐゴシック" charset="-128"/>
              </a:defRPr>
            </a:lvl1pPr>
          </a:lstStyle>
          <a:p>
            <a:pPr>
              <a:defRPr/>
            </a:pPr>
            <a:fld id="{29B56E3B-4463-4B51-9681-BB2B7F5FE37C}" type="datetimeFigureOut">
              <a:rPr lang="en-US"/>
              <a:pPr>
                <a:defRPr/>
              </a:pPr>
              <a:t>8/23/20</a:t>
            </a:fld>
            <a:endParaRPr lang="en-US"/>
          </a:p>
        </p:txBody>
      </p:sp>
      <p:sp>
        <p:nvSpPr>
          <p:cNvPr id="4" name="Slide Image Placeholder 3">
            <a:extLst>
              <a:ext uri="{FF2B5EF4-FFF2-40B4-BE49-F238E27FC236}">
                <a16:creationId xmlns:a16="http://schemas.microsoft.com/office/drawing/2014/main" id="{2C7AF57C-197E-4E86-B0BD-8BD76B6A19E6}"/>
              </a:ext>
            </a:extLst>
          </p:cNvPr>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1A3B1398-0B6F-4CB6-ABFC-1CC9D29FD7B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3556E10-0482-4A1C-9987-CCCB7DBF02D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charset="0"/>
                <a:ea typeface="ＭＳ Ｐゴシック" charset="-128"/>
              </a:defRPr>
            </a:lvl1pPr>
          </a:lstStyle>
          <a:p>
            <a:pPr>
              <a:defRPr/>
            </a:pPr>
            <a:endParaRPr lang="en-US"/>
          </a:p>
        </p:txBody>
      </p:sp>
      <p:sp>
        <p:nvSpPr>
          <p:cNvPr id="7" name="Slide Number Placeholder 6">
            <a:extLst>
              <a:ext uri="{FF2B5EF4-FFF2-40B4-BE49-F238E27FC236}">
                <a16:creationId xmlns:a16="http://schemas.microsoft.com/office/drawing/2014/main" id="{6144A5DF-188E-4652-9EFE-73019E4836AA}"/>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charset="0"/>
                <a:ea typeface="ＭＳ Ｐゴシック" charset="-128"/>
              </a:defRPr>
            </a:lvl1pPr>
          </a:lstStyle>
          <a:p>
            <a:pPr>
              <a:defRPr/>
            </a:pPr>
            <a:fld id="{6EDC02B2-6225-4D91-A17F-947FCBF3928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5EB1CE8-1D49-44CE-981D-6DED8766D2D7}"/>
              </a:ext>
            </a:extLst>
          </p:cNvPr>
          <p:cNvSpPr>
            <a:spLocks noGrp="1"/>
          </p:cNvSpPr>
          <p:nvPr>
            <p:ph type="dt" sz="half" idx="10"/>
          </p:nvPr>
        </p:nvSpPr>
        <p:spPr/>
        <p:txBody>
          <a:bodyPr/>
          <a:lstStyle>
            <a:lvl1pPr>
              <a:defRPr/>
            </a:lvl1pPr>
          </a:lstStyle>
          <a:p>
            <a:pPr>
              <a:defRPr/>
            </a:pPr>
            <a:fld id="{B554717B-8032-45C1-BFE5-52EE08522B70}" type="datetimeFigureOut">
              <a:rPr lang="en-US" altLang="en-US"/>
              <a:pPr>
                <a:defRPr/>
              </a:pPr>
              <a:t>8/23/20</a:t>
            </a:fld>
            <a:endParaRPr lang="en-US" altLang="en-US"/>
          </a:p>
        </p:txBody>
      </p:sp>
      <p:sp>
        <p:nvSpPr>
          <p:cNvPr id="5" name="Footer Placeholder 4">
            <a:extLst>
              <a:ext uri="{FF2B5EF4-FFF2-40B4-BE49-F238E27FC236}">
                <a16:creationId xmlns:a16="http://schemas.microsoft.com/office/drawing/2014/main" id="{E6AAF235-BDAC-432F-8CA4-7F8B0535D8C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6445363-B42B-4E6B-A465-8FBA3B797765}"/>
              </a:ext>
            </a:extLst>
          </p:cNvPr>
          <p:cNvSpPr>
            <a:spLocks noGrp="1"/>
          </p:cNvSpPr>
          <p:nvPr>
            <p:ph type="sldNum" sz="quarter" idx="12"/>
          </p:nvPr>
        </p:nvSpPr>
        <p:spPr/>
        <p:txBody>
          <a:bodyPr/>
          <a:lstStyle>
            <a:lvl1pPr>
              <a:defRPr/>
            </a:lvl1pPr>
          </a:lstStyle>
          <a:p>
            <a:pPr>
              <a:defRPr/>
            </a:pPr>
            <a:fld id="{DEF22510-C38E-4745-9C11-3C32E70035A4}" type="slidenum">
              <a:rPr lang="en-US" altLang="en-US"/>
              <a:pPr>
                <a:defRPr/>
              </a:pPr>
              <a:t>‹#›</a:t>
            </a:fld>
            <a:endParaRPr lang="en-US" altLang="en-US"/>
          </a:p>
        </p:txBody>
      </p:sp>
    </p:spTree>
    <p:extLst>
      <p:ext uri="{BB962C8B-B14F-4D97-AF65-F5344CB8AC3E}">
        <p14:creationId xmlns:p14="http://schemas.microsoft.com/office/powerpoint/2010/main" val="1188645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541DEC-F30F-4FB3-ACEE-BABFEA8B4D22}"/>
              </a:ext>
            </a:extLst>
          </p:cNvPr>
          <p:cNvSpPr>
            <a:spLocks noGrp="1"/>
          </p:cNvSpPr>
          <p:nvPr>
            <p:ph type="dt" sz="half" idx="10"/>
          </p:nvPr>
        </p:nvSpPr>
        <p:spPr/>
        <p:txBody>
          <a:bodyPr/>
          <a:lstStyle>
            <a:lvl1pPr>
              <a:defRPr/>
            </a:lvl1pPr>
          </a:lstStyle>
          <a:p>
            <a:pPr>
              <a:defRPr/>
            </a:pPr>
            <a:fld id="{D2078942-66E1-433C-AF27-75CE84517E0C}" type="datetimeFigureOut">
              <a:rPr lang="en-US" altLang="en-US"/>
              <a:pPr>
                <a:defRPr/>
              </a:pPr>
              <a:t>8/23/20</a:t>
            </a:fld>
            <a:endParaRPr lang="en-US" altLang="en-US"/>
          </a:p>
        </p:txBody>
      </p:sp>
      <p:sp>
        <p:nvSpPr>
          <p:cNvPr id="5" name="Footer Placeholder 4">
            <a:extLst>
              <a:ext uri="{FF2B5EF4-FFF2-40B4-BE49-F238E27FC236}">
                <a16:creationId xmlns:a16="http://schemas.microsoft.com/office/drawing/2014/main" id="{5DEE642E-75E1-4528-8E61-9D3028D7651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E47367F-BA5E-4D15-A27F-E3FAC5DD97C7}"/>
              </a:ext>
            </a:extLst>
          </p:cNvPr>
          <p:cNvSpPr>
            <a:spLocks noGrp="1"/>
          </p:cNvSpPr>
          <p:nvPr>
            <p:ph type="sldNum" sz="quarter" idx="12"/>
          </p:nvPr>
        </p:nvSpPr>
        <p:spPr/>
        <p:txBody>
          <a:bodyPr/>
          <a:lstStyle>
            <a:lvl1pPr>
              <a:defRPr/>
            </a:lvl1pPr>
          </a:lstStyle>
          <a:p>
            <a:pPr>
              <a:defRPr/>
            </a:pPr>
            <a:fld id="{BA67CE9D-5366-4180-94F7-EC6BB81C9B38}" type="slidenum">
              <a:rPr lang="en-US" altLang="en-US"/>
              <a:pPr>
                <a:defRPr/>
              </a:pPr>
              <a:t>‹#›</a:t>
            </a:fld>
            <a:endParaRPr lang="en-US" altLang="en-US"/>
          </a:p>
        </p:txBody>
      </p:sp>
    </p:spTree>
    <p:extLst>
      <p:ext uri="{BB962C8B-B14F-4D97-AF65-F5344CB8AC3E}">
        <p14:creationId xmlns:p14="http://schemas.microsoft.com/office/powerpoint/2010/main" val="1065254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598" y="591397"/>
            <a:ext cx="4330144"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8D0F3B-77A0-45B6-A2A2-3E26572C26DF}"/>
              </a:ext>
            </a:extLst>
          </p:cNvPr>
          <p:cNvSpPr>
            <a:spLocks noGrp="1"/>
          </p:cNvSpPr>
          <p:nvPr>
            <p:ph type="dt" sz="half" idx="10"/>
          </p:nvPr>
        </p:nvSpPr>
        <p:spPr/>
        <p:txBody>
          <a:bodyPr/>
          <a:lstStyle>
            <a:lvl1pPr>
              <a:defRPr/>
            </a:lvl1pPr>
          </a:lstStyle>
          <a:p>
            <a:pPr>
              <a:defRPr/>
            </a:pPr>
            <a:fld id="{CC414727-CEAC-4E94-9A39-FE61FD9E94AA}" type="datetimeFigureOut">
              <a:rPr lang="en-US" altLang="en-US"/>
              <a:pPr>
                <a:defRPr/>
              </a:pPr>
              <a:t>8/23/20</a:t>
            </a:fld>
            <a:endParaRPr lang="en-US" altLang="en-US"/>
          </a:p>
        </p:txBody>
      </p:sp>
      <p:sp>
        <p:nvSpPr>
          <p:cNvPr id="5" name="Footer Placeholder 4">
            <a:extLst>
              <a:ext uri="{FF2B5EF4-FFF2-40B4-BE49-F238E27FC236}">
                <a16:creationId xmlns:a16="http://schemas.microsoft.com/office/drawing/2014/main" id="{DC3B13B2-EDEC-4354-89C2-3AC9A6C730E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1E00558-600D-41BD-9FB8-990110665B50}"/>
              </a:ext>
            </a:extLst>
          </p:cNvPr>
          <p:cNvSpPr>
            <a:spLocks noGrp="1"/>
          </p:cNvSpPr>
          <p:nvPr>
            <p:ph type="sldNum" sz="quarter" idx="12"/>
          </p:nvPr>
        </p:nvSpPr>
        <p:spPr/>
        <p:txBody>
          <a:bodyPr/>
          <a:lstStyle>
            <a:lvl1pPr>
              <a:defRPr/>
            </a:lvl1pPr>
          </a:lstStyle>
          <a:p>
            <a:pPr>
              <a:defRPr/>
            </a:pPr>
            <a:fld id="{C9029587-C619-4753-A928-E6F2F2F065CF}" type="slidenum">
              <a:rPr lang="en-US" altLang="en-US"/>
              <a:pPr>
                <a:defRPr/>
              </a:pPr>
              <a:t>‹#›</a:t>
            </a:fld>
            <a:endParaRPr lang="en-US" altLang="en-US"/>
          </a:p>
        </p:txBody>
      </p:sp>
    </p:spTree>
    <p:extLst>
      <p:ext uri="{BB962C8B-B14F-4D97-AF65-F5344CB8AC3E}">
        <p14:creationId xmlns:p14="http://schemas.microsoft.com/office/powerpoint/2010/main" val="1749402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B1983E-1360-487C-85F5-E26188FC4450}"/>
              </a:ext>
            </a:extLst>
          </p:cNvPr>
          <p:cNvSpPr>
            <a:spLocks noGrp="1"/>
          </p:cNvSpPr>
          <p:nvPr>
            <p:ph type="dt" sz="half" idx="10"/>
          </p:nvPr>
        </p:nvSpPr>
        <p:spPr/>
        <p:txBody>
          <a:bodyPr/>
          <a:lstStyle>
            <a:lvl1pPr>
              <a:defRPr/>
            </a:lvl1pPr>
          </a:lstStyle>
          <a:p>
            <a:pPr>
              <a:defRPr/>
            </a:pPr>
            <a:fld id="{7A2591B5-8678-4F91-B642-76DF44AAB770}" type="datetimeFigureOut">
              <a:rPr lang="en-US" altLang="en-US"/>
              <a:pPr>
                <a:defRPr/>
              </a:pPr>
              <a:t>8/23/20</a:t>
            </a:fld>
            <a:endParaRPr lang="en-US" altLang="en-US"/>
          </a:p>
        </p:txBody>
      </p:sp>
      <p:sp>
        <p:nvSpPr>
          <p:cNvPr id="5" name="Footer Placeholder 4">
            <a:extLst>
              <a:ext uri="{FF2B5EF4-FFF2-40B4-BE49-F238E27FC236}">
                <a16:creationId xmlns:a16="http://schemas.microsoft.com/office/drawing/2014/main" id="{B04E904F-6C94-4185-BEB9-2C56761A8A4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AD8E0BC-63FF-4369-83D9-D50CEE66BD59}"/>
              </a:ext>
            </a:extLst>
          </p:cNvPr>
          <p:cNvSpPr>
            <a:spLocks noGrp="1"/>
          </p:cNvSpPr>
          <p:nvPr>
            <p:ph type="sldNum" sz="quarter" idx="12"/>
          </p:nvPr>
        </p:nvSpPr>
        <p:spPr/>
        <p:txBody>
          <a:bodyPr/>
          <a:lstStyle>
            <a:lvl1pPr>
              <a:defRPr/>
            </a:lvl1pPr>
          </a:lstStyle>
          <a:p>
            <a:pPr>
              <a:defRPr/>
            </a:pPr>
            <a:fld id="{A4E6C68F-3851-4C2F-81D4-67AC41DC94A8}" type="slidenum">
              <a:rPr lang="en-US" altLang="en-US"/>
              <a:pPr>
                <a:defRPr/>
              </a:pPr>
              <a:t>‹#›</a:t>
            </a:fld>
            <a:endParaRPr lang="en-US" altLang="en-US"/>
          </a:p>
        </p:txBody>
      </p:sp>
    </p:spTree>
    <p:extLst>
      <p:ext uri="{BB962C8B-B14F-4D97-AF65-F5344CB8AC3E}">
        <p14:creationId xmlns:p14="http://schemas.microsoft.com/office/powerpoint/2010/main" val="4025204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3923FB-B83B-41B6-B05E-06546B827BD6}"/>
              </a:ext>
            </a:extLst>
          </p:cNvPr>
          <p:cNvSpPr>
            <a:spLocks noGrp="1"/>
          </p:cNvSpPr>
          <p:nvPr>
            <p:ph type="dt" sz="half" idx="10"/>
          </p:nvPr>
        </p:nvSpPr>
        <p:spPr/>
        <p:txBody>
          <a:bodyPr/>
          <a:lstStyle>
            <a:lvl1pPr>
              <a:defRPr/>
            </a:lvl1pPr>
          </a:lstStyle>
          <a:p>
            <a:pPr>
              <a:defRPr/>
            </a:pPr>
            <a:fld id="{BAA582C0-A536-4EA8-9E0B-6E9FDD5FEA3B}" type="datetimeFigureOut">
              <a:rPr lang="en-US" altLang="en-US"/>
              <a:pPr>
                <a:defRPr/>
              </a:pPr>
              <a:t>8/23/20</a:t>
            </a:fld>
            <a:endParaRPr lang="en-US" altLang="en-US"/>
          </a:p>
        </p:txBody>
      </p:sp>
      <p:sp>
        <p:nvSpPr>
          <p:cNvPr id="5" name="Footer Placeholder 4">
            <a:extLst>
              <a:ext uri="{FF2B5EF4-FFF2-40B4-BE49-F238E27FC236}">
                <a16:creationId xmlns:a16="http://schemas.microsoft.com/office/drawing/2014/main" id="{C11B5189-8FCF-4487-975A-1874A07E015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48BA21E-9C61-4C28-90A5-1A7804D35927}"/>
              </a:ext>
            </a:extLst>
          </p:cNvPr>
          <p:cNvSpPr>
            <a:spLocks noGrp="1"/>
          </p:cNvSpPr>
          <p:nvPr>
            <p:ph type="sldNum" sz="quarter" idx="12"/>
          </p:nvPr>
        </p:nvSpPr>
        <p:spPr/>
        <p:txBody>
          <a:bodyPr/>
          <a:lstStyle>
            <a:lvl1pPr>
              <a:defRPr/>
            </a:lvl1pPr>
          </a:lstStyle>
          <a:p>
            <a:pPr>
              <a:defRPr/>
            </a:pPr>
            <a:fld id="{6EDF4271-9FDE-4197-ABC4-AD963E900CCF}" type="slidenum">
              <a:rPr lang="en-US" altLang="en-US"/>
              <a:pPr>
                <a:defRPr/>
              </a:pPr>
              <a:t>‹#›</a:t>
            </a:fld>
            <a:endParaRPr lang="en-US" altLang="en-US"/>
          </a:p>
        </p:txBody>
      </p:sp>
    </p:spTree>
    <p:extLst>
      <p:ext uri="{BB962C8B-B14F-4D97-AF65-F5344CB8AC3E}">
        <p14:creationId xmlns:p14="http://schemas.microsoft.com/office/powerpoint/2010/main" val="1677489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7307F81-F626-421D-A744-A6BE443B3275}"/>
              </a:ext>
            </a:extLst>
          </p:cNvPr>
          <p:cNvSpPr>
            <a:spLocks noGrp="1"/>
          </p:cNvSpPr>
          <p:nvPr>
            <p:ph type="dt" sz="half" idx="10"/>
          </p:nvPr>
        </p:nvSpPr>
        <p:spPr/>
        <p:txBody>
          <a:bodyPr/>
          <a:lstStyle>
            <a:lvl1pPr>
              <a:defRPr/>
            </a:lvl1pPr>
          </a:lstStyle>
          <a:p>
            <a:pPr>
              <a:defRPr/>
            </a:pPr>
            <a:fld id="{3781D750-92EC-441D-B38B-CD20C81DECED}" type="datetimeFigureOut">
              <a:rPr lang="en-US" altLang="en-US"/>
              <a:pPr>
                <a:defRPr/>
              </a:pPr>
              <a:t>8/23/20</a:t>
            </a:fld>
            <a:endParaRPr lang="en-US" altLang="en-US"/>
          </a:p>
        </p:txBody>
      </p:sp>
      <p:sp>
        <p:nvSpPr>
          <p:cNvPr id="6" name="Footer Placeholder 4">
            <a:extLst>
              <a:ext uri="{FF2B5EF4-FFF2-40B4-BE49-F238E27FC236}">
                <a16:creationId xmlns:a16="http://schemas.microsoft.com/office/drawing/2014/main" id="{06BF573F-EB14-4DBF-BDD1-1E00C64D1AE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BA2FFB6-30C5-4F50-B105-3CB60C913FD1}"/>
              </a:ext>
            </a:extLst>
          </p:cNvPr>
          <p:cNvSpPr>
            <a:spLocks noGrp="1"/>
          </p:cNvSpPr>
          <p:nvPr>
            <p:ph type="sldNum" sz="quarter" idx="12"/>
          </p:nvPr>
        </p:nvSpPr>
        <p:spPr/>
        <p:txBody>
          <a:bodyPr/>
          <a:lstStyle>
            <a:lvl1pPr>
              <a:defRPr/>
            </a:lvl1pPr>
          </a:lstStyle>
          <a:p>
            <a:pPr>
              <a:defRPr/>
            </a:pPr>
            <a:fld id="{5B4DB5B8-5179-420F-940E-3630780E2EFD}" type="slidenum">
              <a:rPr lang="en-US" altLang="en-US"/>
              <a:pPr>
                <a:defRPr/>
              </a:pPr>
              <a:t>‹#›</a:t>
            </a:fld>
            <a:endParaRPr lang="en-US" altLang="en-US"/>
          </a:p>
        </p:txBody>
      </p:sp>
    </p:spTree>
    <p:extLst>
      <p:ext uri="{BB962C8B-B14F-4D97-AF65-F5344CB8AC3E}">
        <p14:creationId xmlns:p14="http://schemas.microsoft.com/office/powerpoint/2010/main" val="3285383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2DF760F-1B32-4058-913A-702ADD590DEF}"/>
              </a:ext>
            </a:extLst>
          </p:cNvPr>
          <p:cNvSpPr>
            <a:spLocks noGrp="1"/>
          </p:cNvSpPr>
          <p:nvPr>
            <p:ph type="dt" sz="half" idx="10"/>
          </p:nvPr>
        </p:nvSpPr>
        <p:spPr/>
        <p:txBody>
          <a:bodyPr/>
          <a:lstStyle>
            <a:lvl1pPr>
              <a:defRPr/>
            </a:lvl1pPr>
          </a:lstStyle>
          <a:p>
            <a:pPr>
              <a:defRPr/>
            </a:pPr>
            <a:fld id="{C60CBB29-8733-4C7A-80E9-22EE2BE34B69}" type="datetimeFigureOut">
              <a:rPr lang="en-US" altLang="en-US"/>
              <a:pPr>
                <a:defRPr/>
              </a:pPr>
              <a:t>8/23/20</a:t>
            </a:fld>
            <a:endParaRPr lang="en-US" altLang="en-US"/>
          </a:p>
        </p:txBody>
      </p:sp>
      <p:sp>
        <p:nvSpPr>
          <p:cNvPr id="8" name="Footer Placeholder 4">
            <a:extLst>
              <a:ext uri="{FF2B5EF4-FFF2-40B4-BE49-F238E27FC236}">
                <a16:creationId xmlns:a16="http://schemas.microsoft.com/office/drawing/2014/main" id="{CDB8E5AD-00CD-4512-95F1-DA384208D2A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C508F27-56A2-4B6D-A41D-488F5988A376}"/>
              </a:ext>
            </a:extLst>
          </p:cNvPr>
          <p:cNvSpPr>
            <a:spLocks noGrp="1"/>
          </p:cNvSpPr>
          <p:nvPr>
            <p:ph type="sldNum" sz="quarter" idx="12"/>
          </p:nvPr>
        </p:nvSpPr>
        <p:spPr/>
        <p:txBody>
          <a:bodyPr/>
          <a:lstStyle>
            <a:lvl1pPr>
              <a:defRPr/>
            </a:lvl1pPr>
          </a:lstStyle>
          <a:p>
            <a:pPr>
              <a:defRPr/>
            </a:pPr>
            <a:fld id="{AEDE1473-BF99-4BA5-89D9-7BD9D14A1AEA}" type="slidenum">
              <a:rPr lang="en-US" altLang="en-US"/>
              <a:pPr>
                <a:defRPr/>
              </a:pPr>
              <a:t>‹#›</a:t>
            </a:fld>
            <a:endParaRPr lang="en-US" altLang="en-US"/>
          </a:p>
        </p:txBody>
      </p:sp>
    </p:spTree>
    <p:extLst>
      <p:ext uri="{BB962C8B-B14F-4D97-AF65-F5344CB8AC3E}">
        <p14:creationId xmlns:p14="http://schemas.microsoft.com/office/powerpoint/2010/main" val="2764004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AEF7672-BB74-4F62-85F2-C14BC2A68EE7}"/>
              </a:ext>
            </a:extLst>
          </p:cNvPr>
          <p:cNvSpPr>
            <a:spLocks noGrp="1"/>
          </p:cNvSpPr>
          <p:nvPr>
            <p:ph type="dt" sz="half" idx="10"/>
          </p:nvPr>
        </p:nvSpPr>
        <p:spPr/>
        <p:txBody>
          <a:bodyPr/>
          <a:lstStyle>
            <a:lvl1pPr>
              <a:defRPr/>
            </a:lvl1pPr>
          </a:lstStyle>
          <a:p>
            <a:pPr>
              <a:defRPr/>
            </a:pPr>
            <a:fld id="{4354FF63-F61E-46F9-AC5B-E1C7EA275A4B}" type="datetimeFigureOut">
              <a:rPr lang="en-US" altLang="en-US"/>
              <a:pPr>
                <a:defRPr/>
              </a:pPr>
              <a:t>8/23/20</a:t>
            </a:fld>
            <a:endParaRPr lang="en-US" altLang="en-US"/>
          </a:p>
        </p:txBody>
      </p:sp>
      <p:sp>
        <p:nvSpPr>
          <p:cNvPr id="4" name="Footer Placeholder 4">
            <a:extLst>
              <a:ext uri="{FF2B5EF4-FFF2-40B4-BE49-F238E27FC236}">
                <a16:creationId xmlns:a16="http://schemas.microsoft.com/office/drawing/2014/main" id="{5A610831-F09D-41FC-80C2-069A0B85F5D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65D9A1B-2465-40FA-96EB-0D1C2321863B}"/>
              </a:ext>
            </a:extLst>
          </p:cNvPr>
          <p:cNvSpPr>
            <a:spLocks noGrp="1"/>
          </p:cNvSpPr>
          <p:nvPr>
            <p:ph type="sldNum" sz="quarter" idx="12"/>
          </p:nvPr>
        </p:nvSpPr>
        <p:spPr/>
        <p:txBody>
          <a:bodyPr/>
          <a:lstStyle>
            <a:lvl1pPr>
              <a:defRPr/>
            </a:lvl1pPr>
          </a:lstStyle>
          <a:p>
            <a:pPr>
              <a:defRPr/>
            </a:pPr>
            <a:fld id="{3883DE40-744D-4183-872D-65AC8C744EE3}" type="slidenum">
              <a:rPr lang="en-US" altLang="en-US"/>
              <a:pPr>
                <a:defRPr/>
              </a:pPr>
              <a:t>‹#›</a:t>
            </a:fld>
            <a:endParaRPr lang="en-US" altLang="en-US"/>
          </a:p>
        </p:txBody>
      </p:sp>
    </p:spTree>
    <p:extLst>
      <p:ext uri="{BB962C8B-B14F-4D97-AF65-F5344CB8AC3E}">
        <p14:creationId xmlns:p14="http://schemas.microsoft.com/office/powerpoint/2010/main" val="3658381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DD03E63-CE0F-40F8-986B-11827B1084BD}"/>
              </a:ext>
            </a:extLst>
          </p:cNvPr>
          <p:cNvSpPr>
            <a:spLocks noGrp="1"/>
          </p:cNvSpPr>
          <p:nvPr>
            <p:ph type="dt" sz="half" idx="10"/>
          </p:nvPr>
        </p:nvSpPr>
        <p:spPr/>
        <p:txBody>
          <a:bodyPr/>
          <a:lstStyle>
            <a:lvl1pPr>
              <a:defRPr/>
            </a:lvl1pPr>
          </a:lstStyle>
          <a:p>
            <a:pPr>
              <a:defRPr/>
            </a:pPr>
            <a:fld id="{5A0CCF61-8F10-4D64-A2AE-DAA724C2FE5E}" type="datetimeFigureOut">
              <a:rPr lang="en-US" altLang="en-US"/>
              <a:pPr>
                <a:defRPr/>
              </a:pPr>
              <a:t>8/23/20</a:t>
            </a:fld>
            <a:endParaRPr lang="en-US" altLang="en-US"/>
          </a:p>
        </p:txBody>
      </p:sp>
      <p:sp>
        <p:nvSpPr>
          <p:cNvPr id="3" name="Footer Placeholder 4">
            <a:extLst>
              <a:ext uri="{FF2B5EF4-FFF2-40B4-BE49-F238E27FC236}">
                <a16:creationId xmlns:a16="http://schemas.microsoft.com/office/drawing/2014/main" id="{F138D380-D3E3-4E98-8FE4-EEACFA5EB12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AD9AC06-9588-4B38-844B-25B2AA57CAD1}"/>
              </a:ext>
            </a:extLst>
          </p:cNvPr>
          <p:cNvSpPr>
            <a:spLocks noGrp="1"/>
          </p:cNvSpPr>
          <p:nvPr>
            <p:ph type="sldNum" sz="quarter" idx="12"/>
          </p:nvPr>
        </p:nvSpPr>
        <p:spPr/>
        <p:txBody>
          <a:bodyPr/>
          <a:lstStyle>
            <a:lvl1pPr>
              <a:defRPr/>
            </a:lvl1pPr>
          </a:lstStyle>
          <a:p>
            <a:pPr>
              <a:defRPr/>
            </a:pPr>
            <a:fld id="{D8953A14-5D36-4218-8DC0-7D31578524DE}" type="slidenum">
              <a:rPr lang="en-US" altLang="en-US"/>
              <a:pPr>
                <a:defRPr/>
              </a:pPr>
              <a:t>‹#›</a:t>
            </a:fld>
            <a:endParaRPr lang="en-US" altLang="en-US"/>
          </a:p>
        </p:txBody>
      </p:sp>
    </p:spTree>
    <p:extLst>
      <p:ext uri="{BB962C8B-B14F-4D97-AF65-F5344CB8AC3E}">
        <p14:creationId xmlns:p14="http://schemas.microsoft.com/office/powerpoint/2010/main" val="4032009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2E55F60-F497-4005-8638-B431CB045AAF}"/>
              </a:ext>
            </a:extLst>
          </p:cNvPr>
          <p:cNvSpPr>
            <a:spLocks noGrp="1"/>
          </p:cNvSpPr>
          <p:nvPr>
            <p:ph type="dt" sz="half" idx="10"/>
          </p:nvPr>
        </p:nvSpPr>
        <p:spPr/>
        <p:txBody>
          <a:bodyPr/>
          <a:lstStyle>
            <a:lvl1pPr>
              <a:defRPr/>
            </a:lvl1pPr>
          </a:lstStyle>
          <a:p>
            <a:pPr>
              <a:defRPr/>
            </a:pPr>
            <a:fld id="{444EB903-FAFF-4E44-B509-85F1836F5B09}" type="datetimeFigureOut">
              <a:rPr lang="en-US" altLang="en-US"/>
              <a:pPr>
                <a:defRPr/>
              </a:pPr>
              <a:t>8/23/20</a:t>
            </a:fld>
            <a:endParaRPr lang="en-US" altLang="en-US"/>
          </a:p>
        </p:txBody>
      </p:sp>
      <p:sp>
        <p:nvSpPr>
          <p:cNvPr id="6" name="Footer Placeholder 4">
            <a:extLst>
              <a:ext uri="{FF2B5EF4-FFF2-40B4-BE49-F238E27FC236}">
                <a16:creationId xmlns:a16="http://schemas.microsoft.com/office/drawing/2014/main" id="{A4E49A8B-4D5A-4ED3-8E87-71C7615F01D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498C782-AE66-4F83-8DBF-A653CDA53E16}"/>
              </a:ext>
            </a:extLst>
          </p:cNvPr>
          <p:cNvSpPr>
            <a:spLocks noGrp="1"/>
          </p:cNvSpPr>
          <p:nvPr>
            <p:ph type="sldNum" sz="quarter" idx="12"/>
          </p:nvPr>
        </p:nvSpPr>
        <p:spPr/>
        <p:txBody>
          <a:bodyPr/>
          <a:lstStyle>
            <a:lvl1pPr>
              <a:defRPr/>
            </a:lvl1pPr>
          </a:lstStyle>
          <a:p>
            <a:pPr>
              <a:defRPr/>
            </a:pPr>
            <a:fld id="{53BF6FD5-0C24-44C4-B975-3CF42F5F641D}" type="slidenum">
              <a:rPr lang="en-US" altLang="en-US"/>
              <a:pPr>
                <a:defRPr/>
              </a:pPr>
              <a:t>‹#›</a:t>
            </a:fld>
            <a:endParaRPr lang="en-US" altLang="en-US"/>
          </a:p>
        </p:txBody>
      </p:sp>
    </p:spTree>
    <p:extLst>
      <p:ext uri="{BB962C8B-B14F-4D97-AF65-F5344CB8AC3E}">
        <p14:creationId xmlns:p14="http://schemas.microsoft.com/office/powerpoint/2010/main" val="2405721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7"/>
            <a:ext cx="4663440" cy="603504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B4D5682-9914-4912-BE94-3995E87CEB49}"/>
              </a:ext>
            </a:extLst>
          </p:cNvPr>
          <p:cNvSpPr>
            <a:spLocks noGrp="1"/>
          </p:cNvSpPr>
          <p:nvPr>
            <p:ph type="dt" sz="half" idx="10"/>
          </p:nvPr>
        </p:nvSpPr>
        <p:spPr/>
        <p:txBody>
          <a:bodyPr/>
          <a:lstStyle>
            <a:lvl1pPr>
              <a:defRPr/>
            </a:lvl1pPr>
          </a:lstStyle>
          <a:p>
            <a:pPr>
              <a:defRPr/>
            </a:pPr>
            <a:fld id="{58082274-806B-4767-ABE5-F1F70869C7D0}" type="datetimeFigureOut">
              <a:rPr lang="en-US" altLang="en-US"/>
              <a:pPr>
                <a:defRPr/>
              </a:pPr>
              <a:t>8/23/20</a:t>
            </a:fld>
            <a:endParaRPr lang="en-US" altLang="en-US"/>
          </a:p>
        </p:txBody>
      </p:sp>
      <p:sp>
        <p:nvSpPr>
          <p:cNvPr id="6" name="Footer Placeholder 4">
            <a:extLst>
              <a:ext uri="{FF2B5EF4-FFF2-40B4-BE49-F238E27FC236}">
                <a16:creationId xmlns:a16="http://schemas.microsoft.com/office/drawing/2014/main" id="{FF6922F8-124D-4BBF-988D-2A66E3675DD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6FC96CA-3186-42C9-9541-85678A106B8E}"/>
              </a:ext>
            </a:extLst>
          </p:cNvPr>
          <p:cNvSpPr>
            <a:spLocks noGrp="1"/>
          </p:cNvSpPr>
          <p:nvPr>
            <p:ph type="sldNum" sz="quarter" idx="12"/>
          </p:nvPr>
        </p:nvSpPr>
        <p:spPr/>
        <p:txBody>
          <a:bodyPr/>
          <a:lstStyle>
            <a:lvl1pPr>
              <a:defRPr/>
            </a:lvl1pPr>
          </a:lstStyle>
          <a:p>
            <a:pPr>
              <a:defRPr/>
            </a:pPr>
            <a:fld id="{4B78C3F9-5F4C-4E8C-AE25-986BC0348342}" type="slidenum">
              <a:rPr lang="en-US" altLang="en-US"/>
              <a:pPr>
                <a:defRPr/>
              </a:pPr>
              <a:t>‹#›</a:t>
            </a:fld>
            <a:endParaRPr lang="en-US" altLang="en-US"/>
          </a:p>
        </p:txBody>
      </p:sp>
    </p:spTree>
    <p:extLst>
      <p:ext uri="{BB962C8B-B14F-4D97-AF65-F5344CB8AC3E}">
        <p14:creationId xmlns:p14="http://schemas.microsoft.com/office/powerpoint/2010/main" val="183598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75F625E-CE96-428C-BD51-2EA92A90D562}"/>
              </a:ext>
            </a:extLst>
          </p:cNvPr>
          <p:cNvSpPr>
            <a:spLocks noGrp="1"/>
          </p:cNvSpPr>
          <p:nvPr>
            <p:ph type="title"/>
          </p:nvPr>
        </p:nvSpPr>
        <p:spPr bwMode="auto">
          <a:xfrm>
            <a:off x="388938" y="403225"/>
            <a:ext cx="69945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00CC5A6-221A-4E63-86E1-C9C785018326}"/>
              </a:ext>
            </a:extLst>
          </p:cNvPr>
          <p:cNvSpPr>
            <a:spLocks noGrp="1"/>
          </p:cNvSpPr>
          <p:nvPr>
            <p:ph type="body" idx="1"/>
          </p:nvPr>
        </p:nvSpPr>
        <p:spPr bwMode="auto">
          <a:xfrm>
            <a:off x="388938" y="2346325"/>
            <a:ext cx="6994525" cy="663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5BB28E5-7C42-4D83-B06F-84F62923FF7E}"/>
              </a:ext>
            </a:extLst>
          </p:cNvPr>
          <p:cNvSpPr>
            <a:spLocks noGrp="1"/>
          </p:cNvSpPr>
          <p:nvPr>
            <p:ph type="dt" sz="half" idx="2"/>
          </p:nvPr>
        </p:nvSpPr>
        <p:spPr>
          <a:xfrm>
            <a:off x="388938" y="9323388"/>
            <a:ext cx="1812925" cy="534987"/>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defRPr>
            </a:lvl1pPr>
          </a:lstStyle>
          <a:p>
            <a:pPr>
              <a:defRPr/>
            </a:pPr>
            <a:fld id="{CD851788-E5A5-4754-AED9-C0B843A51B39}" type="datetimeFigureOut">
              <a:rPr lang="en-US" altLang="en-US"/>
              <a:pPr>
                <a:defRPr/>
              </a:pPr>
              <a:t>8/23/20</a:t>
            </a:fld>
            <a:endParaRPr lang="en-US" altLang="en-US"/>
          </a:p>
        </p:txBody>
      </p:sp>
      <p:sp>
        <p:nvSpPr>
          <p:cNvPr id="5" name="Footer Placeholder 4">
            <a:extLst>
              <a:ext uri="{FF2B5EF4-FFF2-40B4-BE49-F238E27FC236}">
                <a16:creationId xmlns:a16="http://schemas.microsoft.com/office/drawing/2014/main" id="{16F0E304-AC3E-4138-9FCF-DE87774A567B}"/>
              </a:ext>
            </a:extLst>
          </p:cNvPr>
          <p:cNvSpPr>
            <a:spLocks noGrp="1"/>
          </p:cNvSpPr>
          <p:nvPr>
            <p:ph type="ftr" sz="quarter" idx="3"/>
          </p:nvPr>
        </p:nvSpPr>
        <p:spPr>
          <a:xfrm>
            <a:off x="2655888" y="9323388"/>
            <a:ext cx="2460625" cy="53498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E48C8DE4-1954-445F-AC3E-6D3188E177F8}"/>
              </a:ext>
            </a:extLst>
          </p:cNvPr>
          <p:cNvSpPr>
            <a:spLocks noGrp="1"/>
          </p:cNvSpPr>
          <p:nvPr>
            <p:ph type="sldNum" sz="quarter" idx="4"/>
          </p:nvPr>
        </p:nvSpPr>
        <p:spPr>
          <a:xfrm>
            <a:off x="5570538" y="9323388"/>
            <a:ext cx="1812925" cy="53498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ea typeface="ＭＳ Ｐゴシック" charset="-128"/>
              </a:defRPr>
            </a:lvl1pPr>
          </a:lstStyle>
          <a:p>
            <a:pPr>
              <a:defRPr/>
            </a:pPr>
            <a:fld id="{7E42A00C-79AC-464F-8CEC-5A6BCDFC765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pvms.pasco.k12.fl.us/ib-myp-policies/)"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emf"/><Relationship Id="rId5" Type="http://schemas.openxmlformats.org/officeDocument/2006/relationships/image" Target="../media/image9.jpe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C4BDB7-1064-4FDD-A5B6-F270EC017FDF}"/>
              </a:ext>
            </a:extLst>
          </p:cNvPr>
          <p:cNvSpPr txBox="1"/>
          <p:nvPr/>
        </p:nvSpPr>
        <p:spPr>
          <a:xfrm>
            <a:off x="25400" y="2124075"/>
            <a:ext cx="2027238"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contact me</a:t>
            </a:r>
          </a:p>
        </p:txBody>
      </p:sp>
      <p:cxnSp>
        <p:nvCxnSpPr>
          <p:cNvPr id="6" name="Straight Connector 5">
            <a:extLst>
              <a:ext uri="{FF2B5EF4-FFF2-40B4-BE49-F238E27FC236}">
                <a16:creationId xmlns:a16="http://schemas.microsoft.com/office/drawing/2014/main" id="{6ED8A170-0BDB-4E16-9CD7-75BA4A1B5BA0}"/>
              </a:ext>
            </a:extLst>
          </p:cNvPr>
          <p:cNvCxnSpPr>
            <a:cxnSpLocks noChangeShapeType="1"/>
          </p:cNvCxnSpPr>
          <p:nvPr/>
        </p:nvCxnSpPr>
        <p:spPr bwMode="auto">
          <a:xfrm>
            <a:off x="2093913" y="2122488"/>
            <a:ext cx="17462" cy="217170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8" name="TextBox 17">
            <a:extLst>
              <a:ext uri="{FF2B5EF4-FFF2-40B4-BE49-F238E27FC236}">
                <a16:creationId xmlns:a16="http://schemas.microsoft.com/office/drawing/2014/main" id="{2F47D6A9-9621-45AF-9582-CF59825371EC}"/>
              </a:ext>
            </a:extLst>
          </p:cNvPr>
          <p:cNvSpPr txBox="1"/>
          <p:nvPr/>
        </p:nvSpPr>
        <p:spPr>
          <a:xfrm>
            <a:off x="2665413" y="2698750"/>
            <a:ext cx="4464050"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Middle Years </a:t>
            </a:r>
            <a:r>
              <a:rPr lang="en-US" sz="1400" b="1" cap="all" err="1">
                <a:latin typeface="Arial Black"/>
                <a:ea typeface="ＭＳ Ｐゴシック" charset="0"/>
                <a:cs typeface="Arial Black"/>
              </a:rPr>
              <a:t>Programme</a:t>
            </a:r>
            <a:r>
              <a:rPr lang="en-US" sz="1400" b="1" cap="all">
                <a:latin typeface="Arial Black"/>
                <a:ea typeface="ＭＳ Ｐゴシック" charset="0"/>
                <a:cs typeface="Arial Black"/>
              </a:rPr>
              <a:t> Policies</a:t>
            </a:r>
          </a:p>
        </p:txBody>
      </p:sp>
      <p:pic>
        <p:nvPicPr>
          <p:cNvPr id="15364" name="Picture 8" descr="email.png">
            <a:extLst>
              <a:ext uri="{FF2B5EF4-FFF2-40B4-BE49-F238E27FC236}">
                <a16:creationId xmlns:a16="http://schemas.microsoft.com/office/drawing/2014/main" id="{DE4896EB-F1E7-46FF-B93E-247FFB71FCA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9075" y="2479675"/>
            <a:ext cx="266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9" descr="phone.png">
            <a:extLst>
              <a:ext uri="{FF2B5EF4-FFF2-40B4-BE49-F238E27FC236}">
                <a16:creationId xmlns:a16="http://schemas.microsoft.com/office/drawing/2014/main" id="{07042710-44E7-46CD-B4EA-A2C697AA28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7013" y="2955925"/>
            <a:ext cx="273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Straight Connector 21">
            <a:extLst>
              <a:ext uri="{FF2B5EF4-FFF2-40B4-BE49-F238E27FC236}">
                <a16:creationId xmlns:a16="http://schemas.microsoft.com/office/drawing/2014/main" id="{EA3A7072-53AA-4098-811F-487D35349472}"/>
              </a:ext>
            </a:extLst>
          </p:cNvPr>
          <p:cNvCxnSpPr>
            <a:cxnSpLocks noChangeShapeType="1"/>
          </p:cNvCxnSpPr>
          <p:nvPr/>
        </p:nvCxnSpPr>
        <p:spPr bwMode="auto">
          <a:xfrm flipH="1">
            <a:off x="196850" y="4473575"/>
            <a:ext cx="7323138"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0" name="TextBox 29">
            <a:extLst>
              <a:ext uri="{FF2B5EF4-FFF2-40B4-BE49-F238E27FC236}">
                <a16:creationId xmlns:a16="http://schemas.microsoft.com/office/drawing/2014/main" id="{155E95A4-9381-43B4-87EF-6B408B8B6796}"/>
              </a:ext>
            </a:extLst>
          </p:cNvPr>
          <p:cNvSpPr txBox="1"/>
          <p:nvPr/>
        </p:nvSpPr>
        <p:spPr>
          <a:xfrm>
            <a:off x="5070475" y="4473575"/>
            <a:ext cx="2522538"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Grading/Assessment</a:t>
            </a:r>
          </a:p>
        </p:txBody>
      </p:sp>
      <p:sp>
        <p:nvSpPr>
          <p:cNvPr id="15369" name="TextBox 28">
            <a:extLst>
              <a:ext uri="{FF2B5EF4-FFF2-40B4-BE49-F238E27FC236}">
                <a16:creationId xmlns:a16="http://schemas.microsoft.com/office/drawing/2014/main" id="{6598A696-177C-4AF2-9156-F37A8BE16A78}"/>
              </a:ext>
            </a:extLst>
          </p:cNvPr>
          <p:cNvSpPr txBox="1">
            <a:spLocks noChangeArrowheads="1"/>
          </p:cNvSpPr>
          <p:nvPr/>
        </p:nvSpPr>
        <p:spPr bwMode="auto">
          <a:xfrm>
            <a:off x="5692775" y="5508625"/>
            <a:ext cx="463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chemeClr val="bg1"/>
                </a:solidFill>
                <a:latin typeface="Arial Narrow" panose="020B0606020202030204" pitchFamily="34" charset="0"/>
              </a:rPr>
              <a:t>40%</a:t>
            </a:r>
          </a:p>
        </p:txBody>
      </p:sp>
      <p:sp>
        <p:nvSpPr>
          <p:cNvPr id="15370" name="TextBox 33">
            <a:extLst>
              <a:ext uri="{FF2B5EF4-FFF2-40B4-BE49-F238E27FC236}">
                <a16:creationId xmlns:a16="http://schemas.microsoft.com/office/drawing/2014/main" id="{28720CE5-389E-455C-9ED5-5EAB05DF5FC6}"/>
              </a:ext>
            </a:extLst>
          </p:cNvPr>
          <p:cNvSpPr txBox="1">
            <a:spLocks noChangeArrowheads="1"/>
          </p:cNvSpPr>
          <p:nvPr/>
        </p:nvSpPr>
        <p:spPr bwMode="auto">
          <a:xfrm>
            <a:off x="6156325" y="5500688"/>
            <a:ext cx="463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chemeClr val="bg1"/>
                </a:solidFill>
                <a:latin typeface="Arial Narrow" panose="020B0606020202030204" pitchFamily="34" charset="0"/>
              </a:rPr>
              <a:t>35%</a:t>
            </a:r>
          </a:p>
        </p:txBody>
      </p:sp>
      <p:cxnSp>
        <p:nvCxnSpPr>
          <p:cNvPr id="40" name="Straight Connector 39">
            <a:extLst>
              <a:ext uri="{FF2B5EF4-FFF2-40B4-BE49-F238E27FC236}">
                <a16:creationId xmlns:a16="http://schemas.microsoft.com/office/drawing/2014/main" id="{29BF3A86-B055-4B11-9A13-65202CF787D1}"/>
              </a:ext>
            </a:extLst>
          </p:cNvPr>
          <p:cNvCxnSpPr>
            <a:cxnSpLocks noChangeShapeType="1"/>
          </p:cNvCxnSpPr>
          <p:nvPr/>
        </p:nvCxnSpPr>
        <p:spPr bwMode="auto">
          <a:xfrm>
            <a:off x="4995863" y="4492625"/>
            <a:ext cx="38100" cy="5405438"/>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5372" name="TextBox 2054">
            <a:extLst>
              <a:ext uri="{FF2B5EF4-FFF2-40B4-BE49-F238E27FC236}">
                <a16:creationId xmlns:a16="http://schemas.microsoft.com/office/drawing/2014/main" id="{0B7C9F0C-1DEC-43BC-BA47-5AE0608A1E3C}"/>
              </a:ext>
            </a:extLst>
          </p:cNvPr>
          <p:cNvSpPr txBox="1">
            <a:spLocks noChangeArrowheads="1"/>
          </p:cNvSpPr>
          <p:nvPr/>
        </p:nvSpPr>
        <p:spPr bwMode="auto">
          <a:xfrm>
            <a:off x="5053757" y="6442075"/>
            <a:ext cx="2798763" cy="1523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dirty="0">
                <a:latin typeface="Arial Black" panose="020B0A04020102020204" pitchFamily="34" charset="0"/>
              </a:rPr>
              <a:t>Grading Scale</a:t>
            </a:r>
          </a:p>
          <a:p>
            <a:pPr algn="ctr" eaLnBrk="1" hangingPunct="1">
              <a:spcBef>
                <a:spcPct val="0"/>
              </a:spcBef>
              <a:buNone/>
            </a:pPr>
            <a:r>
              <a:rPr lang="en-US" altLang="en-US" sz="800" i="1" dirty="0">
                <a:latin typeface="Arial Narrow" panose="020B0606020202030204" pitchFamily="34" charset="0"/>
              </a:rPr>
              <a:t>used for all assignments, assessments and final grades.  Not used for performance based, summative assessments </a:t>
            </a:r>
          </a:p>
          <a:p>
            <a:pPr algn="ctr" eaLnBrk="1" hangingPunct="1">
              <a:spcBef>
                <a:spcPct val="0"/>
              </a:spcBef>
              <a:buFontTx/>
              <a:buNone/>
            </a:pPr>
            <a:r>
              <a:rPr lang="en-US" altLang="en-US" sz="1100" b="1" dirty="0">
                <a:latin typeface="Arial Black" panose="020B0A04020102020204" pitchFamily="34" charset="0"/>
              </a:rPr>
              <a:t> </a:t>
            </a:r>
            <a:r>
              <a:rPr lang="en-US" altLang="en-US" sz="1100" dirty="0">
                <a:latin typeface="Arial Narrow" panose="020B0606020202030204" pitchFamily="34" charset="0"/>
              </a:rPr>
              <a:t>90-100%       A</a:t>
            </a:r>
          </a:p>
          <a:p>
            <a:pPr algn="ctr" eaLnBrk="1" hangingPunct="1">
              <a:spcBef>
                <a:spcPct val="0"/>
              </a:spcBef>
              <a:buFontTx/>
              <a:buNone/>
            </a:pPr>
            <a:r>
              <a:rPr lang="en-US" altLang="en-US" sz="1100" dirty="0">
                <a:latin typeface="Arial Narrow" panose="020B0606020202030204" pitchFamily="34" charset="0"/>
              </a:rPr>
              <a:t>80-89 %        B</a:t>
            </a:r>
          </a:p>
          <a:p>
            <a:pPr algn="ctr" eaLnBrk="1" hangingPunct="1">
              <a:spcBef>
                <a:spcPct val="0"/>
              </a:spcBef>
              <a:buFontTx/>
              <a:buNone/>
            </a:pPr>
            <a:r>
              <a:rPr lang="en-US" altLang="en-US" sz="1100" dirty="0">
                <a:latin typeface="Arial Narrow" panose="020B0606020202030204" pitchFamily="34" charset="0"/>
              </a:rPr>
              <a:t>70-79 %        C</a:t>
            </a:r>
          </a:p>
          <a:p>
            <a:pPr algn="ctr" eaLnBrk="1" hangingPunct="1">
              <a:spcBef>
                <a:spcPct val="0"/>
              </a:spcBef>
              <a:buFontTx/>
              <a:buNone/>
            </a:pPr>
            <a:r>
              <a:rPr lang="en-US" altLang="en-US" sz="1100" dirty="0">
                <a:latin typeface="Arial Narrow" panose="020B0606020202030204" pitchFamily="34" charset="0"/>
              </a:rPr>
              <a:t>60-69%         D</a:t>
            </a:r>
          </a:p>
          <a:p>
            <a:pPr algn="ctr" eaLnBrk="1" hangingPunct="1">
              <a:spcBef>
                <a:spcPct val="0"/>
              </a:spcBef>
              <a:buFontTx/>
              <a:buNone/>
            </a:pPr>
            <a:r>
              <a:rPr lang="en-US" altLang="en-US" sz="1100" dirty="0">
                <a:latin typeface="Arial Narrow" panose="020B0606020202030204" pitchFamily="34" charset="0"/>
              </a:rPr>
              <a:t>0-59%           F</a:t>
            </a:r>
          </a:p>
          <a:p>
            <a:pPr eaLnBrk="1" hangingPunct="1">
              <a:spcBef>
                <a:spcPct val="0"/>
              </a:spcBef>
              <a:buFontTx/>
              <a:buNone/>
            </a:pPr>
            <a:endParaRPr lang="en-US" altLang="en-US" sz="1100" dirty="0">
              <a:latin typeface="Arial Narrow" panose="020B0606020202030204" pitchFamily="34" charset="0"/>
            </a:endParaRPr>
          </a:p>
        </p:txBody>
      </p:sp>
      <p:sp>
        <p:nvSpPr>
          <p:cNvPr id="36" name="TextBox 35">
            <a:extLst>
              <a:ext uri="{FF2B5EF4-FFF2-40B4-BE49-F238E27FC236}">
                <a16:creationId xmlns:a16="http://schemas.microsoft.com/office/drawing/2014/main" id="{AB69D57E-077A-4121-ADBF-F78A7A7C7E09}"/>
              </a:ext>
            </a:extLst>
          </p:cNvPr>
          <p:cNvSpPr txBox="1"/>
          <p:nvPr/>
        </p:nvSpPr>
        <p:spPr>
          <a:xfrm>
            <a:off x="439738" y="4502150"/>
            <a:ext cx="4114800"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Behavior Expectations</a:t>
            </a:r>
          </a:p>
        </p:txBody>
      </p:sp>
      <p:sp>
        <p:nvSpPr>
          <p:cNvPr id="15374" name="TextBox 18">
            <a:extLst>
              <a:ext uri="{FF2B5EF4-FFF2-40B4-BE49-F238E27FC236}">
                <a16:creationId xmlns:a16="http://schemas.microsoft.com/office/drawing/2014/main" id="{77455D84-1577-4AEF-BE17-CDAD4FD171AD}"/>
              </a:ext>
            </a:extLst>
          </p:cNvPr>
          <p:cNvSpPr txBox="1">
            <a:spLocks noChangeArrowheads="1"/>
          </p:cNvSpPr>
          <p:nvPr/>
        </p:nvSpPr>
        <p:spPr bwMode="auto">
          <a:xfrm>
            <a:off x="69850" y="4725988"/>
            <a:ext cx="30099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Panthers strive to display their P.A.W.S.!</a:t>
            </a:r>
          </a:p>
          <a:p>
            <a:pPr eaLnBrk="1" hangingPunct="1">
              <a:spcBef>
                <a:spcPct val="0"/>
              </a:spcBef>
              <a:buFontTx/>
              <a:buNone/>
            </a:pPr>
            <a:endParaRPr lang="en-US" altLang="en-US" sz="1200" dirty="0">
              <a:latin typeface="Arial Narrow" panose="020B0606020202030204" pitchFamily="34" charset="0"/>
            </a:endParaRPr>
          </a:p>
          <a:p>
            <a:pPr eaLnBrk="1" hangingPunct="1">
              <a:spcBef>
                <a:spcPct val="0"/>
              </a:spcBef>
              <a:buFontTx/>
              <a:buNone/>
            </a:pPr>
            <a:r>
              <a:rPr lang="en-US" altLang="en-US" sz="1200" dirty="0">
                <a:latin typeface="Arial Narrow" panose="020B0606020202030204" pitchFamily="34" charset="0"/>
              </a:rPr>
              <a:t>P- Positive</a:t>
            </a:r>
          </a:p>
          <a:p>
            <a:pPr eaLnBrk="1" hangingPunct="1">
              <a:spcBef>
                <a:spcPct val="0"/>
              </a:spcBef>
              <a:buFontTx/>
              <a:buNone/>
            </a:pPr>
            <a:r>
              <a:rPr lang="en-US" altLang="en-US" sz="1200" dirty="0">
                <a:latin typeface="Arial Narrow" panose="020B0606020202030204" pitchFamily="34" charset="0"/>
              </a:rPr>
              <a:t>A- Accountable</a:t>
            </a:r>
          </a:p>
          <a:p>
            <a:pPr eaLnBrk="1" hangingPunct="1">
              <a:spcBef>
                <a:spcPct val="0"/>
              </a:spcBef>
              <a:buFontTx/>
              <a:buNone/>
            </a:pPr>
            <a:r>
              <a:rPr lang="en-US" altLang="en-US" sz="1200" dirty="0">
                <a:latin typeface="Arial Narrow" panose="020B0606020202030204" pitchFamily="34" charset="0"/>
              </a:rPr>
              <a:t>W- Work Hard</a:t>
            </a:r>
          </a:p>
          <a:p>
            <a:pPr eaLnBrk="1" hangingPunct="1">
              <a:spcBef>
                <a:spcPct val="0"/>
              </a:spcBef>
              <a:buFontTx/>
              <a:buNone/>
            </a:pPr>
            <a:r>
              <a:rPr lang="en-US" altLang="en-US" sz="1200" dirty="0">
                <a:latin typeface="Arial Narrow" panose="020B0606020202030204" pitchFamily="34" charset="0"/>
              </a:rPr>
              <a:t>S- Safe</a:t>
            </a:r>
          </a:p>
        </p:txBody>
      </p:sp>
      <p:sp>
        <p:nvSpPr>
          <p:cNvPr id="20" name="Left Arrow 19">
            <a:extLst>
              <a:ext uri="{FF2B5EF4-FFF2-40B4-BE49-F238E27FC236}">
                <a16:creationId xmlns:a16="http://schemas.microsoft.com/office/drawing/2014/main" id="{ED1EDF23-C65D-446B-9B39-F733034EDC1B}"/>
              </a:ext>
            </a:extLst>
          </p:cNvPr>
          <p:cNvSpPr>
            <a:spLocks noChangeAspect="1" noChangeArrowheads="1"/>
          </p:cNvSpPr>
          <p:nvPr/>
        </p:nvSpPr>
        <p:spPr bwMode="auto">
          <a:xfrm>
            <a:off x="3016967" y="5189021"/>
            <a:ext cx="1116012" cy="639762"/>
          </a:xfrm>
          <a:prstGeom prst="leftArrow">
            <a:avLst>
              <a:gd name="adj1" fmla="val 50000"/>
              <a:gd name="adj2" fmla="val 50007"/>
            </a:avLst>
          </a:prstGeom>
          <a:solidFill>
            <a:srgbClr val="404040"/>
          </a:solidFill>
          <a:ln w="9525">
            <a:solidFill>
              <a:srgbClr val="404040"/>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800" dirty="0">
                <a:solidFill>
                  <a:schemeClr val="lt1"/>
                </a:solidFill>
                <a:latin typeface="Arial Black"/>
                <a:ea typeface="+mn-ea"/>
                <a:cs typeface="Arial Black"/>
              </a:rPr>
              <a:t>School Expectations</a:t>
            </a:r>
          </a:p>
        </p:txBody>
      </p:sp>
      <p:sp>
        <p:nvSpPr>
          <p:cNvPr id="54" name="Left Arrow 53">
            <a:extLst>
              <a:ext uri="{FF2B5EF4-FFF2-40B4-BE49-F238E27FC236}">
                <a16:creationId xmlns:a16="http://schemas.microsoft.com/office/drawing/2014/main" id="{114016AC-A8CE-4C3A-B853-E271CB1D9E0D}"/>
              </a:ext>
            </a:extLst>
          </p:cNvPr>
          <p:cNvSpPr>
            <a:spLocks noChangeAspect="1" noChangeArrowheads="1"/>
          </p:cNvSpPr>
          <p:nvPr/>
        </p:nvSpPr>
        <p:spPr bwMode="auto">
          <a:xfrm rot="-1260555">
            <a:off x="3773091" y="6486291"/>
            <a:ext cx="1058862" cy="731837"/>
          </a:xfrm>
          <a:prstGeom prst="leftArrow">
            <a:avLst>
              <a:gd name="adj1" fmla="val 50000"/>
              <a:gd name="adj2" fmla="val 49930"/>
            </a:avLst>
          </a:prstGeom>
          <a:solidFill>
            <a:srgbClr val="7F7F7F"/>
          </a:solidFill>
          <a:ln w="9525">
            <a:solidFill>
              <a:srgbClr val="7F7F7F"/>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900" dirty="0">
                <a:solidFill>
                  <a:schemeClr val="lt1"/>
                </a:solidFill>
                <a:latin typeface="Arial Black"/>
                <a:ea typeface="+mn-ea"/>
                <a:cs typeface="Arial Black"/>
              </a:rPr>
              <a:t>Behavior Plan</a:t>
            </a:r>
          </a:p>
        </p:txBody>
      </p:sp>
      <p:sp>
        <p:nvSpPr>
          <p:cNvPr id="21" name="Right Arrow 20">
            <a:extLst>
              <a:ext uri="{FF2B5EF4-FFF2-40B4-BE49-F238E27FC236}">
                <a16:creationId xmlns:a16="http://schemas.microsoft.com/office/drawing/2014/main" id="{BB0FFAE2-E7CA-4E9E-BB0B-548E4F81FAC1}"/>
              </a:ext>
            </a:extLst>
          </p:cNvPr>
          <p:cNvSpPr>
            <a:spLocks noChangeAspect="1" noChangeArrowheads="1"/>
          </p:cNvSpPr>
          <p:nvPr/>
        </p:nvSpPr>
        <p:spPr bwMode="auto">
          <a:xfrm>
            <a:off x="136525" y="8202613"/>
            <a:ext cx="1196975" cy="731837"/>
          </a:xfrm>
          <a:prstGeom prst="rightArrow">
            <a:avLst>
              <a:gd name="adj1" fmla="val 50000"/>
              <a:gd name="adj2" fmla="val 49968"/>
            </a:avLst>
          </a:prstGeom>
          <a:solidFill>
            <a:schemeClr val="tx1"/>
          </a:solidFill>
          <a:ln w="9525">
            <a:solidFill>
              <a:schemeClr val="tx1"/>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1000">
                <a:solidFill>
                  <a:schemeClr val="lt1"/>
                </a:solidFill>
                <a:latin typeface="Arial Black"/>
                <a:ea typeface="+mn-ea"/>
                <a:cs typeface="Arial Black"/>
              </a:rPr>
              <a:t>Rewards</a:t>
            </a:r>
          </a:p>
        </p:txBody>
      </p:sp>
      <p:graphicFrame>
        <p:nvGraphicFramePr>
          <p:cNvPr id="57" name="Table 56">
            <a:extLst>
              <a:ext uri="{FF2B5EF4-FFF2-40B4-BE49-F238E27FC236}">
                <a16:creationId xmlns:a16="http://schemas.microsoft.com/office/drawing/2014/main" id="{8FA57B12-F5AD-415A-9965-8A48C9335859}"/>
              </a:ext>
            </a:extLst>
          </p:cNvPr>
          <p:cNvGraphicFramePr>
            <a:graphicFrameLocks noGrp="1"/>
          </p:cNvGraphicFramePr>
          <p:nvPr>
            <p:extLst>
              <p:ext uri="{D42A27DB-BD31-4B8C-83A1-F6EECF244321}">
                <p14:modId xmlns:p14="http://schemas.microsoft.com/office/powerpoint/2010/main" val="3408977204"/>
              </p:ext>
            </p:extLst>
          </p:nvPr>
        </p:nvGraphicFramePr>
        <p:xfrm>
          <a:off x="534988" y="2432050"/>
          <a:ext cx="1517650" cy="2630000"/>
        </p:xfrm>
        <a:graphic>
          <a:graphicData uri="http://schemas.openxmlformats.org/drawingml/2006/table">
            <a:tbl>
              <a:tblPr firstRow="1" bandRow="1">
                <a:tableStyleId>{2D5ABB26-0587-4C30-8999-92F81FD0307C}</a:tableStyleId>
              </a:tblPr>
              <a:tblGrid>
                <a:gridCol w="1517650">
                  <a:extLst>
                    <a:ext uri="{9D8B030D-6E8A-4147-A177-3AD203B41FA5}">
                      <a16:colId xmlns:a16="http://schemas.microsoft.com/office/drawing/2014/main" val="20000"/>
                    </a:ext>
                  </a:extLst>
                </a:gridCol>
              </a:tblGrid>
              <a:tr h="274429">
                <a:tc>
                  <a:txBody>
                    <a:bodyPr/>
                    <a:lstStyle/>
                    <a:p>
                      <a:pPr>
                        <a:buNone/>
                      </a:pPr>
                      <a:r>
                        <a:rPr lang="en-US" sz="1100" dirty="0">
                          <a:latin typeface="Arial Narrow"/>
                          <a:cs typeface="Arial Narrow"/>
                        </a:rPr>
                        <a:t>kdelgiac@pasco.k12.fl.us</a:t>
                      </a:r>
                    </a:p>
                  </a:txBody>
                  <a:tcPr marL="91444" marR="91444" marT="45732" marB="45732" anchor="ctr"/>
                </a:tc>
                <a:extLst>
                  <a:ext uri="{0D108BD9-81ED-4DB2-BD59-A6C34878D82A}">
                    <a16:rowId xmlns:a16="http://schemas.microsoft.com/office/drawing/2014/main" val="10000"/>
                  </a:ext>
                </a:extLst>
              </a:tr>
              <a:tr h="640359">
                <a:tc>
                  <a:txBody>
                    <a:bodyPr/>
                    <a:lstStyle/>
                    <a:p>
                      <a:r>
                        <a:rPr lang="en-US" sz="1100" dirty="0">
                          <a:latin typeface="Arial Narrow"/>
                          <a:cs typeface="Arial Narrow"/>
                        </a:rPr>
                        <a:t>813-794-4800</a:t>
                      </a:r>
                    </a:p>
                    <a:p>
                      <a:r>
                        <a:rPr lang="en-US" sz="1100" dirty="0">
                          <a:latin typeface="Arial Narrow"/>
                          <a:cs typeface="Arial Narrow"/>
                        </a:rPr>
                        <a:t>813-922-5282</a:t>
                      </a:r>
                    </a:p>
                  </a:txBody>
                  <a:tcPr marL="91444" marR="91444" marT="45732" marB="45732" anchor="ctr"/>
                </a:tc>
                <a:extLst>
                  <a:ext uri="{0D108BD9-81ED-4DB2-BD59-A6C34878D82A}">
                    <a16:rowId xmlns:a16="http://schemas.microsoft.com/office/drawing/2014/main" val="10001"/>
                  </a:ext>
                </a:extLst>
              </a:tr>
              <a:tr h="64769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baseline="0" dirty="0">
                          <a:latin typeface="Arial Narrow"/>
                          <a:cs typeface="Arial Narrow"/>
                        </a:rPr>
                        <a:t>Planning Time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baseline="0" dirty="0">
                          <a:latin typeface="Arial Narrow"/>
                          <a:cs typeface="Arial Narrow"/>
                        </a:rPr>
                        <a:t>8:30-9:20, 1:25-2:15</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aseline="0" dirty="0">
                        <a:latin typeface="Arial Narrow"/>
                        <a:cs typeface="Arial Narrow"/>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baseline="0" dirty="0">
                          <a:latin typeface="Arial Narrow"/>
                          <a:cs typeface="Arial Narrow"/>
                        </a:rPr>
                        <a:t>Remind Codes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baseline="0" dirty="0">
                          <a:latin typeface="Arial Narrow"/>
                          <a:cs typeface="Arial Narrow"/>
                        </a:rPr>
                        <a:t>Basic:@</a:t>
                      </a:r>
                      <a:r>
                        <a:rPr lang="en-US" sz="1100" baseline="0" dirty="0" err="1">
                          <a:latin typeface="Arial Narrow"/>
                          <a:cs typeface="Arial Narrow"/>
                        </a:rPr>
                        <a:t>delgiac</a:t>
                      </a:r>
                      <a:endParaRPr lang="en-US" sz="1100" baseline="0" dirty="0">
                        <a:latin typeface="Arial Narrow"/>
                        <a:cs typeface="Arial Narrow"/>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baseline="0" dirty="0">
                          <a:latin typeface="Arial Narrow"/>
                          <a:cs typeface="Arial Narrow"/>
                        </a:rPr>
                        <a:t>Advanced:@</a:t>
                      </a:r>
                      <a:r>
                        <a:rPr lang="en-US" sz="1100" baseline="0" dirty="0" err="1">
                          <a:latin typeface="Arial Narrow"/>
                          <a:cs typeface="Arial Narrow"/>
                        </a:rPr>
                        <a:t>delgia</a:t>
                      </a:r>
                      <a:endParaRPr lang="en-US" sz="1100" dirty="0">
                        <a:latin typeface="Arial Narrow"/>
                        <a:cs typeface="Arial Narrow"/>
                      </a:endParaRPr>
                    </a:p>
                    <a:p>
                      <a:pPr>
                        <a:buNone/>
                      </a:pPr>
                      <a:endParaRPr lang="en-US" sz="1100" dirty="0">
                        <a:latin typeface="Arial Narrow"/>
                        <a:cs typeface="Arial Narrow"/>
                      </a:endParaRPr>
                    </a:p>
                  </a:txBody>
                  <a:tcPr marL="91444" marR="91444" marT="45732" marB="45732" anchor="ctr"/>
                </a:tc>
                <a:extLst>
                  <a:ext uri="{0D108BD9-81ED-4DB2-BD59-A6C34878D82A}">
                    <a16:rowId xmlns:a16="http://schemas.microsoft.com/office/drawing/2014/main" val="10002"/>
                  </a:ext>
                </a:extLst>
              </a:tr>
              <a:tr h="450268">
                <a:tc>
                  <a:txBody>
                    <a:bodyPr/>
                    <a:lstStyle/>
                    <a:p>
                      <a:pPr>
                        <a:buNone/>
                      </a:pPr>
                      <a:endParaRPr lang="en-US" sz="1200" dirty="0">
                        <a:latin typeface="Arial Narrow"/>
                        <a:cs typeface="Arial Narrow"/>
                      </a:endParaRPr>
                    </a:p>
                  </a:txBody>
                  <a:tcPr marL="91444" marR="91444" marT="45732" marB="45732" anchor="ctr"/>
                </a:tc>
                <a:extLst>
                  <a:ext uri="{0D108BD9-81ED-4DB2-BD59-A6C34878D82A}">
                    <a16:rowId xmlns:a16="http://schemas.microsoft.com/office/drawing/2014/main" val="10003"/>
                  </a:ext>
                </a:extLst>
              </a:tr>
            </a:tbl>
          </a:graphicData>
        </a:graphic>
      </p:graphicFrame>
      <p:sp>
        <p:nvSpPr>
          <p:cNvPr id="2" name="Rectangle 42">
            <a:extLst>
              <a:ext uri="{FF2B5EF4-FFF2-40B4-BE49-F238E27FC236}">
                <a16:creationId xmlns:a16="http://schemas.microsoft.com/office/drawing/2014/main" id="{2B0B2C96-63FD-4E71-99D1-53C87DB6B41E}"/>
              </a:ext>
            </a:extLst>
          </p:cNvPr>
          <p:cNvSpPr>
            <a:spLocks noChangeArrowheads="1"/>
          </p:cNvSpPr>
          <p:nvPr/>
        </p:nvSpPr>
        <p:spPr bwMode="auto">
          <a:xfrm>
            <a:off x="0" y="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1" hangingPunct="1">
              <a:defRPr/>
            </a:pPr>
            <a:endParaRPr lang="en-US">
              <a:latin typeface="Calibri" charset="0"/>
              <a:ea typeface="ＭＳ Ｐゴシック" charset="-128"/>
            </a:endParaRPr>
          </a:p>
        </p:txBody>
      </p:sp>
      <p:sp>
        <p:nvSpPr>
          <p:cNvPr id="15384" name="TextBox 6">
            <a:extLst>
              <a:ext uri="{FF2B5EF4-FFF2-40B4-BE49-F238E27FC236}">
                <a16:creationId xmlns:a16="http://schemas.microsoft.com/office/drawing/2014/main" id="{A0D66EDE-10A2-47CE-95FB-988837CC77A8}"/>
              </a:ext>
            </a:extLst>
          </p:cNvPr>
          <p:cNvSpPr txBox="1">
            <a:spLocks noChangeArrowheads="1"/>
          </p:cNvSpPr>
          <p:nvPr/>
        </p:nvSpPr>
        <p:spPr bwMode="auto">
          <a:xfrm>
            <a:off x="119063" y="11113"/>
            <a:ext cx="7764462" cy="240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b="1" dirty="0">
                <a:ea typeface="Baskerville"/>
                <a:cs typeface="Baskerville"/>
              </a:rPr>
              <a:t>Pine View Middle School </a:t>
            </a:r>
          </a:p>
          <a:p>
            <a:pPr algn="ctr" eaLnBrk="1" hangingPunct="1">
              <a:spcBef>
                <a:spcPct val="0"/>
              </a:spcBef>
              <a:buFontTx/>
              <a:buNone/>
            </a:pPr>
            <a:r>
              <a:rPr lang="en-US" altLang="en-US" sz="1400" b="1" dirty="0">
                <a:ea typeface="Baskerville"/>
                <a:cs typeface="Baskerville"/>
              </a:rPr>
              <a:t>An IB MYP World School Magnet</a:t>
            </a:r>
          </a:p>
          <a:p>
            <a:pPr algn="ctr" eaLnBrk="1" hangingPunct="1">
              <a:spcBef>
                <a:spcPct val="0"/>
              </a:spcBef>
              <a:buFontTx/>
              <a:buNone/>
            </a:pPr>
            <a:r>
              <a:rPr lang="en-US" altLang="en-US" sz="1400" b="1" dirty="0">
                <a:ea typeface="Baskerville"/>
                <a:cs typeface="Baskerville"/>
              </a:rPr>
              <a:t>Year 2 Science, Mr. Del </a:t>
            </a:r>
            <a:r>
              <a:rPr lang="en-US" altLang="en-US" sz="1400" b="1" dirty="0" err="1">
                <a:ea typeface="Baskerville"/>
                <a:cs typeface="Baskerville"/>
              </a:rPr>
              <a:t>Giacco</a:t>
            </a:r>
            <a:endParaRPr lang="en-US" altLang="en-US" sz="1400" b="1" dirty="0">
              <a:ea typeface="Baskerville"/>
              <a:cs typeface="Baskerville"/>
            </a:endParaRPr>
          </a:p>
          <a:p>
            <a:pPr algn="ctr" eaLnBrk="1" hangingPunct="1">
              <a:spcBef>
                <a:spcPct val="0"/>
              </a:spcBef>
              <a:buFontTx/>
              <a:buNone/>
            </a:pPr>
            <a:endParaRPr lang="en-US" altLang="en-US" sz="1400" b="1" dirty="0">
              <a:ea typeface="Baskerville"/>
              <a:cs typeface="Baskerville"/>
            </a:endParaRPr>
          </a:p>
          <a:p>
            <a:pPr eaLnBrk="1" hangingPunct="1">
              <a:spcBef>
                <a:spcPct val="0"/>
              </a:spcBef>
              <a:buFontTx/>
              <a:buNone/>
            </a:pPr>
            <a:r>
              <a:rPr lang="en-US" altLang="en-US" sz="1150" i="1" dirty="0">
                <a:latin typeface="Arial Narrow" panose="020B0604020202020204" pitchFamily="34" charset="0"/>
              </a:rPr>
              <a:t>Middle Years </a:t>
            </a:r>
            <a:r>
              <a:rPr lang="en-US" altLang="en-US" sz="1150" i="1" dirty="0" err="1">
                <a:latin typeface="Arial Narrow" panose="020B0604020202020204" pitchFamily="34" charset="0"/>
              </a:rPr>
              <a:t>Programme</a:t>
            </a:r>
            <a:r>
              <a:rPr lang="en-US" altLang="en-US" sz="1150" i="1" dirty="0">
                <a:latin typeface="Arial Narrow" panose="020B0604020202020204" pitchFamily="34" charset="0"/>
              </a:rPr>
              <a:t> (MYP) Year 3 Science courses develop skills in six scientific areas:  the Nature of Science, Properties of Matter, Matter and Energy Transformations, Life Science, Earth and Space Science and Science and Society.  Inquiry is at the heart of MYP Science Learning that aims to support students’ understanding by providing them with opportunities to independently and collaboratively investigate, take action, and reflect on their learning, while honoring the Florida Science Standards. MYP Science courses are designed to utilize observation, investigation and experimentation skills within our natural world to enable students to understand and appreciate science and its implications, consider science as a human endeavor with benefits and limitations, and develop sensitivity towards the living and non-living environments.</a:t>
            </a:r>
            <a:endParaRPr lang="en-US" altLang="en-US" sz="1150" b="1" dirty="0">
              <a:latin typeface="Arial Narrow" panose="020B0606020202030204" pitchFamily="34" charset="0"/>
            </a:endParaRPr>
          </a:p>
          <a:p>
            <a:pPr algn="ctr" eaLnBrk="1" hangingPunct="1">
              <a:spcBef>
                <a:spcPct val="0"/>
              </a:spcBef>
              <a:buFontTx/>
              <a:buNone/>
            </a:pPr>
            <a:endParaRPr lang="en-US" altLang="en-US" sz="1400" b="1" dirty="0">
              <a:latin typeface="Arial Narrow" panose="020B0606020202030204" pitchFamily="34" charset="0"/>
            </a:endParaRPr>
          </a:p>
        </p:txBody>
      </p:sp>
      <p:sp>
        <p:nvSpPr>
          <p:cNvPr id="15385" name="TextBox 8">
            <a:extLst>
              <a:ext uri="{FF2B5EF4-FFF2-40B4-BE49-F238E27FC236}">
                <a16:creationId xmlns:a16="http://schemas.microsoft.com/office/drawing/2014/main" id="{224EAC87-5DF5-421B-A19E-AD7B8771FFD3}"/>
              </a:ext>
            </a:extLst>
          </p:cNvPr>
          <p:cNvSpPr txBox="1">
            <a:spLocks noChangeArrowheads="1"/>
          </p:cNvSpPr>
          <p:nvPr/>
        </p:nvSpPr>
        <p:spPr bwMode="auto">
          <a:xfrm>
            <a:off x="69850" y="6045175"/>
            <a:ext cx="404495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b="1" u="sng" dirty="0">
                <a:latin typeface="Arial Narrow" panose="020B0606020202030204" pitchFamily="34" charset="0"/>
              </a:rPr>
              <a:t>School-Wide Discipline Plan:</a:t>
            </a:r>
            <a:endParaRPr lang="en-US" altLang="en-US" sz="1200" dirty="0">
              <a:latin typeface="Arial Narrow" panose="020B0606020202030204" pitchFamily="34" charset="0"/>
            </a:endParaRPr>
          </a:p>
          <a:p>
            <a:pPr eaLnBrk="1" hangingPunct="1">
              <a:spcBef>
                <a:spcPct val="0"/>
              </a:spcBef>
              <a:buFontTx/>
              <a:buNone/>
            </a:pPr>
            <a:r>
              <a:rPr lang="en-US" altLang="en-US" sz="1200" dirty="0">
                <a:latin typeface="Arial Narrow" panose="020B0606020202030204" pitchFamily="34" charset="0"/>
              </a:rPr>
              <a:t>1. Warning</a:t>
            </a:r>
          </a:p>
          <a:p>
            <a:pPr eaLnBrk="1" hangingPunct="1">
              <a:spcBef>
                <a:spcPct val="0"/>
              </a:spcBef>
              <a:buFontTx/>
              <a:buNone/>
            </a:pPr>
            <a:r>
              <a:rPr lang="en-US" altLang="en-US" sz="1200" dirty="0">
                <a:latin typeface="Arial Narrow" panose="020B0606020202030204" pitchFamily="34" charset="0"/>
              </a:rPr>
              <a:t>2. Parent contact and lunch detention.</a:t>
            </a:r>
          </a:p>
          <a:p>
            <a:pPr eaLnBrk="1" hangingPunct="1">
              <a:spcBef>
                <a:spcPct val="0"/>
              </a:spcBef>
              <a:buFontTx/>
              <a:buNone/>
            </a:pPr>
            <a:r>
              <a:rPr lang="en-US" altLang="en-US" sz="1200" dirty="0">
                <a:latin typeface="Arial Narrow" panose="020B0606020202030204" pitchFamily="34" charset="0"/>
              </a:rPr>
              <a:t>3. Parent contact and in class suspension with lunch detention</a:t>
            </a:r>
          </a:p>
          <a:p>
            <a:pPr eaLnBrk="1" hangingPunct="1">
              <a:spcBef>
                <a:spcPct val="0"/>
              </a:spcBef>
              <a:buFontTx/>
              <a:buNone/>
            </a:pPr>
            <a:r>
              <a:rPr lang="en-US" altLang="en-US" sz="1200" dirty="0">
                <a:latin typeface="Arial Narrow" panose="020B0606020202030204" pitchFamily="34" charset="0"/>
              </a:rPr>
              <a:t>4. Discipline referral</a:t>
            </a:r>
          </a:p>
          <a:p>
            <a:pPr eaLnBrk="1" hangingPunct="1">
              <a:spcBef>
                <a:spcPct val="0"/>
              </a:spcBef>
              <a:buFontTx/>
              <a:buNone/>
            </a:pPr>
            <a:r>
              <a:rPr lang="en-US" altLang="en-US" sz="1200" dirty="0">
                <a:latin typeface="Arial Narrow" panose="020B0606020202030204" pitchFamily="34" charset="0"/>
              </a:rPr>
              <a:t>With your child, please review the District School Board of Pasco County’s policies regarding Attendance, Academic Integrity, Tardiness, and Dress Code which can be found on pages 6-9 in the Student Planner. </a:t>
            </a:r>
          </a:p>
          <a:p>
            <a:pPr eaLnBrk="1" hangingPunct="1">
              <a:spcBef>
                <a:spcPct val="0"/>
              </a:spcBef>
              <a:buFontTx/>
              <a:buNone/>
            </a:pPr>
            <a:endParaRPr lang="en-US" altLang="en-US" sz="1800" dirty="0"/>
          </a:p>
        </p:txBody>
      </p:sp>
      <p:sp>
        <p:nvSpPr>
          <p:cNvPr id="15386" name="TextBox 9">
            <a:extLst>
              <a:ext uri="{FF2B5EF4-FFF2-40B4-BE49-F238E27FC236}">
                <a16:creationId xmlns:a16="http://schemas.microsoft.com/office/drawing/2014/main" id="{1A320A84-B074-4BFC-9E7B-DB54340ECA51}"/>
              </a:ext>
            </a:extLst>
          </p:cNvPr>
          <p:cNvSpPr txBox="1">
            <a:spLocks noChangeArrowheads="1"/>
          </p:cNvSpPr>
          <p:nvPr/>
        </p:nvSpPr>
        <p:spPr bwMode="auto">
          <a:xfrm>
            <a:off x="1400175" y="8264525"/>
            <a:ext cx="34766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Students will earn PBIS points for positive behaviors that reflect the PAWS Expectations (above) and the IB Learner Profile</a:t>
            </a:r>
            <a:endParaRPr lang="en-US" altLang="en-US" sz="1800" dirty="0"/>
          </a:p>
        </p:txBody>
      </p:sp>
      <p:pic>
        <p:nvPicPr>
          <p:cNvPr id="15387" name="Picture 24" descr="To Do List.png">
            <a:extLst>
              <a:ext uri="{FF2B5EF4-FFF2-40B4-BE49-F238E27FC236}">
                <a16:creationId xmlns:a16="http://schemas.microsoft.com/office/drawing/2014/main" id="{DAF1E5DB-0FDC-4C6D-B6A2-E9AEC801792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7013" y="3509008"/>
            <a:ext cx="2746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6" name="TextBox 16">
            <a:extLst>
              <a:ext uri="{FF2B5EF4-FFF2-40B4-BE49-F238E27FC236}">
                <a16:creationId xmlns:a16="http://schemas.microsoft.com/office/drawing/2014/main" id="{B8EA4197-E035-4C66-9E34-F43A9EF49288}"/>
              </a:ext>
            </a:extLst>
          </p:cNvPr>
          <p:cNvSpPr txBox="1">
            <a:spLocks noChangeArrowheads="1"/>
          </p:cNvSpPr>
          <p:nvPr/>
        </p:nvSpPr>
        <p:spPr bwMode="auto">
          <a:xfrm>
            <a:off x="69850" y="8990013"/>
            <a:ext cx="502602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buFont typeface="Arial" charset="0"/>
              <a:buNone/>
              <a:defRPr/>
            </a:pPr>
            <a:r>
              <a:rPr lang="en-US" altLang="en-US" sz="1100" b="1" dirty="0">
                <a:latin typeface="Arial Narrow" charset="0"/>
              </a:rPr>
              <a:t>IB Learner Profile- </a:t>
            </a:r>
            <a:r>
              <a:rPr lang="en-US" altLang="en-US" sz="1100" dirty="0">
                <a:latin typeface="Arial Narrow" charset="0"/>
              </a:rPr>
              <a:t>The IB learner profile represents 10 attributes valued by IB World </a:t>
            </a:r>
          </a:p>
          <a:p>
            <a:pPr>
              <a:buFont typeface="Arial" charset="0"/>
              <a:buNone/>
              <a:defRPr/>
            </a:pPr>
            <a:r>
              <a:rPr lang="en-US" altLang="en-US" sz="1100" dirty="0">
                <a:latin typeface="Arial Narrow" charset="0"/>
              </a:rPr>
              <a:t>Schools. These attributes, and others like them, can help individuals and groups become </a:t>
            </a:r>
          </a:p>
          <a:p>
            <a:pPr>
              <a:buFont typeface="Arial" charset="0"/>
              <a:buNone/>
              <a:defRPr/>
            </a:pPr>
            <a:r>
              <a:rPr lang="en-US" altLang="en-US" sz="1100" dirty="0">
                <a:latin typeface="Arial Narrow" charset="0"/>
              </a:rPr>
              <a:t>responsible members of local, national and global communities. </a:t>
            </a:r>
          </a:p>
          <a:p>
            <a:pPr>
              <a:buFont typeface="Arial" charset="0"/>
              <a:buNone/>
              <a:defRPr/>
            </a:pPr>
            <a:r>
              <a:rPr lang="en-US" altLang="en-US" sz="1050" b="1" dirty="0">
                <a:latin typeface="Arial Narrow" charset="0"/>
              </a:rPr>
              <a:t>Caring	            Balanced            Reflective                    Inquirer               Communicator</a:t>
            </a:r>
          </a:p>
          <a:p>
            <a:pPr eaLnBrk="1" hangingPunct="1">
              <a:spcBef>
                <a:spcPct val="0"/>
              </a:spcBef>
              <a:buFont typeface="Arial" charset="0"/>
              <a:buNone/>
              <a:defRPr/>
            </a:pPr>
            <a:r>
              <a:rPr lang="en-US" altLang="en-US" sz="1050" b="1" dirty="0">
                <a:latin typeface="Arial Narrow" charset="0"/>
              </a:rPr>
              <a:t>  Knowledgeable               Principled	  Risk Taker            Thinkers             Open Minded</a:t>
            </a:r>
            <a:r>
              <a:rPr lang="en-US" altLang="en-US" sz="1100" dirty="0">
                <a:latin typeface="Arial Narrow" charset="0"/>
              </a:rPr>
              <a:t>	</a:t>
            </a:r>
          </a:p>
        </p:txBody>
      </p:sp>
      <p:sp>
        <p:nvSpPr>
          <p:cNvPr id="15389" name="TextBox 4">
            <a:extLst>
              <a:ext uri="{FF2B5EF4-FFF2-40B4-BE49-F238E27FC236}">
                <a16:creationId xmlns:a16="http://schemas.microsoft.com/office/drawing/2014/main" id="{AC00D809-517C-4FAA-A9FB-C217D536FFB8}"/>
              </a:ext>
            </a:extLst>
          </p:cNvPr>
          <p:cNvSpPr txBox="1">
            <a:spLocks noChangeArrowheads="1"/>
          </p:cNvSpPr>
          <p:nvPr/>
        </p:nvSpPr>
        <p:spPr bwMode="auto">
          <a:xfrm>
            <a:off x="2149475" y="2224088"/>
            <a:ext cx="5624513"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r>
              <a:rPr lang="en-US" altLang="en-US" sz="1100" dirty="0">
                <a:latin typeface="Arial Narrow" panose="020B0606020202030204" pitchFamily="34" charset="0"/>
              </a:rPr>
              <a:t>All MYP schools have four policies in place by the time of authorization. All policies are published on the PVMS website  (</a:t>
            </a:r>
            <a:r>
              <a:rPr lang="en-US" altLang="en-US" sz="1100" u="sng" dirty="0">
                <a:latin typeface="Arial Narrow" panose="020B0606020202030204" pitchFamily="34" charset="0"/>
                <a:hlinkClick r:id="rId5"/>
              </a:rPr>
              <a:t>http://pvms.pasco.k12.fl.us/ib-myp-policies/)</a:t>
            </a:r>
            <a:r>
              <a:rPr lang="en-US" altLang="en-US" sz="1100" dirty="0">
                <a:latin typeface="Arial Narrow" panose="020B0606020202030204" pitchFamily="34" charset="0"/>
              </a:rPr>
              <a:t> as they are created.</a:t>
            </a:r>
          </a:p>
          <a:p>
            <a:pPr>
              <a:spcBef>
                <a:spcPct val="0"/>
              </a:spcBef>
              <a:buFontTx/>
              <a:buNone/>
            </a:pPr>
            <a:r>
              <a:rPr lang="en-US" altLang="en-US" sz="1100" i="1" u="sng" dirty="0">
                <a:latin typeface="Arial Narrow" panose="020B0606020202030204" pitchFamily="34" charset="0"/>
              </a:rPr>
              <a:t>Academic Honesty Policy</a:t>
            </a:r>
            <a:r>
              <a:rPr lang="en-US" altLang="en-US" sz="1100" i="1" dirty="0">
                <a:latin typeface="Arial Narrow" panose="020B0606020202030204" pitchFamily="34" charset="0"/>
              </a:rPr>
              <a:t>:</a:t>
            </a:r>
            <a:r>
              <a:rPr lang="en-US" altLang="en-US" sz="1100" dirty="0">
                <a:latin typeface="Arial Narrow" panose="020B0606020202030204" pitchFamily="34" charset="0"/>
              </a:rPr>
              <a:t>  This policy outlines the expectations of integrity and honesty for all stakeholders at PVMS.</a:t>
            </a:r>
          </a:p>
          <a:p>
            <a:pPr>
              <a:spcBef>
                <a:spcPct val="0"/>
              </a:spcBef>
              <a:buFontTx/>
              <a:buNone/>
            </a:pPr>
            <a:r>
              <a:rPr lang="en-US" altLang="en-US" sz="1100" i="1" u="sng" dirty="0">
                <a:latin typeface="Arial Narrow" panose="020B0606020202030204" pitchFamily="34" charset="0"/>
              </a:rPr>
              <a:t>Language Policy:</a:t>
            </a:r>
            <a:r>
              <a:rPr lang="en-US" altLang="en-US" sz="1100" dirty="0">
                <a:latin typeface="Arial Narrow" panose="020B0606020202030204" pitchFamily="34" charset="0"/>
              </a:rPr>
              <a:t>  This policy outlines support provided across the school for students who are not yet proficient in English. </a:t>
            </a:r>
          </a:p>
          <a:p>
            <a:pPr>
              <a:spcBef>
                <a:spcPct val="0"/>
              </a:spcBef>
              <a:buFontTx/>
              <a:buNone/>
            </a:pPr>
            <a:r>
              <a:rPr lang="en-US" altLang="en-US" sz="1100" i="1" u="sng" dirty="0">
                <a:latin typeface="Arial Narrow" panose="020B0606020202030204" pitchFamily="34" charset="0"/>
              </a:rPr>
              <a:t>Special Needs Policy:</a:t>
            </a:r>
            <a:r>
              <a:rPr lang="en-US" altLang="en-US" sz="1100" dirty="0">
                <a:latin typeface="Arial Narrow" panose="020B0606020202030204" pitchFamily="34" charset="0"/>
              </a:rPr>
              <a:t>  This policy defines how the MYP is inclusive for all PVMS students.</a:t>
            </a:r>
          </a:p>
          <a:p>
            <a:pPr>
              <a:spcBef>
                <a:spcPct val="0"/>
              </a:spcBef>
              <a:buFontTx/>
              <a:buNone/>
            </a:pPr>
            <a:r>
              <a:rPr lang="en-US" altLang="en-US" sz="1100" i="1" u="sng" dirty="0">
                <a:latin typeface="Arial Narrow" panose="020B0606020202030204" pitchFamily="34" charset="0"/>
              </a:rPr>
              <a:t>Assessment Policy:</a:t>
            </a:r>
            <a:r>
              <a:rPr lang="en-US" altLang="en-US" sz="1100" u="sng" dirty="0">
                <a:latin typeface="Arial Narrow" panose="020B0606020202030204" pitchFamily="34" charset="0"/>
              </a:rPr>
              <a:t> </a:t>
            </a:r>
            <a:r>
              <a:rPr lang="en-US" altLang="en-US" sz="1100" dirty="0">
                <a:latin typeface="Arial Narrow" panose="020B0606020202030204" pitchFamily="34" charset="0"/>
              </a:rPr>
              <a:t>  This policy outlines procedures to ensure that assessment supports student learning.  A video on assessment in the MYP in available on our website under IB MYP Videos</a:t>
            </a:r>
            <a:endParaRPr lang="en-US" altLang="en-US" sz="1000" dirty="0">
              <a:latin typeface="Arial Narrow" panose="020B0606020202030204" pitchFamily="34" charset="0"/>
            </a:endParaRPr>
          </a:p>
        </p:txBody>
      </p:sp>
      <p:sp>
        <p:nvSpPr>
          <p:cNvPr id="5" name="TextBox 4">
            <a:extLst>
              <a:ext uri="{FF2B5EF4-FFF2-40B4-BE49-F238E27FC236}">
                <a16:creationId xmlns:a16="http://schemas.microsoft.com/office/drawing/2014/main" id="{B0A0C143-98DC-4E47-9B26-681AD0880831}"/>
              </a:ext>
            </a:extLst>
          </p:cNvPr>
          <p:cNvSpPr txBox="1"/>
          <p:nvPr/>
        </p:nvSpPr>
        <p:spPr>
          <a:xfrm>
            <a:off x="5129213" y="9047163"/>
            <a:ext cx="2674937" cy="461962"/>
          </a:xfrm>
          <a:prstGeom prst="rect">
            <a:avLst/>
          </a:prstGeom>
          <a:noFill/>
        </p:spPr>
        <p:txBody>
          <a:bodyPr>
            <a:spAutoFit/>
          </a:bodyPr>
          <a:lstStyle/>
          <a:p>
            <a:pPr>
              <a:defRPr/>
            </a:pPr>
            <a:r>
              <a:rPr lang="en-US" sz="1200" dirty="0">
                <a:latin typeface="Arial Narrow" charset="0"/>
                <a:ea typeface="Arial Narrow" charset="0"/>
                <a:cs typeface="Arial Narrow" charset="0"/>
              </a:rPr>
              <a:t>Students will have a variety of performance &amp; traditional assessments during the year</a:t>
            </a:r>
            <a:r>
              <a:rPr lang="en-US" sz="1200" dirty="0">
                <a:latin typeface="+mn-lt"/>
                <a:ea typeface="ＭＳ Ｐゴシック" charset="-128"/>
              </a:rPr>
              <a:t>. </a:t>
            </a:r>
          </a:p>
        </p:txBody>
      </p:sp>
      <p:pic>
        <p:nvPicPr>
          <p:cNvPr id="15391" name="Picture 2">
            <a:extLst>
              <a:ext uri="{FF2B5EF4-FFF2-40B4-BE49-F238E27FC236}">
                <a16:creationId xmlns:a16="http://schemas.microsoft.com/office/drawing/2014/main" id="{88041427-9348-4EC0-AF29-817E4CDB8B1D}"/>
              </a:ext>
            </a:extLst>
          </p:cNvPr>
          <p:cNvPicPr>
            <a:picLocks noChangeAspect="1"/>
          </p:cNvPicPr>
          <p:nvPr/>
        </p:nvPicPr>
        <p:blipFill>
          <a:blip r:embed="rId6"/>
          <a:stretch>
            <a:fillRect/>
          </a:stretch>
        </p:blipFill>
        <p:spPr bwMode="auto">
          <a:xfrm>
            <a:off x="723106" y="50800"/>
            <a:ext cx="7556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2" name="Picture 38">
            <a:extLst>
              <a:ext uri="{FF2B5EF4-FFF2-40B4-BE49-F238E27FC236}">
                <a16:creationId xmlns:a16="http://schemas.microsoft.com/office/drawing/2014/main" id="{38EC420F-0926-4D79-86BC-C920AC9EBE83}"/>
              </a:ext>
            </a:extLst>
          </p:cNvPr>
          <p:cNvPicPr>
            <a:picLocks noChangeAspect="1"/>
          </p:cNvPicPr>
          <p:nvPr/>
        </p:nvPicPr>
        <p:blipFill>
          <a:blip r:embed="rId7"/>
          <a:stretch>
            <a:fillRect/>
          </a:stretch>
        </p:blipFill>
        <p:spPr bwMode="auto">
          <a:xfrm>
            <a:off x="6098988" y="318294"/>
            <a:ext cx="1421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3" name="TextBox 6">
            <a:extLst>
              <a:ext uri="{FF2B5EF4-FFF2-40B4-BE49-F238E27FC236}">
                <a16:creationId xmlns:a16="http://schemas.microsoft.com/office/drawing/2014/main" id="{406B4828-8506-403C-AD88-F8829AACD497}"/>
              </a:ext>
            </a:extLst>
          </p:cNvPr>
          <p:cNvSpPr txBox="1">
            <a:spLocks noChangeArrowheads="1"/>
          </p:cNvSpPr>
          <p:nvPr/>
        </p:nvSpPr>
        <p:spPr bwMode="auto">
          <a:xfrm>
            <a:off x="2457450" y="1982788"/>
            <a:ext cx="4903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400" b="1">
                <a:latin typeface="Arial Black" panose="020B0A04020102020204" pitchFamily="34" charset="0"/>
              </a:rPr>
              <a:t>MISSION STATEMENT</a:t>
            </a:r>
          </a:p>
        </p:txBody>
      </p:sp>
      <p:sp>
        <p:nvSpPr>
          <p:cNvPr id="15394" name="TextBox 7">
            <a:extLst>
              <a:ext uri="{FF2B5EF4-FFF2-40B4-BE49-F238E27FC236}">
                <a16:creationId xmlns:a16="http://schemas.microsoft.com/office/drawing/2014/main" id="{22D3EE47-00C7-4B49-B7F2-39CFF10F73DE}"/>
              </a:ext>
            </a:extLst>
          </p:cNvPr>
          <p:cNvSpPr txBox="1">
            <a:spLocks noChangeArrowheads="1"/>
          </p:cNvSpPr>
          <p:nvPr/>
        </p:nvSpPr>
        <p:spPr bwMode="auto">
          <a:xfrm>
            <a:off x="2146300" y="2212975"/>
            <a:ext cx="60325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100">
                <a:latin typeface="Arial Narrow" panose="020B0606020202030204" pitchFamily="34" charset="0"/>
              </a:rPr>
              <a:t>Our mission is to provide a rigorous, world-class education which inspires students to become active, compassionate, and collaborative lifelong learners who understand and respect other people and their </a:t>
            </a:r>
          </a:p>
          <a:p>
            <a:pPr>
              <a:spcBef>
                <a:spcPct val="0"/>
              </a:spcBef>
              <a:buFontTx/>
              <a:buNone/>
            </a:pPr>
            <a:r>
              <a:rPr lang="en-US" altLang="en-US" sz="1100">
                <a:latin typeface="Arial Narrow" panose="020B0606020202030204" pitchFamily="34" charset="0"/>
              </a:rPr>
              <a:t>differences.</a:t>
            </a:r>
          </a:p>
        </p:txBody>
      </p:sp>
      <p:sp>
        <p:nvSpPr>
          <p:cNvPr id="15395" name="TextBox 11">
            <a:extLst>
              <a:ext uri="{FF2B5EF4-FFF2-40B4-BE49-F238E27FC236}">
                <a16:creationId xmlns:a16="http://schemas.microsoft.com/office/drawing/2014/main" id="{3B73F11D-D677-4878-82B1-53E6E7036FEE}"/>
              </a:ext>
            </a:extLst>
          </p:cNvPr>
          <p:cNvSpPr txBox="1">
            <a:spLocks noChangeArrowheads="1"/>
          </p:cNvSpPr>
          <p:nvPr/>
        </p:nvSpPr>
        <p:spPr bwMode="auto">
          <a:xfrm>
            <a:off x="5070475" y="4769189"/>
            <a:ext cx="261937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000" b="1">
                <a:latin typeface="Arial Black" panose="020B0A04020102020204" pitchFamily="34" charset="0"/>
              </a:rPr>
              <a:t>Performance</a:t>
            </a:r>
          </a:p>
          <a:p>
            <a:pPr algn="ctr">
              <a:spcBef>
                <a:spcPct val="0"/>
              </a:spcBef>
              <a:buFontTx/>
              <a:buNone/>
            </a:pPr>
            <a:r>
              <a:rPr lang="en-US" altLang="en-US" sz="1000" b="1">
                <a:latin typeface="Arial Black" panose="020B0A04020102020204" pitchFamily="34" charset="0"/>
              </a:rPr>
              <a:t>Summative Assessment</a:t>
            </a:r>
          </a:p>
          <a:p>
            <a:pPr algn="ctr">
              <a:spcBef>
                <a:spcPct val="0"/>
              </a:spcBef>
              <a:buFontTx/>
              <a:buNone/>
            </a:pPr>
            <a:r>
              <a:rPr lang="en-US" altLang="en-US" sz="1000" b="1">
                <a:latin typeface="Arial Black" panose="020B0A04020102020204" pitchFamily="34" charset="0"/>
              </a:rPr>
              <a:t>Grading Scale </a:t>
            </a:r>
          </a:p>
          <a:p>
            <a:pPr algn="ctr">
              <a:spcBef>
                <a:spcPct val="0"/>
              </a:spcBef>
              <a:buFontTx/>
              <a:buNone/>
            </a:pPr>
            <a:r>
              <a:rPr lang="en-US" altLang="en-US" sz="800" i="1">
                <a:latin typeface="Arial Black" panose="020B0A04020102020204" pitchFamily="34" charset="0"/>
              </a:rPr>
              <a:t> </a:t>
            </a:r>
            <a:r>
              <a:rPr lang="en-US" altLang="en-US" sz="700" i="1">
                <a:latin typeface="Arial Black" panose="020B0A04020102020204" pitchFamily="34" charset="0"/>
              </a:rPr>
              <a:t>for assessments graded using the MYP rubric</a:t>
            </a:r>
          </a:p>
        </p:txBody>
      </p:sp>
      <p:sp>
        <p:nvSpPr>
          <p:cNvPr id="3" name="TextBox 12">
            <a:extLst>
              <a:ext uri="{FF2B5EF4-FFF2-40B4-BE49-F238E27FC236}">
                <a16:creationId xmlns:a16="http://schemas.microsoft.com/office/drawing/2014/main" id="{B258D2CA-BEE5-4344-BD0C-8F99D2C1D8EF}"/>
              </a:ext>
            </a:extLst>
          </p:cNvPr>
          <p:cNvSpPr txBox="1">
            <a:spLocks noChangeArrowheads="1"/>
          </p:cNvSpPr>
          <p:nvPr/>
        </p:nvSpPr>
        <p:spPr bwMode="auto">
          <a:xfrm>
            <a:off x="5129213" y="9509125"/>
            <a:ext cx="25542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900" b="1" i="1" u="sng" dirty="0">
                <a:latin typeface="Arial Narrow" panose="020B0606020202030204" pitchFamily="34" charset="0"/>
              </a:rPr>
              <a:t>**Students in Year 2 will take an End of Course exam worth 10% of their final course grade.</a:t>
            </a:r>
            <a:endParaRPr lang="en-US" altLang="en-US" sz="900" i="1" u="sng" dirty="0"/>
          </a:p>
        </p:txBody>
      </p:sp>
      <p:sp>
        <p:nvSpPr>
          <p:cNvPr id="19" name="Rectangle 18">
            <a:extLst>
              <a:ext uri="{FF2B5EF4-FFF2-40B4-BE49-F238E27FC236}">
                <a16:creationId xmlns:a16="http://schemas.microsoft.com/office/drawing/2014/main" id="{65BB7934-EA33-4196-BBE7-5D9768A7250D}"/>
              </a:ext>
            </a:extLst>
          </p:cNvPr>
          <p:cNvSpPr>
            <a:spLocks noChangeArrowheads="1"/>
          </p:cNvSpPr>
          <p:nvPr/>
        </p:nvSpPr>
        <p:spPr bwMode="auto">
          <a:xfrm>
            <a:off x="5362575" y="7845425"/>
            <a:ext cx="1998663" cy="565150"/>
          </a:xfrm>
          <a:prstGeom prst="rect">
            <a:avLst/>
          </a:prstGeom>
          <a:solidFill>
            <a:schemeClr val="tx1"/>
          </a:solidFill>
          <a:ln>
            <a:headEnd/>
            <a:tailEnd/>
          </a:ln>
        </p:spPr>
        <p:style>
          <a:lnRef idx="2">
            <a:schemeClr val="dk1"/>
          </a:lnRef>
          <a:fillRef idx="1">
            <a:schemeClr val="lt1"/>
          </a:fillRef>
          <a:effectRef idx="0">
            <a:schemeClr val="dk1"/>
          </a:effectRef>
          <a:fontRef idx="minor">
            <a:schemeClr val="dk1"/>
          </a:fontRef>
        </p:style>
        <p:txBody>
          <a:bodyPr anchor="ctr"/>
          <a:lstStyle/>
          <a:p>
            <a:pPr>
              <a:defRPr/>
            </a:pPr>
            <a:r>
              <a:rPr lang="en-US" sz="1000" dirty="0">
                <a:solidFill>
                  <a:schemeClr val="lt1"/>
                </a:solidFill>
                <a:latin typeface="Arial Narrow" charset="0"/>
                <a:ea typeface="Arial Narrow" charset="0"/>
                <a:cs typeface="Arial Narrow" charset="0"/>
              </a:rPr>
              <a:t>60% Summative (Common Summative Assessments {CSAs}, projects and performance assessments)</a:t>
            </a:r>
          </a:p>
        </p:txBody>
      </p:sp>
      <p:sp>
        <p:nvSpPr>
          <p:cNvPr id="51" name="Rectangle 50">
            <a:extLst>
              <a:ext uri="{FF2B5EF4-FFF2-40B4-BE49-F238E27FC236}">
                <a16:creationId xmlns:a16="http://schemas.microsoft.com/office/drawing/2014/main" id="{93F9DC76-9AAF-449E-B975-6AA8E3BB4199}"/>
              </a:ext>
            </a:extLst>
          </p:cNvPr>
          <p:cNvSpPr>
            <a:spLocks noChangeArrowheads="1"/>
          </p:cNvSpPr>
          <p:nvPr/>
        </p:nvSpPr>
        <p:spPr bwMode="auto">
          <a:xfrm>
            <a:off x="5362575" y="8427531"/>
            <a:ext cx="1645920" cy="562482"/>
          </a:xfrm>
          <a:prstGeom prst="rect">
            <a:avLst/>
          </a:prstGeom>
          <a:solidFill>
            <a:schemeClr val="bg1">
              <a:lumMod val="50000"/>
            </a:schemeClr>
          </a:solidFill>
          <a:ln>
            <a:headEnd/>
            <a:tailEnd/>
          </a:ln>
        </p:spPr>
        <p:style>
          <a:lnRef idx="2">
            <a:schemeClr val="dk1"/>
          </a:lnRef>
          <a:fillRef idx="1">
            <a:schemeClr val="lt1"/>
          </a:fillRef>
          <a:effectRef idx="0">
            <a:schemeClr val="dk1"/>
          </a:effectRef>
          <a:fontRef idx="minor">
            <a:schemeClr val="dk1"/>
          </a:fontRef>
        </p:style>
        <p:txBody>
          <a:bodyPr anchor="ctr"/>
          <a:lstStyle/>
          <a:p>
            <a:pPr>
              <a:defRPr/>
            </a:pPr>
            <a:r>
              <a:rPr lang="en-US" sz="900" dirty="0">
                <a:solidFill>
                  <a:schemeClr val="lt1"/>
                </a:solidFill>
                <a:latin typeface="Arial Narrow" charset="0"/>
                <a:ea typeface="Arial Narrow" charset="0"/>
                <a:cs typeface="Arial Narrow" charset="0"/>
              </a:rPr>
              <a:t>40% Formative (Common Formative Assessments [CFAs] and other evidence of standards based learning)</a:t>
            </a:r>
          </a:p>
        </p:txBody>
      </p:sp>
      <p:graphicFrame>
        <p:nvGraphicFramePr>
          <p:cNvPr id="24" name="Table 23">
            <a:extLst>
              <a:ext uri="{FF2B5EF4-FFF2-40B4-BE49-F238E27FC236}">
                <a16:creationId xmlns:a16="http://schemas.microsoft.com/office/drawing/2014/main" id="{22D43B37-45E1-4F63-8717-690B32251B8F}"/>
              </a:ext>
            </a:extLst>
          </p:cNvPr>
          <p:cNvGraphicFramePr>
            <a:graphicFrameLocks noGrp="1"/>
          </p:cNvGraphicFramePr>
          <p:nvPr>
            <p:extLst>
              <p:ext uri="{D42A27DB-BD31-4B8C-83A1-F6EECF244321}">
                <p14:modId xmlns:p14="http://schemas.microsoft.com/office/powerpoint/2010/main" val="1936934762"/>
              </p:ext>
            </p:extLst>
          </p:nvPr>
        </p:nvGraphicFramePr>
        <p:xfrm>
          <a:off x="5033962" y="5407025"/>
          <a:ext cx="2698752" cy="666750"/>
        </p:xfrm>
        <a:graphic>
          <a:graphicData uri="http://schemas.openxmlformats.org/drawingml/2006/table">
            <a:tbl>
              <a:tblPr/>
              <a:tblGrid>
                <a:gridCol w="416454">
                  <a:extLst>
                    <a:ext uri="{9D8B030D-6E8A-4147-A177-3AD203B41FA5}">
                      <a16:colId xmlns:a16="http://schemas.microsoft.com/office/drawing/2014/main" val="20000"/>
                    </a:ext>
                  </a:extLst>
                </a:gridCol>
                <a:gridCol w="314800">
                  <a:extLst>
                    <a:ext uri="{9D8B030D-6E8A-4147-A177-3AD203B41FA5}">
                      <a16:colId xmlns:a16="http://schemas.microsoft.com/office/drawing/2014/main" val="20001"/>
                    </a:ext>
                  </a:extLst>
                </a:gridCol>
                <a:gridCol w="275450">
                  <a:extLst>
                    <a:ext uri="{9D8B030D-6E8A-4147-A177-3AD203B41FA5}">
                      <a16:colId xmlns:a16="http://schemas.microsoft.com/office/drawing/2014/main" val="20002"/>
                    </a:ext>
                  </a:extLst>
                </a:gridCol>
                <a:gridCol w="262333">
                  <a:extLst>
                    <a:ext uri="{9D8B030D-6E8A-4147-A177-3AD203B41FA5}">
                      <a16:colId xmlns:a16="http://schemas.microsoft.com/office/drawing/2014/main" val="20003"/>
                    </a:ext>
                  </a:extLst>
                </a:gridCol>
                <a:gridCol w="262333">
                  <a:extLst>
                    <a:ext uri="{9D8B030D-6E8A-4147-A177-3AD203B41FA5}">
                      <a16:colId xmlns:a16="http://schemas.microsoft.com/office/drawing/2014/main" val="20004"/>
                    </a:ext>
                  </a:extLst>
                </a:gridCol>
                <a:gridCol w="288566">
                  <a:extLst>
                    <a:ext uri="{9D8B030D-6E8A-4147-A177-3AD203B41FA5}">
                      <a16:colId xmlns:a16="http://schemas.microsoft.com/office/drawing/2014/main" val="20005"/>
                    </a:ext>
                  </a:extLst>
                </a:gridCol>
                <a:gridCol w="341033">
                  <a:extLst>
                    <a:ext uri="{9D8B030D-6E8A-4147-A177-3AD203B41FA5}">
                      <a16:colId xmlns:a16="http://schemas.microsoft.com/office/drawing/2014/main" val="20006"/>
                    </a:ext>
                  </a:extLst>
                </a:gridCol>
                <a:gridCol w="275450">
                  <a:extLst>
                    <a:ext uri="{9D8B030D-6E8A-4147-A177-3AD203B41FA5}">
                      <a16:colId xmlns:a16="http://schemas.microsoft.com/office/drawing/2014/main" val="20007"/>
                    </a:ext>
                  </a:extLst>
                </a:gridCol>
                <a:gridCol w="262333">
                  <a:extLst>
                    <a:ext uri="{9D8B030D-6E8A-4147-A177-3AD203B41FA5}">
                      <a16:colId xmlns:a16="http://schemas.microsoft.com/office/drawing/2014/main" val="20008"/>
                    </a:ext>
                  </a:extLst>
                </a:gridCol>
              </a:tblGrid>
              <a:tr h="333375">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1" i="0" u="none" strike="noStrike" cap="none" normalizeH="0" baseline="0">
                          <a:ln>
                            <a:noFill/>
                          </a:ln>
                          <a:solidFill>
                            <a:srgbClr val="FFFFFF"/>
                          </a:solidFill>
                          <a:effectLst/>
                          <a:latin typeface="Calibri" charset="0"/>
                          <a:ea typeface="ＭＳ Ｐゴシック" charset="-128"/>
                        </a:rPr>
                        <a:t>Rubric score</a:t>
                      </a:r>
                      <a:endParaRPr kumimoji="0" lang="en-US" altLang="x-none" sz="600" b="1" i="0" u="none" strike="noStrike" cap="none" normalizeH="0" baseline="0">
                        <a:ln>
                          <a:noFill/>
                        </a:ln>
                        <a:solidFill>
                          <a:srgbClr val="FFFFFF"/>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6</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5</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3</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2</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1</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0"/>
                  </a:ext>
                </a:extLst>
              </a:tr>
              <a:tr h="333375">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1" i="0" u="none" strike="noStrike" cap="none" normalizeH="0" baseline="0">
                          <a:ln>
                            <a:noFill/>
                          </a:ln>
                          <a:solidFill>
                            <a:srgbClr val="FFFFFF"/>
                          </a:solidFill>
                          <a:effectLst/>
                          <a:latin typeface="Calibri" charset="0"/>
                          <a:ea typeface="ＭＳ Ｐゴシック" charset="-128"/>
                        </a:rPr>
                        <a:t>PVMS Grade</a:t>
                      </a:r>
                      <a:endParaRPr kumimoji="0" lang="en-US" altLang="x-none" sz="600" b="1" i="0" u="none" strike="noStrike" cap="none" normalizeH="0" baseline="0">
                        <a:ln>
                          <a:noFill/>
                        </a:ln>
                        <a:solidFill>
                          <a:srgbClr val="FFFFFF"/>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100</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94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82</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76</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70</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64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58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bl>
          </a:graphicData>
        </a:graphic>
      </p:graphicFrame>
      <p:sp>
        <p:nvSpPr>
          <p:cNvPr id="15432" name="TextBox 25">
            <a:extLst>
              <a:ext uri="{FF2B5EF4-FFF2-40B4-BE49-F238E27FC236}">
                <a16:creationId xmlns:a16="http://schemas.microsoft.com/office/drawing/2014/main" id="{CBCC5C73-8BFB-4D60-87D4-4DC598E0BEDE}"/>
              </a:ext>
            </a:extLst>
          </p:cNvPr>
          <p:cNvSpPr txBox="1">
            <a:spLocks noChangeArrowheads="1"/>
          </p:cNvSpPr>
          <p:nvPr/>
        </p:nvSpPr>
        <p:spPr bwMode="auto">
          <a:xfrm>
            <a:off x="5183982" y="6011069"/>
            <a:ext cx="2451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000" i="1">
                <a:latin typeface="Arial Narrow" panose="020B0606020202030204" pitchFamily="34" charset="0"/>
              </a:rPr>
              <a:t>A rubric score of 0 equates to a PVMS score of 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7">
            <a:extLst>
              <a:ext uri="{FF2B5EF4-FFF2-40B4-BE49-F238E27FC236}">
                <a16:creationId xmlns:a16="http://schemas.microsoft.com/office/drawing/2014/main" id="{065A548C-E7A6-41EA-8D7C-8FC2601456E7}"/>
              </a:ext>
            </a:extLst>
          </p:cNvPr>
          <p:cNvSpPr txBox="1">
            <a:spLocks noChangeArrowheads="1"/>
          </p:cNvSpPr>
          <p:nvPr/>
        </p:nvSpPr>
        <p:spPr bwMode="auto">
          <a:xfrm>
            <a:off x="2073275" y="114300"/>
            <a:ext cx="378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endParaRPr lang="en-US" altLang="en-US" sz="2000">
              <a:solidFill>
                <a:schemeClr val="bg1"/>
              </a:solidFill>
              <a:latin typeface="DJB This is My Life" pitchFamily="1" charset="0"/>
            </a:endParaRPr>
          </a:p>
        </p:txBody>
      </p:sp>
      <p:sp>
        <p:nvSpPr>
          <p:cNvPr id="16386" name="TextBox 8">
            <a:extLst>
              <a:ext uri="{FF2B5EF4-FFF2-40B4-BE49-F238E27FC236}">
                <a16:creationId xmlns:a16="http://schemas.microsoft.com/office/drawing/2014/main" id="{672EF8CF-2AB2-4013-9942-37176E96A91A}"/>
              </a:ext>
            </a:extLst>
          </p:cNvPr>
          <p:cNvSpPr txBox="1">
            <a:spLocks noChangeArrowheads="1"/>
          </p:cNvSpPr>
          <p:nvPr/>
        </p:nvSpPr>
        <p:spPr bwMode="auto">
          <a:xfrm>
            <a:off x="2228850" y="1177925"/>
            <a:ext cx="3784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600">
                <a:solidFill>
                  <a:srgbClr val="FFFFFF"/>
                </a:solidFill>
                <a:latin typeface="DJB This is My Life" pitchFamily="1" charset="0"/>
              </a:rPr>
              <a:t>2016-2017</a:t>
            </a:r>
          </a:p>
        </p:txBody>
      </p:sp>
      <p:sp>
        <p:nvSpPr>
          <p:cNvPr id="4" name="TextBox 3">
            <a:extLst>
              <a:ext uri="{FF2B5EF4-FFF2-40B4-BE49-F238E27FC236}">
                <a16:creationId xmlns:a16="http://schemas.microsoft.com/office/drawing/2014/main" id="{7A5BF2A5-DC2C-44A7-A0F8-EB9034B2ECC1}"/>
              </a:ext>
            </a:extLst>
          </p:cNvPr>
          <p:cNvSpPr txBox="1"/>
          <p:nvPr/>
        </p:nvSpPr>
        <p:spPr>
          <a:xfrm>
            <a:off x="433388" y="1104900"/>
            <a:ext cx="3373437" cy="307975"/>
          </a:xfrm>
          <a:prstGeom prst="rect">
            <a:avLst/>
          </a:prstGeom>
          <a:noFill/>
        </p:spPr>
        <p:txBody>
          <a:bodyPr>
            <a:spAutoFit/>
          </a:bodyPr>
          <a:lstStyle/>
          <a:p>
            <a:pPr algn="ctr" eaLnBrk="1" hangingPunct="1">
              <a:defRPr/>
            </a:pPr>
            <a:r>
              <a:rPr lang="en-US" sz="1400" b="1" cap="all" dirty="0">
                <a:latin typeface="Arial Black"/>
                <a:ea typeface="ＭＳ Ｐゴシック" charset="0"/>
                <a:cs typeface="Arial Black"/>
              </a:rPr>
              <a:t>Grading policy</a:t>
            </a:r>
          </a:p>
        </p:txBody>
      </p:sp>
      <p:cxnSp>
        <p:nvCxnSpPr>
          <p:cNvPr id="6" name="Straight Connector 5">
            <a:extLst>
              <a:ext uri="{FF2B5EF4-FFF2-40B4-BE49-F238E27FC236}">
                <a16:creationId xmlns:a16="http://schemas.microsoft.com/office/drawing/2014/main" id="{54B503EF-3380-4F14-B166-EC58D9B5706C}"/>
              </a:ext>
            </a:extLst>
          </p:cNvPr>
          <p:cNvCxnSpPr>
            <a:cxnSpLocks noChangeShapeType="1"/>
          </p:cNvCxnSpPr>
          <p:nvPr/>
        </p:nvCxnSpPr>
        <p:spPr bwMode="auto">
          <a:xfrm>
            <a:off x="3956050" y="1336675"/>
            <a:ext cx="25400" cy="2714625"/>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2" name="Straight Connector 21">
            <a:extLst>
              <a:ext uri="{FF2B5EF4-FFF2-40B4-BE49-F238E27FC236}">
                <a16:creationId xmlns:a16="http://schemas.microsoft.com/office/drawing/2014/main" id="{EACCD2DC-532C-4A5C-A05F-6E11F3740B3A}"/>
              </a:ext>
            </a:extLst>
          </p:cNvPr>
          <p:cNvCxnSpPr>
            <a:cxnSpLocks noChangeShapeType="1"/>
          </p:cNvCxnSpPr>
          <p:nvPr/>
        </p:nvCxnSpPr>
        <p:spPr bwMode="auto">
          <a:xfrm flipH="1">
            <a:off x="139700" y="4137025"/>
            <a:ext cx="7454900"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6390" name="Picture 1" descr="clock.png">
            <a:extLst>
              <a:ext uri="{FF2B5EF4-FFF2-40B4-BE49-F238E27FC236}">
                <a16:creationId xmlns:a16="http://schemas.microsoft.com/office/drawing/2014/main" id="{8B112011-2DAD-4E75-B7C5-726BC01740C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090613"/>
            <a:ext cx="3841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Rectangle 4">
            <a:extLst>
              <a:ext uri="{FF2B5EF4-FFF2-40B4-BE49-F238E27FC236}">
                <a16:creationId xmlns:a16="http://schemas.microsoft.com/office/drawing/2014/main" id="{A11D5461-DC8F-4D35-8FED-31D3C27957AF}"/>
              </a:ext>
            </a:extLst>
          </p:cNvPr>
          <p:cNvSpPr>
            <a:spLocks noChangeArrowheads="1"/>
          </p:cNvSpPr>
          <p:nvPr/>
        </p:nvSpPr>
        <p:spPr bwMode="auto">
          <a:xfrm>
            <a:off x="328613" y="1498600"/>
            <a:ext cx="3478212"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100" dirty="0">
                <a:latin typeface="Arial Narrow" panose="020B0606020202030204" pitchFamily="34" charset="0"/>
              </a:rPr>
              <a:t>My expectation is that </a:t>
            </a:r>
            <a:r>
              <a:rPr lang="en-US" altLang="en-US" sz="1100" b="1" dirty="0">
                <a:latin typeface="Arial Narrow" panose="020B0606020202030204" pitchFamily="34" charset="0"/>
              </a:rPr>
              <a:t>all</a:t>
            </a:r>
            <a:r>
              <a:rPr lang="en-US" altLang="en-US" sz="1100" dirty="0">
                <a:latin typeface="Arial Narrow" panose="020B0606020202030204" pitchFamily="34" charset="0"/>
              </a:rPr>
              <a:t> assignments are completed on time.  </a:t>
            </a:r>
            <a:r>
              <a:rPr lang="en-US" altLang="en-US" sz="1100" dirty="0"/>
              <a:t>Multiple opportunities will be given for students to show mastery of the standards, by student request and through completion of previous missing formative assignments, as required by the teacher.</a:t>
            </a:r>
          </a:p>
          <a:p>
            <a:pPr eaLnBrk="1" hangingPunct="1">
              <a:spcBef>
                <a:spcPct val="0"/>
              </a:spcBef>
              <a:buFontTx/>
              <a:buNone/>
            </a:pPr>
            <a:endParaRPr lang="en-US" altLang="en-US" sz="1100" dirty="0"/>
          </a:p>
          <a:p>
            <a:pPr eaLnBrk="1" hangingPunct="1">
              <a:spcBef>
                <a:spcPct val="0"/>
              </a:spcBef>
              <a:buFontTx/>
              <a:buNone/>
            </a:pPr>
            <a:r>
              <a:rPr lang="en-US" altLang="en-US" sz="1100" dirty="0"/>
              <a:t>In </a:t>
            </a:r>
            <a:r>
              <a:rPr lang="en-US" altLang="en-US" sz="1100" dirty="0" err="1"/>
              <a:t>myStudent</a:t>
            </a:r>
            <a:r>
              <a:rPr lang="en-US" altLang="en-US" sz="1100" dirty="0"/>
              <a:t>, the following codes will be used:  </a:t>
            </a:r>
          </a:p>
          <a:p>
            <a:pPr eaLnBrk="1" hangingPunct="1">
              <a:spcBef>
                <a:spcPct val="0"/>
              </a:spcBef>
              <a:buFontTx/>
              <a:buNone/>
            </a:pPr>
            <a:r>
              <a:rPr lang="en-US" altLang="en-US" sz="1100" dirty="0"/>
              <a:t>X:  Exempt</a:t>
            </a:r>
          </a:p>
          <a:p>
            <a:pPr eaLnBrk="1" hangingPunct="1">
              <a:spcBef>
                <a:spcPct val="0"/>
              </a:spcBef>
              <a:buFontTx/>
              <a:buNone/>
            </a:pPr>
            <a:r>
              <a:rPr lang="en-US" altLang="en-US" sz="1100" dirty="0"/>
              <a:t>M:  Missing</a:t>
            </a:r>
          </a:p>
          <a:p>
            <a:pPr eaLnBrk="1" hangingPunct="1">
              <a:spcBef>
                <a:spcPct val="0"/>
              </a:spcBef>
              <a:buFontTx/>
              <a:buNone/>
            </a:pPr>
            <a:r>
              <a:rPr lang="en-US" altLang="en-US" sz="1100" dirty="0"/>
              <a:t>I:  Incomplete</a:t>
            </a:r>
          </a:p>
          <a:p>
            <a:pPr eaLnBrk="1" hangingPunct="1">
              <a:spcBef>
                <a:spcPct val="0"/>
              </a:spcBef>
              <a:buFontTx/>
              <a:buNone/>
            </a:pPr>
            <a:r>
              <a:rPr lang="en-US" altLang="en-US" sz="1100" dirty="0"/>
              <a:t>0:  A zero is the grade</a:t>
            </a:r>
          </a:p>
          <a:p>
            <a:pPr eaLnBrk="1" hangingPunct="1">
              <a:spcBef>
                <a:spcPct val="0"/>
              </a:spcBef>
              <a:buFontTx/>
              <a:buNone/>
            </a:pPr>
            <a:r>
              <a:rPr lang="en-US" altLang="en-US" sz="1100" dirty="0"/>
              <a:t>DR:  Dropped</a:t>
            </a:r>
          </a:p>
          <a:p>
            <a:pPr eaLnBrk="1" hangingPunct="1">
              <a:spcBef>
                <a:spcPct val="0"/>
              </a:spcBef>
              <a:buFontTx/>
              <a:buNone/>
            </a:pPr>
            <a:r>
              <a:rPr lang="en-US" altLang="en-US" sz="1100" dirty="0"/>
              <a:t>CIP:  Collected, In Progress</a:t>
            </a:r>
          </a:p>
          <a:p>
            <a:pPr eaLnBrk="1" hangingPunct="1">
              <a:spcBef>
                <a:spcPct val="0"/>
              </a:spcBef>
              <a:buFontTx/>
              <a:buNone/>
            </a:pPr>
            <a:r>
              <a:rPr lang="en-US" altLang="en-US" sz="1100" dirty="0"/>
              <a:t>NG:  Not graded</a:t>
            </a:r>
          </a:p>
          <a:p>
            <a:pPr eaLnBrk="1" hangingPunct="1">
              <a:spcBef>
                <a:spcPct val="0"/>
              </a:spcBef>
              <a:buFontTx/>
              <a:buNone/>
            </a:pPr>
            <a:endParaRPr lang="en-US" altLang="en-US" sz="1100" dirty="0"/>
          </a:p>
          <a:p>
            <a:pPr eaLnBrk="1" hangingPunct="1">
              <a:spcBef>
                <a:spcPct val="0"/>
              </a:spcBef>
              <a:buFontTx/>
              <a:buNone/>
            </a:pPr>
            <a:endParaRPr lang="en-US" altLang="en-US" sz="1100" dirty="0">
              <a:latin typeface="Arial Narrow" panose="020B0606020202030204" pitchFamily="34" charset="0"/>
            </a:endParaRPr>
          </a:p>
        </p:txBody>
      </p:sp>
      <p:pic>
        <p:nvPicPr>
          <p:cNvPr id="16392" name="Picture 10" descr="thermometer.png">
            <a:extLst>
              <a:ext uri="{FF2B5EF4-FFF2-40B4-BE49-F238E27FC236}">
                <a16:creationId xmlns:a16="http://schemas.microsoft.com/office/drawing/2014/main" id="{858D46BB-AA2E-406E-900C-1FCE70A23395}"/>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6692900" y="1020763"/>
            <a:ext cx="279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Box 46">
            <a:extLst>
              <a:ext uri="{FF2B5EF4-FFF2-40B4-BE49-F238E27FC236}">
                <a16:creationId xmlns:a16="http://schemas.microsoft.com/office/drawing/2014/main" id="{C101F4A0-17E7-4073-8CF1-F556439B6D74}"/>
              </a:ext>
            </a:extLst>
          </p:cNvPr>
          <p:cNvSpPr txBox="1"/>
          <p:nvPr/>
        </p:nvSpPr>
        <p:spPr>
          <a:xfrm>
            <a:off x="4489450" y="1093788"/>
            <a:ext cx="3224213" cy="307975"/>
          </a:xfrm>
          <a:prstGeom prst="rect">
            <a:avLst/>
          </a:prstGeom>
          <a:noFill/>
        </p:spPr>
        <p:txBody>
          <a:bodyPr>
            <a:spAutoFit/>
          </a:bodyPr>
          <a:lstStyle/>
          <a:p>
            <a:pPr eaLnBrk="1" hangingPunct="1">
              <a:defRPr/>
            </a:pPr>
            <a:r>
              <a:rPr lang="en-US" sz="1400" b="1" cap="all">
                <a:latin typeface="Arial Black"/>
                <a:ea typeface="ＭＳ Ｐゴシック" charset="0"/>
                <a:cs typeface="Arial Black"/>
              </a:rPr>
              <a:t>Absentee Policy</a:t>
            </a:r>
          </a:p>
        </p:txBody>
      </p:sp>
      <p:sp>
        <p:nvSpPr>
          <p:cNvPr id="16394" name="Rectangle 12">
            <a:extLst>
              <a:ext uri="{FF2B5EF4-FFF2-40B4-BE49-F238E27FC236}">
                <a16:creationId xmlns:a16="http://schemas.microsoft.com/office/drawing/2014/main" id="{208B2167-CCDE-409A-9F22-11A3EBCD776A}"/>
              </a:ext>
            </a:extLst>
          </p:cNvPr>
          <p:cNvSpPr>
            <a:spLocks noChangeArrowheads="1"/>
          </p:cNvSpPr>
          <p:nvPr/>
        </p:nvSpPr>
        <p:spPr bwMode="auto">
          <a:xfrm>
            <a:off x="4048125" y="1525588"/>
            <a:ext cx="3635375"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100" b="1" dirty="0">
                <a:latin typeface="Arial Narrow" panose="020B0606020202030204" pitchFamily="34" charset="0"/>
              </a:rPr>
              <a:t>YES, WE DID SOMETHING IMPORTANT WHILE YOU WERE ABSENT. </a:t>
            </a:r>
            <a:r>
              <a:rPr lang="en-US" altLang="en-US" sz="1100" dirty="0">
                <a:latin typeface="Arial Narrow" panose="020B0606020202030204" pitchFamily="34" charset="0"/>
              </a:rPr>
              <a:t>Excused absences guarantee students the right to make up any and all assignments assigned on the day[s] of absence at full credit. The student is responsible for asking the teacher(s) for assignments and make-up tests within two (2) class meetings with the teacher. The teacher(s) shall specify a reasonable period of time for completion of make-up work. In no case shall the time be less than one full calendar day for each day missed. Work due to be turned in on the day of the absence will be turned in upon return and be given full credit. The principal or designee shall have the authority to modify these conditions with a confirmed hardship. Students who have been assigned out-of-school suspension (OSS) may make up all missed assignments and tests for full credit.  (</a:t>
            </a:r>
            <a:r>
              <a:rPr lang="en-US" altLang="en-US" sz="1100" i="1" dirty="0">
                <a:latin typeface="Arial Narrow" panose="020B0606020202030204" pitchFamily="34" charset="0"/>
              </a:rPr>
              <a:t>Student Code of Conduct page 9)</a:t>
            </a:r>
            <a:endParaRPr lang="en-US" altLang="en-US" sz="1100" dirty="0">
              <a:latin typeface="Arial Narrow" panose="020B0606020202030204" pitchFamily="34" charset="0"/>
            </a:endParaRPr>
          </a:p>
          <a:p>
            <a:pPr eaLnBrk="1" hangingPunct="1">
              <a:spcBef>
                <a:spcPct val="0"/>
              </a:spcBef>
              <a:buFontTx/>
              <a:buNone/>
            </a:pPr>
            <a:endParaRPr lang="en-US" altLang="en-US" sz="1100" dirty="0">
              <a:latin typeface="Arial Narrow" panose="020B0606020202030204" pitchFamily="34" charset="0"/>
            </a:endParaRPr>
          </a:p>
        </p:txBody>
      </p:sp>
      <p:sp>
        <p:nvSpPr>
          <p:cNvPr id="53" name="TextBox 52">
            <a:extLst>
              <a:ext uri="{FF2B5EF4-FFF2-40B4-BE49-F238E27FC236}">
                <a16:creationId xmlns:a16="http://schemas.microsoft.com/office/drawing/2014/main" id="{2F0E179F-E8E5-42CE-A8BA-86C18765DDB8}"/>
              </a:ext>
            </a:extLst>
          </p:cNvPr>
          <p:cNvSpPr txBox="1"/>
          <p:nvPr/>
        </p:nvSpPr>
        <p:spPr>
          <a:xfrm>
            <a:off x="746125" y="4184650"/>
            <a:ext cx="3375025"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Technology</a:t>
            </a:r>
          </a:p>
        </p:txBody>
      </p:sp>
      <p:sp>
        <p:nvSpPr>
          <p:cNvPr id="16396" name="TextBox 54">
            <a:extLst>
              <a:ext uri="{FF2B5EF4-FFF2-40B4-BE49-F238E27FC236}">
                <a16:creationId xmlns:a16="http://schemas.microsoft.com/office/drawing/2014/main" id="{3E93A575-5000-4440-8578-838F5C36D00E}"/>
              </a:ext>
            </a:extLst>
          </p:cNvPr>
          <p:cNvSpPr txBox="1">
            <a:spLocks noChangeArrowheads="1"/>
          </p:cNvSpPr>
          <p:nvPr/>
        </p:nvSpPr>
        <p:spPr bwMode="auto">
          <a:xfrm>
            <a:off x="298450" y="4486275"/>
            <a:ext cx="4964113" cy="1777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defRPr/>
            </a:pPr>
            <a:r>
              <a:rPr lang="en-US" altLang="en-US" sz="1050" dirty="0">
                <a:latin typeface="Arial Narrow" charset="0"/>
              </a:rPr>
              <a:t>Students are expected to abide by all school and district digital safety rules and guidelines. Failure to do so will result in said student being banned from technology in class. While we encourage students to bring their own devices to school, using them in class without teacher permission will result in a behavior step. Students will be required to use technology both at school and at home. Students will use various sites accessed from their My Pasco Connect dashboard. Login information will be given the first week of school and can be recorded here:</a:t>
            </a:r>
          </a:p>
          <a:p>
            <a:pPr eaLnBrk="1" hangingPunct="1">
              <a:spcBef>
                <a:spcPct val="0"/>
              </a:spcBef>
              <a:buFontTx/>
              <a:buNone/>
              <a:defRPr/>
            </a:pPr>
            <a:endParaRPr lang="en-US" altLang="en-US" sz="1050" dirty="0">
              <a:latin typeface="Arial Narrow" charset="0"/>
            </a:endParaRPr>
          </a:p>
          <a:p>
            <a:pPr eaLnBrk="1" hangingPunct="1">
              <a:spcBef>
                <a:spcPct val="0"/>
              </a:spcBef>
              <a:buFontTx/>
              <a:buNone/>
              <a:defRPr/>
            </a:pPr>
            <a:r>
              <a:rPr lang="en-US" altLang="en-US" sz="1050" dirty="0">
                <a:latin typeface="Arial Narrow" charset="0"/>
              </a:rPr>
              <a:t>Username__________________________  Password </a:t>
            </a:r>
            <a:r>
              <a:rPr lang="en-US" altLang="en-US" sz="1200" dirty="0">
                <a:latin typeface="Arial Narrow" charset="0"/>
              </a:rPr>
              <a:t>___________________________</a:t>
            </a:r>
          </a:p>
          <a:p>
            <a:pPr eaLnBrk="1" hangingPunct="1">
              <a:spcBef>
                <a:spcPct val="0"/>
              </a:spcBef>
              <a:buFontTx/>
              <a:buNone/>
              <a:defRPr/>
            </a:pPr>
            <a:endParaRPr lang="en-US" altLang="en-US" sz="1200" b="1" dirty="0">
              <a:latin typeface="Arial Narrow" charset="0"/>
            </a:endParaRPr>
          </a:p>
          <a:p>
            <a:pPr eaLnBrk="1" hangingPunct="1">
              <a:spcBef>
                <a:spcPct val="0"/>
              </a:spcBef>
              <a:buFontTx/>
              <a:buNone/>
              <a:defRPr/>
            </a:pPr>
            <a:r>
              <a:rPr lang="en-US" altLang="en-US" sz="1200" b="1" dirty="0">
                <a:latin typeface="Arial Narrow" charset="0"/>
              </a:rPr>
              <a:t>					</a:t>
            </a:r>
            <a:r>
              <a:rPr lang="en-US" altLang="en-US" sz="1200" dirty="0">
                <a:latin typeface="Arial Narrow" charset="0"/>
              </a:rPr>
              <a:t>	</a:t>
            </a:r>
            <a:endParaRPr lang="en-US" altLang="en-US" sz="1200" b="1" dirty="0">
              <a:latin typeface="Arial Narrow" charset="0"/>
            </a:endParaRPr>
          </a:p>
        </p:txBody>
      </p:sp>
      <p:pic>
        <p:nvPicPr>
          <p:cNvPr id="16397" name="Picture 22" descr="laptop.png">
            <a:extLst>
              <a:ext uri="{FF2B5EF4-FFF2-40B4-BE49-F238E27FC236}">
                <a16:creationId xmlns:a16="http://schemas.microsoft.com/office/drawing/2014/main" id="{AEC49F60-3588-4EA5-BB92-6C2E835B29F7}"/>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1112838" y="4224338"/>
            <a:ext cx="338137"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6" name="Straight Connector 55">
            <a:extLst>
              <a:ext uri="{FF2B5EF4-FFF2-40B4-BE49-F238E27FC236}">
                <a16:creationId xmlns:a16="http://schemas.microsoft.com/office/drawing/2014/main" id="{702193C1-A69C-4B4D-870E-CB52362AA27B}"/>
              </a:ext>
            </a:extLst>
          </p:cNvPr>
          <p:cNvCxnSpPr>
            <a:cxnSpLocks noChangeShapeType="1"/>
          </p:cNvCxnSpPr>
          <p:nvPr/>
        </p:nvCxnSpPr>
        <p:spPr bwMode="auto">
          <a:xfrm flipH="1" flipV="1">
            <a:off x="119063" y="6064250"/>
            <a:ext cx="5316537" cy="1905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399" name="Rectangle 23">
            <a:extLst>
              <a:ext uri="{FF2B5EF4-FFF2-40B4-BE49-F238E27FC236}">
                <a16:creationId xmlns:a16="http://schemas.microsoft.com/office/drawing/2014/main" id="{5FFE442D-ED26-4430-9F75-8307325CB383}"/>
              </a:ext>
            </a:extLst>
          </p:cNvPr>
          <p:cNvSpPr>
            <a:spLocks noChangeArrowheads="1"/>
          </p:cNvSpPr>
          <p:nvPr/>
        </p:nvSpPr>
        <p:spPr bwMode="auto">
          <a:xfrm>
            <a:off x="139700" y="8286750"/>
            <a:ext cx="7454900"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latin typeface="Arial Narrow" panose="020B0606020202030204" pitchFamily="34" charset="0"/>
              </a:rPr>
              <a:t>I, ________________________________________, have read and understand the rules and expectations for Year 1 Individuals &amp; Societies. I acknowledge that it is my responsibility to contact my teacher if I have any questions or concerns. I know that this syllabus, assignments, calendars, and resources are available to me online at any time. I know that assignments can be submitted digitally at any time and that printer/computer/flash drive issues are not an excuse for late work. I understand that students must adhere to the MYP policies and procedures. </a:t>
            </a:r>
            <a:r>
              <a:rPr lang="en-US" altLang="en-US" sz="1200" b="1">
                <a:latin typeface="Arial Narrow" panose="020B0606020202030204" pitchFamily="34" charset="0"/>
              </a:rPr>
              <a:t>This syllabus should remain in the student notebook.</a:t>
            </a:r>
          </a:p>
          <a:p>
            <a:pPr eaLnBrk="1" hangingPunct="1">
              <a:spcBef>
                <a:spcPct val="0"/>
              </a:spcBef>
              <a:buFontTx/>
              <a:buNone/>
            </a:pPr>
            <a:endParaRPr lang="en-US" altLang="en-US" sz="700">
              <a:latin typeface="Arial Narrow" panose="020B0606020202030204" pitchFamily="34" charset="0"/>
            </a:endParaRPr>
          </a:p>
          <a:p>
            <a:pPr eaLnBrk="1" hangingPunct="1">
              <a:spcBef>
                <a:spcPct val="0"/>
              </a:spcBef>
              <a:buFontTx/>
              <a:buNone/>
            </a:pPr>
            <a:endParaRPr lang="en-US" altLang="en-US" sz="1200">
              <a:latin typeface="Arial Narrow" panose="020B0606020202030204" pitchFamily="34" charset="0"/>
            </a:endParaRPr>
          </a:p>
          <a:p>
            <a:pPr eaLnBrk="1" hangingPunct="1">
              <a:spcBef>
                <a:spcPct val="0"/>
              </a:spcBef>
              <a:buFontTx/>
              <a:buNone/>
            </a:pPr>
            <a:r>
              <a:rPr lang="en-US" altLang="en-US" sz="1200" b="1">
                <a:latin typeface="Arial Narrow" panose="020B0606020202030204" pitchFamily="34" charset="0"/>
              </a:rPr>
              <a:t>Student signature </a:t>
            </a:r>
            <a:r>
              <a:rPr lang="en-US" altLang="en-US" sz="1200">
                <a:latin typeface="Arial Narrow" panose="020B0606020202030204" pitchFamily="34" charset="0"/>
              </a:rPr>
              <a:t>__________________________________  </a:t>
            </a:r>
            <a:r>
              <a:rPr lang="en-US" altLang="en-US" sz="1200" b="1">
                <a:latin typeface="Arial Narrow" panose="020B0606020202030204" pitchFamily="34" charset="0"/>
              </a:rPr>
              <a:t>Parent signature </a:t>
            </a:r>
            <a:r>
              <a:rPr lang="en-US" altLang="en-US" sz="1200">
                <a:latin typeface="Arial Narrow" panose="020B0606020202030204" pitchFamily="34" charset="0"/>
              </a:rPr>
              <a:t>______________________________________</a:t>
            </a:r>
          </a:p>
        </p:txBody>
      </p:sp>
      <p:cxnSp>
        <p:nvCxnSpPr>
          <p:cNvPr id="57" name="Straight Connector 56">
            <a:extLst>
              <a:ext uri="{FF2B5EF4-FFF2-40B4-BE49-F238E27FC236}">
                <a16:creationId xmlns:a16="http://schemas.microsoft.com/office/drawing/2014/main" id="{C266CE6C-4079-4FD9-8762-BF3B25C8ACE1}"/>
              </a:ext>
            </a:extLst>
          </p:cNvPr>
          <p:cNvCxnSpPr>
            <a:cxnSpLocks noChangeShapeType="1"/>
          </p:cNvCxnSpPr>
          <p:nvPr/>
        </p:nvCxnSpPr>
        <p:spPr bwMode="auto">
          <a:xfrm flipH="1">
            <a:off x="139700" y="8220075"/>
            <a:ext cx="7454900"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8" name="TextBox 57">
            <a:extLst>
              <a:ext uri="{FF2B5EF4-FFF2-40B4-BE49-F238E27FC236}">
                <a16:creationId xmlns:a16="http://schemas.microsoft.com/office/drawing/2014/main" id="{8811894F-17C7-4D94-A49F-A0E6B5F7497A}"/>
              </a:ext>
            </a:extLst>
          </p:cNvPr>
          <p:cNvSpPr txBox="1"/>
          <p:nvPr/>
        </p:nvSpPr>
        <p:spPr>
          <a:xfrm>
            <a:off x="1169988" y="6107113"/>
            <a:ext cx="2698750"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Class Resources</a:t>
            </a:r>
          </a:p>
        </p:txBody>
      </p:sp>
      <p:pic>
        <p:nvPicPr>
          <p:cNvPr id="25" name="Picture 24" descr="Macintosh HD:Users:tamaragorosave:Desktop:Clip Art:Grepic_Chalkboard_Paper:chalkboard7.jpg">
            <a:extLst>
              <a:ext uri="{FF2B5EF4-FFF2-40B4-BE49-F238E27FC236}">
                <a16:creationId xmlns:a16="http://schemas.microsoft.com/office/drawing/2014/main" id="{FD6A36A0-1514-419E-B21A-327D965138F2}"/>
              </a:ext>
            </a:extLst>
          </p:cNvPr>
          <p:cNvPicPr/>
          <p:nvPr/>
        </p:nvPicPr>
        <p:blipFill>
          <a:blip r:embed="rId5">
            <a:alphaModFix amt="90000"/>
            <a:extLst>
              <a:ext uri="{28A0092B-C50C-407E-A947-70E740481C1C}">
                <a14:useLocalDpi xmlns:a14="http://schemas.microsoft.com/office/drawing/2010/main" val="0"/>
              </a:ext>
            </a:extLst>
          </a:blip>
          <a:srcRect/>
          <a:stretch>
            <a:fillRect/>
          </a:stretch>
        </p:blipFill>
        <p:spPr bwMode="auto">
          <a:xfrm>
            <a:off x="234824" y="220021"/>
            <a:ext cx="7309102" cy="707080"/>
          </a:xfrm>
          <a:prstGeom prst="roundRect">
            <a:avLst>
              <a:gd name="adj" fmla="val 8594"/>
            </a:avLst>
          </a:prstGeom>
          <a:solidFill>
            <a:srgbClr val="FFFFFF">
              <a:shade val="85000"/>
            </a:srgbClr>
          </a:solidFill>
          <a:ln>
            <a:noFill/>
          </a:ln>
          <a:effectLst/>
        </p:spPr>
      </p:pic>
      <p:pic>
        <p:nvPicPr>
          <p:cNvPr id="16403" name="Picture 10">
            <a:extLst>
              <a:ext uri="{FF2B5EF4-FFF2-40B4-BE49-F238E27FC236}">
                <a16:creationId xmlns:a16="http://schemas.microsoft.com/office/drawing/2014/main" id="{87CD8BD7-B478-4288-85E5-66E61EFD3EBA}"/>
              </a:ext>
            </a:extLst>
          </p:cNvPr>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a:off x="1282700" y="260350"/>
            <a:ext cx="52228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4" name="TextBox 1">
            <a:extLst>
              <a:ext uri="{FF2B5EF4-FFF2-40B4-BE49-F238E27FC236}">
                <a16:creationId xmlns:a16="http://schemas.microsoft.com/office/drawing/2014/main" id="{ED7A96EA-6C91-495E-965D-B58CFD8ED522}"/>
              </a:ext>
            </a:extLst>
          </p:cNvPr>
          <p:cNvSpPr txBox="1">
            <a:spLocks noChangeArrowheads="1"/>
          </p:cNvSpPr>
          <p:nvPr/>
        </p:nvSpPr>
        <p:spPr bwMode="auto">
          <a:xfrm>
            <a:off x="1282700" y="358775"/>
            <a:ext cx="5222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800" dirty="0"/>
              <a:t>Science Year 2</a:t>
            </a:r>
          </a:p>
        </p:txBody>
      </p:sp>
      <p:sp>
        <p:nvSpPr>
          <p:cNvPr id="16405" name="TextBox 2">
            <a:extLst>
              <a:ext uri="{FF2B5EF4-FFF2-40B4-BE49-F238E27FC236}">
                <a16:creationId xmlns:a16="http://schemas.microsoft.com/office/drawing/2014/main" id="{A3F712C6-A8F5-45C2-BEB9-07A14AE2BDE9}"/>
              </a:ext>
            </a:extLst>
          </p:cNvPr>
          <p:cNvSpPr txBox="1">
            <a:spLocks noChangeArrowheads="1"/>
          </p:cNvSpPr>
          <p:nvPr/>
        </p:nvSpPr>
        <p:spPr bwMode="auto">
          <a:xfrm>
            <a:off x="231775" y="6343653"/>
            <a:ext cx="519112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None/>
            </a:pPr>
            <a:endParaRPr lang="en-US" altLang="en-US" sz="1000" dirty="0">
              <a:latin typeface="Arial Narrow" panose="020B0606020202030204" pitchFamily="34" charset="0"/>
            </a:endParaRPr>
          </a:p>
          <a:p>
            <a:pPr eaLnBrk="1" hangingPunct="1">
              <a:spcBef>
                <a:spcPct val="0"/>
              </a:spcBef>
              <a:buNone/>
            </a:pPr>
            <a:r>
              <a:rPr lang="en-US" altLang="en-US" sz="1000" dirty="0">
                <a:latin typeface="Arial Narrow" panose="020B0606020202030204" pitchFamily="34" charset="0"/>
              </a:rPr>
              <a:t>Students and parents should also have access to </a:t>
            </a:r>
            <a:r>
              <a:rPr lang="en-US" altLang="en-US" sz="1000" b="1" dirty="0" err="1">
                <a:latin typeface="Arial Narrow" panose="020B0606020202030204" pitchFamily="34" charset="0"/>
              </a:rPr>
              <a:t>MyStudent</a:t>
            </a:r>
            <a:r>
              <a:rPr lang="en-US" altLang="en-US" sz="1000" dirty="0">
                <a:latin typeface="Arial Narrow" panose="020B0606020202030204" pitchFamily="34" charset="0"/>
              </a:rPr>
              <a:t> to keep track of grades and assignments. Our class will have a </a:t>
            </a:r>
            <a:r>
              <a:rPr lang="en-US" altLang="en-US" sz="1000" b="1" dirty="0" err="1">
                <a:latin typeface="Arial Narrow" panose="020B0606020202030204" pitchFamily="34" charset="0"/>
              </a:rPr>
              <a:t>Mylearning</a:t>
            </a:r>
            <a:r>
              <a:rPr lang="en-US" altLang="en-US" sz="1000" dirty="0">
                <a:latin typeface="Arial Narrow" panose="020B0606020202030204" pitchFamily="34" charset="0"/>
              </a:rPr>
              <a:t> page where students can access resources used in class such as handouts, videos, and power points. Handouts and assignments will be uploaded to MyLearning and available to print from home if needed. </a:t>
            </a:r>
          </a:p>
          <a:p>
            <a:pPr eaLnBrk="1" hangingPunct="1">
              <a:spcBef>
                <a:spcPct val="0"/>
              </a:spcBef>
              <a:buNone/>
            </a:pPr>
            <a:endParaRPr lang="en-US" altLang="en-US" sz="1000" dirty="0">
              <a:latin typeface="Arial Narrow" panose="020B0606020202030204" pitchFamily="34" charset="0"/>
            </a:endParaRPr>
          </a:p>
          <a:p>
            <a:pPr eaLnBrk="1" hangingPunct="1">
              <a:spcBef>
                <a:spcPct val="0"/>
              </a:spcBef>
              <a:buNone/>
            </a:pPr>
            <a:r>
              <a:rPr lang="en-US" altLang="en-US" sz="1000" dirty="0">
                <a:latin typeface="Arial Narrow" panose="020B0606020202030204" pitchFamily="34" charset="0"/>
              </a:rPr>
              <a:t>Students will have access to their textbook online. </a:t>
            </a:r>
          </a:p>
          <a:p>
            <a:pPr eaLnBrk="1" hangingPunct="1">
              <a:spcBef>
                <a:spcPct val="0"/>
              </a:spcBef>
              <a:buNone/>
            </a:pPr>
            <a:r>
              <a:rPr lang="en-US" altLang="en-US" sz="1000" dirty="0">
                <a:latin typeface="Arial Narrow" panose="020B0606020202030204" pitchFamily="34" charset="0"/>
              </a:rPr>
              <a:t>Students have access to their textbook, </a:t>
            </a:r>
            <a:r>
              <a:rPr lang="en-US" altLang="en-US" sz="1000" dirty="0" err="1">
                <a:latin typeface="Arial Narrow" panose="020B0606020202030204" pitchFamily="34" charset="0"/>
              </a:rPr>
              <a:t>PearsonElevate</a:t>
            </a:r>
            <a:r>
              <a:rPr lang="en-US" altLang="en-US" sz="1000" dirty="0">
                <a:latin typeface="Arial Narrow" panose="020B0606020202030204" pitchFamily="34" charset="0"/>
              </a:rPr>
              <a:t> and Pearson </a:t>
            </a:r>
            <a:r>
              <a:rPr lang="en-US" altLang="en-US" sz="1000" dirty="0" err="1">
                <a:latin typeface="Arial Narrow" panose="020B0606020202030204" pitchFamily="34" charset="0"/>
              </a:rPr>
              <a:t>EasyBridge</a:t>
            </a:r>
            <a:r>
              <a:rPr lang="en-US" altLang="en-US" sz="1000" dirty="0">
                <a:latin typeface="Arial Narrow" panose="020B0606020202030204" pitchFamily="34" charset="0"/>
              </a:rPr>
              <a:t> online through their </a:t>
            </a:r>
            <a:r>
              <a:rPr lang="en-US" altLang="en-US" sz="1000" dirty="0" err="1">
                <a:latin typeface="Arial Narrow" panose="020B0606020202030204" pitchFamily="34" charset="0"/>
              </a:rPr>
              <a:t>myPascoConnect</a:t>
            </a:r>
            <a:r>
              <a:rPr lang="en-US" altLang="en-US" sz="1000" dirty="0">
                <a:latin typeface="Arial Narrow" panose="020B0606020202030204" pitchFamily="34" charset="0"/>
              </a:rPr>
              <a:t> platform.</a:t>
            </a:r>
          </a:p>
          <a:p>
            <a:pPr eaLnBrk="1" hangingPunct="1">
              <a:spcBef>
                <a:spcPct val="0"/>
              </a:spcBef>
              <a:buNone/>
            </a:pPr>
            <a:endParaRPr lang="en-US" altLang="en-US" sz="1000" b="1" dirty="0">
              <a:latin typeface="Arial Narrow" panose="020B0606020202030204" pitchFamily="34" charset="0"/>
            </a:endParaRPr>
          </a:p>
          <a:p>
            <a:pPr eaLnBrk="1" hangingPunct="1">
              <a:spcBef>
                <a:spcPct val="0"/>
              </a:spcBef>
              <a:buNone/>
            </a:pPr>
            <a:endParaRPr lang="en-US" altLang="en-US" sz="1000" b="1" dirty="0">
              <a:latin typeface="Arial Narrow" panose="020B0606020202030204" pitchFamily="34" charset="0"/>
            </a:endParaRPr>
          </a:p>
          <a:p>
            <a:pPr algn="ctr">
              <a:spcBef>
                <a:spcPct val="0"/>
              </a:spcBef>
              <a:buNone/>
            </a:pPr>
            <a:r>
              <a:rPr lang="en-US" altLang="en-US" sz="1000" b="1" dirty="0">
                <a:latin typeface="Arial Narrow" panose="020B0606020202030204" pitchFamily="34" charset="0"/>
              </a:rPr>
              <a:t>DO NOT CUT!!     DO NOT CUT!!       DO NOT CUT!!    DO NOT CUT!!  </a:t>
            </a:r>
          </a:p>
        </p:txBody>
      </p:sp>
      <p:pic>
        <p:nvPicPr>
          <p:cNvPr id="16406" name="Picture 1">
            <a:extLst>
              <a:ext uri="{FF2B5EF4-FFF2-40B4-BE49-F238E27FC236}">
                <a16:creationId xmlns:a16="http://schemas.microsoft.com/office/drawing/2014/main" id="{9F2FBE38-1922-4437-A440-26E2F4353B9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37113" y="6121400"/>
            <a:ext cx="3587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7" name="TextBox 1">
            <a:extLst>
              <a:ext uri="{FF2B5EF4-FFF2-40B4-BE49-F238E27FC236}">
                <a16:creationId xmlns:a16="http://schemas.microsoft.com/office/drawing/2014/main" id="{8CC8C131-6210-4E5C-B280-ADD43F855A01}"/>
              </a:ext>
            </a:extLst>
          </p:cNvPr>
          <p:cNvSpPr txBox="1">
            <a:spLocks noChangeArrowheads="1"/>
          </p:cNvSpPr>
          <p:nvPr/>
        </p:nvSpPr>
        <p:spPr bwMode="auto">
          <a:xfrm>
            <a:off x="5568949" y="6729413"/>
            <a:ext cx="20256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200" dirty="0">
                <a:latin typeface="Arial Narrow" panose="020B0606020202030204" pitchFamily="34" charset="0"/>
              </a:rPr>
              <a:t>Subject Area Guides that list an overview for each class and show the interconnection of the Middle Years </a:t>
            </a:r>
            <a:r>
              <a:rPr lang="en-US" altLang="en-US" sz="1200" dirty="0" err="1">
                <a:latin typeface="Arial Narrow" panose="020B0606020202030204" pitchFamily="34" charset="0"/>
              </a:rPr>
              <a:t>Programme</a:t>
            </a:r>
            <a:r>
              <a:rPr lang="en-US" altLang="en-US" sz="1200" dirty="0">
                <a:latin typeface="Arial Narrow" panose="020B0606020202030204" pitchFamily="34" charset="0"/>
              </a:rPr>
              <a:t> and the Florida Standards are posted on the PVMS website under the IB MYP tab.</a:t>
            </a:r>
          </a:p>
        </p:txBody>
      </p:sp>
      <p:cxnSp>
        <p:nvCxnSpPr>
          <p:cNvPr id="26" name="Straight Connector 25">
            <a:extLst>
              <a:ext uri="{FF2B5EF4-FFF2-40B4-BE49-F238E27FC236}">
                <a16:creationId xmlns:a16="http://schemas.microsoft.com/office/drawing/2014/main" id="{AF3A0657-6640-4C75-8ED8-480981E821AE}"/>
              </a:ext>
            </a:extLst>
          </p:cNvPr>
          <p:cNvCxnSpPr>
            <a:cxnSpLocks noChangeShapeType="1"/>
          </p:cNvCxnSpPr>
          <p:nvPr/>
        </p:nvCxnSpPr>
        <p:spPr bwMode="auto">
          <a:xfrm>
            <a:off x="5489575" y="4286250"/>
            <a:ext cx="25400" cy="387350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409" name="TextBox 6">
            <a:extLst>
              <a:ext uri="{FF2B5EF4-FFF2-40B4-BE49-F238E27FC236}">
                <a16:creationId xmlns:a16="http://schemas.microsoft.com/office/drawing/2014/main" id="{9A3EC2CA-54B9-4E7D-9570-72617A68B9F5}"/>
              </a:ext>
            </a:extLst>
          </p:cNvPr>
          <p:cNvSpPr txBox="1">
            <a:spLocks noChangeArrowheads="1"/>
          </p:cNvSpPr>
          <p:nvPr/>
        </p:nvSpPr>
        <p:spPr bwMode="auto">
          <a:xfrm>
            <a:off x="5715000" y="4187825"/>
            <a:ext cx="195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400" b="1">
                <a:latin typeface="Arial Black" panose="020B0A04020102020204" pitchFamily="34" charset="0"/>
              </a:rPr>
              <a:t>UNITS</a:t>
            </a:r>
          </a:p>
        </p:txBody>
      </p:sp>
      <p:sp>
        <p:nvSpPr>
          <p:cNvPr id="16410" name="TextBox 7">
            <a:extLst>
              <a:ext uri="{FF2B5EF4-FFF2-40B4-BE49-F238E27FC236}">
                <a16:creationId xmlns:a16="http://schemas.microsoft.com/office/drawing/2014/main" id="{8BDD6564-B84C-422D-A537-712E642C6928}"/>
              </a:ext>
            </a:extLst>
          </p:cNvPr>
          <p:cNvSpPr txBox="1">
            <a:spLocks noChangeArrowheads="1"/>
          </p:cNvSpPr>
          <p:nvPr/>
        </p:nvSpPr>
        <p:spPr bwMode="auto">
          <a:xfrm>
            <a:off x="5505450" y="4524375"/>
            <a:ext cx="217805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None/>
            </a:pPr>
            <a:r>
              <a:rPr lang="en-US" altLang="en-US" sz="1200" b="1" u="sng" dirty="0">
                <a:latin typeface="Arial Narrow" panose="020B0606020202030204" pitchFamily="34" charset="0"/>
              </a:rPr>
              <a:t>Unit 1: </a:t>
            </a:r>
            <a:r>
              <a:rPr lang="en-US" altLang="en-US" sz="1200" dirty="0">
                <a:latin typeface="Arial Narrow" panose="020B0606020202030204" pitchFamily="34" charset="0"/>
              </a:rPr>
              <a:t>Interdependence and Relationships Among Organisms</a:t>
            </a:r>
          </a:p>
          <a:p>
            <a:pPr>
              <a:spcBef>
                <a:spcPct val="0"/>
              </a:spcBef>
              <a:buNone/>
            </a:pPr>
            <a:r>
              <a:rPr lang="en-US" altLang="en-US" sz="1200" b="1" u="sng" dirty="0">
                <a:latin typeface="Arial Narrow" panose="020B0606020202030204" pitchFamily="34" charset="0"/>
              </a:rPr>
              <a:t>Unit 2:  </a:t>
            </a:r>
            <a:r>
              <a:rPr lang="en-US" altLang="en-US" sz="1200" dirty="0">
                <a:latin typeface="Arial Narrow" panose="020B0606020202030204" pitchFamily="34" charset="0"/>
              </a:rPr>
              <a:t>Electromagnetic Spectrum &amp; Sound</a:t>
            </a:r>
            <a:endParaRPr lang="en-US" sz="1200" dirty="0">
              <a:latin typeface="Arial Narrow" panose="020B0606020202030204" pitchFamily="34" charset="0"/>
            </a:endParaRPr>
          </a:p>
          <a:p>
            <a:pPr>
              <a:spcBef>
                <a:spcPct val="0"/>
              </a:spcBef>
              <a:buNone/>
            </a:pPr>
            <a:r>
              <a:rPr lang="en-US" altLang="en-US" sz="1200" b="1" u="sng" dirty="0">
                <a:latin typeface="Arial Narrow" panose="020B0606020202030204" pitchFamily="34" charset="0"/>
              </a:rPr>
              <a:t>Unit 3: </a:t>
            </a:r>
            <a:r>
              <a:rPr lang="en-US" sz="1200" dirty="0">
                <a:latin typeface="Arial Narrow" panose="020B0606020202030204" pitchFamily="34" charset="0"/>
              </a:rPr>
              <a:t>Conservation of Energy &amp; Heat Transfer</a:t>
            </a:r>
            <a:endParaRPr lang="en-US" altLang="en-US" sz="1200" b="1" u="sng" dirty="0">
              <a:latin typeface="Arial Narrow" panose="020B0606020202030204" pitchFamily="34" charset="0"/>
            </a:endParaRPr>
          </a:p>
          <a:p>
            <a:pPr>
              <a:spcBef>
                <a:spcPct val="0"/>
              </a:spcBef>
              <a:buNone/>
            </a:pPr>
            <a:r>
              <a:rPr lang="en-US" altLang="en-US" sz="1200" b="1" u="sng" dirty="0">
                <a:latin typeface="Arial Narrow" panose="020B0606020202030204" pitchFamily="34" charset="0"/>
              </a:rPr>
              <a:t>Unit 4: </a:t>
            </a:r>
            <a:r>
              <a:rPr lang="en-US" sz="1200" dirty="0">
                <a:latin typeface="Arial Narrow" panose="020B0606020202030204" pitchFamily="34" charset="0"/>
              </a:rPr>
              <a:t>Layers of the Solid Earth &amp; Plate Tectonics</a:t>
            </a:r>
            <a:endParaRPr lang="en-US" altLang="en-US" sz="1200" dirty="0">
              <a:latin typeface="Arial Narrow" panose="020B0606020202030204" pitchFamily="34" charset="0"/>
            </a:endParaRPr>
          </a:p>
          <a:p>
            <a:pPr>
              <a:spcBef>
                <a:spcPct val="0"/>
              </a:spcBef>
              <a:buNone/>
            </a:pPr>
            <a:r>
              <a:rPr lang="en-US" altLang="en-US" sz="1200" b="1" u="sng" dirty="0">
                <a:latin typeface="Arial Narrow" panose="020B0606020202030204" pitchFamily="34" charset="0"/>
              </a:rPr>
              <a:t>Unit 5</a:t>
            </a:r>
            <a:r>
              <a:rPr lang="en-US" altLang="en-US" sz="1200" dirty="0">
                <a:latin typeface="Arial Narrow" panose="020B0606020202030204" pitchFamily="34" charset="0"/>
              </a:rPr>
              <a:t>:  </a:t>
            </a:r>
            <a:r>
              <a:rPr lang="en-US" sz="1200" dirty="0">
                <a:latin typeface="Arial Narrow" panose="020B0606020202030204" pitchFamily="34" charset="0"/>
              </a:rPr>
              <a:t>Diversity &amp; Evolution of Organisms</a:t>
            </a:r>
          </a:p>
          <a:p>
            <a:pPr>
              <a:spcBef>
                <a:spcPct val="0"/>
              </a:spcBef>
              <a:buNone/>
            </a:pPr>
            <a:r>
              <a:rPr lang="en-US" altLang="en-US" sz="1200" b="1" u="sng" dirty="0">
                <a:latin typeface="Arial Narrow" panose="020B0606020202030204" pitchFamily="34" charset="0"/>
              </a:rPr>
              <a:t>Unit 6: </a:t>
            </a:r>
            <a:r>
              <a:rPr lang="en-US" sz="1200" dirty="0">
                <a:latin typeface="Arial Narrow" panose="020B0606020202030204" pitchFamily="34" charset="0"/>
              </a:rPr>
              <a:t>Heredity and Reproduction</a:t>
            </a:r>
            <a:endParaRPr lang="en-US" altLang="en-US" sz="1200" dirty="0">
              <a:latin typeface="Arial Narrow" panose="020B0606020202030204" pitchFamily="34" charset="0"/>
            </a:endParaRPr>
          </a:p>
          <a:p>
            <a:pPr>
              <a:spcBef>
                <a:spcPct val="0"/>
              </a:spcBef>
              <a:buFontTx/>
              <a:buNone/>
            </a:pPr>
            <a:endParaRPr lang="en-US" altLang="en-US" sz="1200" dirty="0">
              <a:latin typeface="Arial Narrow" panose="020B0606020202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91D120A-3286-8B4C-8D13-A9AEF16B01C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772400" cy="997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9464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TotalTime>
  <Words>1355</Words>
  <Application>Microsoft Macintosh PowerPoint</Application>
  <PresentationFormat>Custom</PresentationFormat>
  <Paragraphs>129</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Arial Black</vt:lpstr>
      <vt:lpstr>Arial Narrow</vt:lpstr>
      <vt:lpstr>Calibri</vt:lpstr>
      <vt:lpstr>DJB This is My Life</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Christinia C. Arrington</dc:creator>
  <cp:lastModifiedBy>Kevin C. Del Giacco</cp:lastModifiedBy>
  <cp:revision>17</cp:revision>
  <dcterms:modified xsi:type="dcterms:W3CDTF">2020-08-23T14:12:50Z</dcterms:modified>
</cp:coreProperties>
</file>