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
  </p:notesMasterIdLst>
  <p:handoutMasterIdLst>
    <p:handoutMasterId r:id="rId5"/>
  </p:handoutMasterIdLst>
  <p:sldIdLst>
    <p:sldId id="257" r:id="rId2"/>
    <p:sldId id="258" r:id="rId3"/>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1"/>
    <p:restoredTop sz="92247"/>
  </p:normalViewPr>
  <p:slideViewPr>
    <p:cSldViewPr snapToGrid="0">
      <p:cViewPr>
        <p:scale>
          <a:sx n="109" d="100"/>
          <a:sy n="109" d="100"/>
        </p:scale>
        <p:origin x="2592" y="-1992"/>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8/18/20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8/18/20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8/18/20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8/18/20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8/18/20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8/18/20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8/18/20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pvms.pasco.k12.fl.us/ib-myp-policies/)"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8.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3913" y="2122488"/>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Middle Years </a:t>
            </a:r>
            <a:r>
              <a:rPr lang="en-US" sz="1400" b="1" cap="all" err="1">
                <a:latin typeface="Arial Black"/>
                <a:ea typeface="ＭＳ Ｐゴシック" charset="0"/>
                <a:cs typeface="Arial Black"/>
              </a:rPr>
              <a:t>Programme</a:t>
            </a:r>
            <a:r>
              <a:rPr lang="en-US" sz="1400" b="1" cap="all">
                <a:latin typeface="Arial Black"/>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7013" y="2927669"/>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196850" y="4473575"/>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0982" y="3426531"/>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4995863" y="4492625"/>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42075"/>
            <a:ext cx="279876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a:latin typeface="Arial Black" panose="020B0A04020102020204" pitchFamily="34" charset="0"/>
              </a:rPr>
              <a:t>Grading Scale</a:t>
            </a:r>
          </a:p>
          <a:p>
            <a:pPr algn="ctr" eaLnBrk="1" hangingPunct="1">
              <a:spcBef>
                <a:spcPct val="0"/>
              </a:spcBef>
              <a:buNone/>
            </a:pPr>
            <a:r>
              <a:rPr lang="en-US" altLang="en-US" sz="800" i="1">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b="1">
                <a:latin typeface="Arial Black" panose="020B0A04020102020204" pitchFamily="34" charset="0"/>
              </a:rPr>
              <a:t> </a:t>
            </a:r>
            <a:r>
              <a:rPr lang="en-US" altLang="en-US" sz="1100">
                <a:latin typeface="Arial Narrow" panose="020B0606020202030204" pitchFamily="34" charset="0"/>
              </a:rPr>
              <a:t>90-100%       A</a:t>
            </a:r>
          </a:p>
          <a:p>
            <a:pPr algn="ctr" eaLnBrk="1" hangingPunct="1">
              <a:spcBef>
                <a:spcPct val="0"/>
              </a:spcBef>
              <a:buFontTx/>
              <a:buNone/>
            </a:pPr>
            <a:r>
              <a:rPr lang="en-US" altLang="en-US" sz="1100">
                <a:latin typeface="Arial Narrow" panose="020B0606020202030204" pitchFamily="34" charset="0"/>
              </a:rPr>
              <a:t>80-89 %        B</a:t>
            </a:r>
          </a:p>
          <a:p>
            <a:pPr algn="ctr" eaLnBrk="1" hangingPunct="1">
              <a:spcBef>
                <a:spcPct val="0"/>
              </a:spcBef>
              <a:buFontTx/>
              <a:buNone/>
            </a:pPr>
            <a:r>
              <a:rPr lang="en-US" altLang="en-US" sz="1100">
                <a:latin typeface="Arial Narrow" panose="020B0606020202030204" pitchFamily="34" charset="0"/>
              </a:rPr>
              <a:t>70-79 %        C</a:t>
            </a:r>
          </a:p>
          <a:p>
            <a:pPr algn="ctr" eaLnBrk="1" hangingPunct="1">
              <a:spcBef>
                <a:spcPct val="0"/>
              </a:spcBef>
              <a:buFontTx/>
              <a:buNone/>
            </a:pPr>
            <a:r>
              <a:rPr lang="en-US" altLang="en-US" sz="1100">
                <a:latin typeface="Arial Narrow" panose="020B0606020202030204" pitchFamily="34" charset="0"/>
              </a:rPr>
              <a:t>60-69%         D</a:t>
            </a:r>
          </a:p>
          <a:p>
            <a:pPr algn="ctr" eaLnBrk="1" hangingPunct="1">
              <a:spcBef>
                <a:spcPct val="0"/>
              </a:spcBef>
              <a:buFontTx/>
              <a:buNone/>
            </a:pPr>
            <a:r>
              <a:rPr lang="en-US" altLang="en-US" sz="1100">
                <a:latin typeface="Arial Narrow" panose="020B0606020202030204" pitchFamily="34" charset="0"/>
              </a:rPr>
              <a:t>0-59%           F</a:t>
            </a:r>
          </a:p>
          <a:p>
            <a:pPr eaLnBrk="1" hangingPunct="1">
              <a:spcBef>
                <a:spcPct val="0"/>
              </a:spcBef>
              <a:buFontTx/>
              <a:buNone/>
            </a:pPr>
            <a:endParaRPr lang="en-US" altLang="en-US" sz="110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1. Be in seat when tardy bell rings.</a:t>
            </a:r>
          </a:p>
          <a:p>
            <a:pPr eaLnBrk="1" hangingPunct="1">
              <a:spcBef>
                <a:spcPct val="0"/>
              </a:spcBef>
              <a:buFontTx/>
              <a:buNone/>
            </a:pPr>
            <a:r>
              <a:rPr lang="en-US" altLang="en-US" sz="1200" dirty="0">
                <a:latin typeface="Arial Narrow" panose="020B0606020202030204" pitchFamily="34" charset="0"/>
              </a:rPr>
              <a:t>2. Put proper heading on all work.</a:t>
            </a:r>
          </a:p>
          <a:p>
            <a:pPr eaLnBrk="1" hangingPunct="1">
              <a:spcBef>
                <a:spcPct val="0"/>
              </a:spcBef>
              <a:buFontTx/>
              <a:buNone/>
            </a:pPr>
            <a:r>
              <a:rPr lang="en-US" altLang="en-US" sz="1200" dirty="0">
                <a:latin typeface="Arial Narrow" panose="020B0606020202030204" pitchFamily="34" charset="0"/>
              </a:rPr>
              <a:t>3. Do not use electronic devices in class without teacher permission.</a:t>
            </a:r>
          </a:p>
          <a:p>
            <a:pPr eaLnBrk="1" hangingPunct="1">
              <a:spcBef>
                <a:spcPct val="0"/>
              </a:spcBef>
              <a:buFontTx/>
              <a:buNone/>
            </a:pPr>
            <a:r>
              <a:rPr lang="en-US" altLang="en-US" sz="1200" dirty="0">
                <a:latin typeface="Arial Narrow" panose="020B0606020202030204" pitchFamily="34" charset="0"/>
              </a:rPr>
              <a:t>4. Bring all of your supplies to class daily.</a:t>
            </a:r>
          </a:p>
          <a:p>
            <a:pPr eaLnBrk="1" hangingPunct="1">
              <a:spcBef>
                <a:spcPct val="0"/>
              </a:spcBef>
              <a:buFontTx/>
              <a:buNone/>
            </a:pPr>
            <a:r>
              <a:rPr lang="en-US" altLang="en-US" sz="1200" dirty="0">
                <a:latin typeface="Arial Narrow" panose="020B0606020202030204" pitchFamily="34" charset="0"/>
              </a:rPr>
              <a:t>5. Complete all of your work and turn it in on time.</a:t>
            </a:r>
          </a:p>
          <a:p>
            <a:pPr eaLnBrk="1" hangingPunct="1">
              <a:spcBef>
                <a:spcPct val="0"/>
              </a:spcBef>
              <a:buFontTx/>
              <a:buNone/>
            </a:pPr>
            <a:r>
              <a:rPr lang="en-US" altLang="en-US" sz="1200" dirty="0">
                <a:latin typeface="Arial Narrow" panose="020B0606020202030204" pitchFamily="34" charset="0"/>
              </a:rPr>
              <a:t>6. Respect your teacher &amp; classmates.</a:t>
            </a:r>
          </a:p>
          <a:p>
            <a:pPr eaLnBrk="1" hangingPunct="1">
              <a:spcBef>
                <a:spcPct val="0"/>
              </a:spcBef>
              <a:buFontTx/>
              <a:buNone/>
            </a:pPr>
            <a:r>
              <a:rPr lang="en-US" altLang="en-US" sz="1200" dirty="0">
                <a:latin typeface="Arial Narrow" panose="020B0606020202030204" pitchFamily="34" charset="0"/>
              </a:rPr>
              <a:t>7. Adhere to all MYP policies.</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021013" y="5100638"/>
            <a:ext cx="1116012" cy="639762"/>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Classroom Rules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744913" y="6815138"/>
            <a:ext cx="1058862" cy="731837"/>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Behavior</a:t>
            </a:r>
            <a:r>
              <a:rPr lang="en-US">
                <a:solidFill>
                  <a:schemeClr val="lt1"/>
                </a:solidFill>
                <a:latin typeface="Arial Black"/>
                <a:ea typeface="+mn-ea"/>
                <a:cs typeface="Arial Black"/>
              </a:rPr>
              <a:t> </a:t>
            </a:r>
            <a:r>
              <a:rPr lang="en-US" sz="1000">
                <a:solidFill>
                  <a:schemeClr val="lt1"/>
                </a:solidFill>
                <a:latin typeface="Arial Black"/>
                <a:ea typeface="+mn-ea"/>
                <a:cs typeface="Arial Black"/>
              </a:rPr>
              <a:t>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5" y="8202613"/>
            <a:ext cx="1196975" cy="731837"/>
          </a:xfrm>
          <a:prstGeom prst="rightArrow">
            <a:avLst>
              <a:gd name="adj1" fmla="val 50000"/>
              <a:gd name="adj2" fmla="val 49968"/>
            </a:avLst>
          </a:prstGeom>
          <a:solidFill>
            <a:schemeClr val="tx1"/>
          </a:solid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641624554"/>
              </p:ext>
            </p:extLst>
          </p:nvPr>
        </p:nvGraphicFramePr>
        <p:xfrm>
          <a:off x="548640" y="2479676"/>
          <a:ext cx="1643388" cy="2408016"/>
        </p:xfrm>
        <a:graphic>
          <a:graphicData uri="http://schemas.openxmlformats.org/drawingml/2006/table">
            <a:tbl>
              <a:tblPr firstRow="1" bandRow="1">
                <a:tableStyleId>{2D5ABB26-0587-4C30-8999-92F81FD0307C}</a:tableStyleId>
              </a:tblPr>
              <a:tblGrid>
                <a:gridCol w="1643388">
                  <a:extLst>
                    <a:ext uri="{9D8B030D-6E8A-4147-A177-3AD203B41FA5}">
                      <a16:colId xmlns:a16="http://schemas.microsoft.com/office/drawing/2014/main" val="20000"/>
                    </a:ext>
                  </a:extLst>
                </a:gridCol>
              </a:tblGrid>
              <a:tr h="179722">
                <a:tc>
                  <a:txBody>
                    <a:bodyPr/>
                    <a:lstStyle/>
                    <a:p>
                      <a:pPr>
                        <a:buNone/>
                      </a:pPr>
                      <a:r>
                        <a:rPr lang="en-US" sz="1100" dirty="0">
                          <a:latin typeface="Arial Narrow"/>
                          <a:cs typeface="Arial Narrow"/>
                        </a:rPr>
                        <a:t>lcooper@pasco.k12.fl.us</a:t>
                      </a:r>
                    </a:p>
                  </a:txBody>
                  <a:tcPr marL="91444" marR="91444" marT="45732" marB="45732" anchor="ctr"/>
                </a:tc>
                <a:extLst>
                  <a:ext uri="{0D108BD9-81ED-4DB2-BD59-A6C34878D82A}">
                    <a16:rowId xmlns:a16="http://schemas.microsoft.com/office/drawing/2014/main" val="10000"/>
                  </a:ext>
                </a:extLst>
              </a:tr>
              <a:tr h="0">
                <a:tc>
                  <a:txBody>
                    <a:bodyPr/>
                    <a:lstStyle/>
                    <a:p>
                      <a:endParaRPr lang="en-US" sz="1200" dirty="0">
                        <a:latin typeface="Arial Narrow"/>
                        <a:cs typeface="Arial Narrow"/>
                      </a:endParaRPr>
                    </a:p>
                    <a:p>
                      <a:r>
                        <a:rPr lang="en-US" sz="1100" dirty="0">
                          <a:latin typeface="Arial Narrow"/>
                          <a:cs typeface="Arial Narrow"/>
                        </a:rPr>
                        <a:t>Google Voice 813-563-9025</a:t>
                      </a:r>
                    </a:p>
                  </a:txBody>
                  <a:tcPr marL="91444" marR="91444" marT="45732" marB="45732" anchor="ctr"/>
                </a:tc>
                <a:extLst>
                  <a:ext uri="{0D108BD9-81ED-4DB2-BD59-A6C34878D82A}">
                    <a16:rowId xmlns:a16="http://schemas.microsoft.com/office/drawing/2014/main" val="10001"/>
                  </a:ext>
                </a:extLst>
              </a:tr>
              <a:tr h="69769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Remind: 1</a:t>
                      </a:r>
                      <a:r>
                        <a:rPr lang="en-US" sz="1100" b="0" baseline="30000" dirty="0">
                          <a:latin typeface="Arial Narrow"/>
                          <a:cs typeface="Arial Narrow"/>
                        </a:rPr>
                        <a:t>st</a:t>
                      </a:r>
                      <a:r>
                        <a:rPr lang="en-US" sz="1100" b="0" dirty="0">
                          <a:latin typeface="Arial Narrow"/>
                          <a:cs typeface="Arial Narrow"/>
                        </a:rPr>
                        <a:t>/2</a:t>
                      </a:r>
                      <a:r>
                        <a:rPr lang="en-US" sz="1100" b="0" baseline="30000" dirty="0">
                          <a:latin typeface="Arial Narrow"/>
                          <a:cs typeface="Arial Narrow"/>
                        </a:rPr>
                        <a:t>nd</a:t>
                      </a:r>
                      <a:r>
                        <a:rPr lang="en-US" sz="1100" b="0" dirty="0">
                          <a:latin typeface="Arial Narrow"/>
                          <a:cs typeface="Arial Narrow"/>
                        </a:rPr>
                        <a:t> : @hc7e49</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4</a:t>
                      </a:r>
                      <a:r>
                        <a:rPr lang="en-US" sz="1100" b="0" baseline="30000" dirty="0">
                          <a:latin typeface="Arial Narrow"/>
                          <a:cs typeface="Arial Narrow"/>
                        </a:rPr>
                        <a:t>th</a:t>
                      </a:r>
                      <a:r>
                        <a:rPr lang="en-US" sz="1100" b="0" dirty="0">
                          <a:latin typeface="Arial Narrow"/>
                          <a:cs typeface="Arial Narrow"/>
                        </a:rPr>
                        <a:t>: @ekdfc9</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Virtual: @kk33k74</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6</a:t>
                      </a:r>
                      <a:r>
                        <a:rPr lang="en-US" sz="1100" b="0" baseline="30000" dirty="0">
                          <a:latin typeface="Arial Narrow"/>
                          <a:cs typeface="Arial Narrow"/>
                        </a:rPr>
                        <a:t>th</a:t>
                      </a:r>
                      <a:r>
                        <a:rPr lang="en-US" sz="1100" b="0" dirty="0">
                          <a:latin typeface="Arial Narrow"/>
                          <a:cs typeface="Arial Narrow"/>
                        </a:rPr>
                        <a:t>: @ 4kbea7</a:t>
                      </a:r>
                    </a:p>
                    <a:p>
                      <a:pPr marL="0" marR="0" indent="0" algn="l" defTabSz="457200" rtl="0" eaLnBrk="1" fontAlgn="auto" latinLnBrk="0" hangingPunct="1">
                        <a:lnSpc>
                          <a:spcPct val="100000"/>
                        </a:lnSpc>
                        <a:spcBef>
                          <a:spcPts val="0"/>
                        </a:spcBef>
                        <a:spcAft>
                          <a:spcPts val="0"/>
                        </a:spcAft>
                        <a:buClrTx/>
                        <a:buSzTx/>
                        <a:buFontTx/>
                        <a:buNone/>
                        <a:tabLst/>
                        <a:defRPr/>
                      </a:pPr>
                      <a:r>
                        <a:rPr lang="en-US" sz="1100" b="0" dirty="0">
                          <a:latin typeface="Arial Narrow"/>
                          <a:cs typeface="Arial Narrow"/>
                        </a:rPr>
                        <a:t>7</a:t>
                      </a:r>
                      <a:r>
                        <a:rPr lang="en-US" sz="1100" b="0" baseline="30000" dirty="0">
                          <a:latin typeface="Arial Narrow"/>
                          <a:cs typeface="Arial Narrow"/>
                        </a:rPr>
                        <a:t>th</a:t>
                      </a:r>
                      <a:r>
                        <a:rPr lang="en-US" sz="1100" b="0" dirty="0">
                          <a:latin typeface="Arial Narrow"/>
                          <a:cs typeface="Arial Narrow"/>
                        </a:rPr>
                        <a:t>: @b8k8gf</a:t>
                      </a:r>
                    </a:p>
                  </a:txBody>
                  <a:tcPr marL="91444" marR="91444" marT="45732" marB="45732" anchor="ctr"/>
                </a:tc>
                <a:extLst>
                  <a:ext uri="{0D108BD9-81ED-4DB2-BD59-A6C34878D82A}">
                    <a16:rowId xmlns:a16="http://schemas.microsoft.com/office/drawing/2014/main" val="10002"/>
                  </a:ext>
                </a:extLst>
              </a:tr>
              <a:tr h="539134">
                <a:tc>
                  <a:txBody>
                    <a:bodyPr/>
                    <a:lstStyle/>
                    <a:p>
                      <a:pPr>
                        <a:buNone/>
                      </a:pPr>
                      <a:r>
                        <a:rPr lang="en-US" sz="1100" baseline="0" dirty="0">
                          <a:latin typeface="Arial Narrow"/>
                          <a:cs typeface="Arial Narrow"/>
                        </a:rPr>
                        <a:t>Planning Time: 3rd period</a:t>
                      </a:r>
                    </a:p>
                    <a:p>
                      <a:pPr>
                        <a:buNone/>
                      </a:pPr>
                      <a:endParaRPr lang="en-US" sz="1100" baseline="0" dirty="0">
                        <a:latin typeface="Arial Narrow"/>
                        <a:cs typeface="Arial Narrow"/>
                      </a:endParaRPr>
                    </a:p>
                    <a:p>
                      <a:pPr>
                        <a:buNone/>
                      </a:pPr>
                      <a:endParaRPr lang="en-US" sz="1100" baseline="0" dirty="0">
                        <a:latin typeface="Arial Narrow"/>
                        <a:cs typeface="Arial Narrow"/>
                      </a:endParaRPr>
                    </a:p>
                    <a:p>
                      <a:pPr>
                        <a:buNone/>
                      </a:pPr>
                      <a:r>
                        <a:rPr lang="en-US" sz="1200" baseline="0" dirty="0">
                          <a:latin typeface="Arial Narrow"/>
                          <a:cs typeface="Arial Narrow"/>
                        </a:rPr>
                        <a:t>    </a:t>
                      </a:r>
                      <a:endParaRPr lang="en-US" sz="1200" dirty="0">
                        <a:latin typeface="Arial Narrow"/>
                        <a:cs typeface="Arial Narrow"/>
                      </a:endParaRPr>
                    </a:p>
                  </a:txBody>
                  <a:tcPr marL="91444" marR="91444" marT="45732" marB="45732" anchor="ctr"/>
                </a:tc>
                <a:extLst>
                  <a:ext uri="{0D108BD9-81ED-4DB2-BD59-A6C34878D82A}">
                    <a16:rowId xmlns:a16="http://schemas.microsoft.com/office/drawing/2014/main" val="10003"/>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119063" y="11113"/>
            <a:ext cx="7764462"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400" b="1" dirty="0">
                <a:ea typeface="Baskerville"/>
                <a:cs typeface="Baskerville"/>
              </a:rPr>
              <a:t>Pine View Middle School </a:t>
            </a:r>
          </a:p>
          <a:p>
            <a:pPr algn="ctr" eaLnBrk="1" hangingPunct="1">
              <a:spcBef>
                <a:spcPct val="0"/>
              </a:spcBef>
              <a:buFontTx/>
              <a:buNone/>
            </a:pPr>
            <a:r>
              <a:rPr lang="en-US" altLang="en-US" sz="1400" b="1" dirty="0">
                <a:ea typeface="Baskerville"/>
                <a:cs typeface="Baskerville"/>
              </a:rPr>
              <a:t>An IB MYP World School Magnet</a:t>
            </a:r>
          </a:p>
          <a:p>
            <a:pPr algn="ctr" eaLnBrk="1" hangingPunct="1">
              <a:spcBef>
                <a:spcPct val="0"/>
              </a:spcBef>
              <a:buFontTx/>
              <a:buNone/>
            </a:pPr>
            <a:r>
              <a:rPr lang="en-US" altLang="en-US" sz="1400" b="1" dirty="0">
                <a:ea typeface="Baskerville"/>
                <a:cs typeface="Baskerville"/>
              </a:rPr>
              <a:t>Individuals &amp; Societies (Civics) Year 2  </a:t>
            </a:r>
          </a:p>
          <a:p>
            <a:pPr algn="ctr" eaLnBrk="1" hangingPunct="1">
              <a:spcBef>
                <a:spcPct val="0"/>
              </a:spcBef>
              <a:buFontTx/>
              <a:buNone/>
            </a:pPr>
            <a:r>
              <a:rPr lang="en-US" altLang="en-US" sz="1400" b="1" dirty="0">
                <a:ea typeface="Baskerville"/>
                <a:cs typeface="Baskerville"/>
              </a:rPr>
              <a:t>Ms. Cooper</a:t>
            </a:r>
            <a:endParaRPr lang="en-US" altLang="en-US" sz="1200" i="1" dirty="0">
              <a:latin typeface="Arial Narrow" panose="020B0606020202030204" pitchFamily="34" charset="0"/>
            </a:endParaRPr>
          </a:p>
          <a:p>
            <a:pPr eaLnBrk="1" hangingPunct="1">
              <a:spcBef>
                <a:spcPct val="0"/>
              </a:spcBef>
              <a:buFontTx/>
              <a:buNone/>
            </a:pPr>
            <a:r>
              <a:rPr lang="en-US" altLang="en-US" sz="1200" i="1" dirty="0">
                <a:latin typeface="Arial Narrow" panose="020B0606020202030204" pitchFamily="34" charset="0"/>
              </a:rPr>
              <a:t>    Middle Years </a:t>
            </a:r>
            <a:r>
              <a:rPr lang="en-US" altLang="en-US" sz="1200" i="1" dirty="0" err="1">
                <a:latin typeface="Arial Narrow" panose="020B0606020202030204" pitchFamily="34" charset="0"/>
              </a:rPr>
              <a:t>Programme</a:t>
            </a:r>
            <a:r>
              <a:rPr lang="en-US" altLang="en-US" sz="1200" i="1" dirty="0">
                <a:latin typeface="Arial Narrow" panose="020B0606020202030204" pitchFamily="34" charset="0"/>
              </a:rPr>
              <a:t> (MYP) individuals and societies incorporates disciplines traditionally studied under humanities and social sciences. This subject group encourages learners to respect and understand the world around them, and equips them with necessary skills to inquire into historical, geographical, political, social, economic, and cultural factors that affect individuals societies and environments, all while honoring the Social Studies Florida Standards. The IB’s approach to this subject area helps students to appreciate critically the diversity of human culture, attitudes and beliefs. This helps students to recognize that both content and methodology can be debatable and controversial, and for both practicing the tolerance of uncertainty. </a:t>
            </a:r>
            <a:endParaRPr lang="en-US" altLang="en-US" sz="1400" b="1" dirty="0">
              <a:latin typeface="Arial Narrow" panose="020B0606020202030204" pitchFamily="34" charset="0"/>
            </a:endParaRP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211888"/>
            <a:ext cx="404495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a:latin typeface="Arial Narrow" panose="020B0606020202030204" pitchFamily="34" charset="0"/>
              </a:rPr>
              <a:t>School-Wide Discipline Plan:</a:t>
            </a:r>
            <a:endParaRPr lang="en-US" altLang="en-US" sz="1200">
              <a:latin typeface="Arial Narrow" panose="020B0606020202030204" pitchFamily="34" charset="0"/>
            </a:endParaRPr>
          </a:p>
          <a:p>
            <a:pPr eaLnBrk="1" hangingPunct="1">
              <a:spcBef>
                <a:spcPct val="0"/>
              </a:spcBef>
              <a:buFontTx/>
              <a:buNone/>
            </a:pPr>
            <a:r>
              <a:rPr lang="en-US" altLang="en-US" sz="1200">
                <a:latin typeface="Arial Narrow" panose="020B0606020202030204" pitchFamily="34" charset="0"/>
              </a:rPr>
              <a:t>1. Reflection sheet with time out and conference with a teacher.</a:t>
            </a:r>
          </a:p>
          <a:p>
            <a:pPr eaLnBrk="1" hangingPunct="1">
              <a:spcBef>
                <a:spcPct val="0"/>
              </a:spcBef>
              <a:buFontTx/>
              <a:buNone/>
            </a:pPr>
            <a:r>
              <a:rPr lang="en-US" altLang="en-US" sz="1200">
                <a:latin typeface="Arial Narrow" panose="020B0606020202030204" pitchFamily="34" charset="0"/>
              </a:rPr>
              <a:t>2. Parent contact and lunch detention.</a:t>
            </a:r>
          </a:p>
          <a:p>
            <a:pPr eaLnBrk="1" hangingPunct="1">
              <a:spcBef>
                <a:spcPct val="0"/>
              </a:spcBef>
              <a:buFontTx/>
              <a:buNone/>
            </a:pPr>
            <a:r>
              <a:rPr lang="en-US" altLang="en-US" sz="1200">
                <a:latin typeface="Arial Narrow" panose="020B0606020202030204" pitchFamily="34" charset="0"/>
              </a:rPr>
              <a:t>3. Parent contact and in class suspension with lunch detention and team conference.</a:t>
            </a:r>
          </a:p>
          <a:p>
            <a:pPr eaLnBrk="1" hangingPunct="1">
              <a:spcBef>
                <a:spcPct val="0"/>
              </a:spcBef>
              <a:buFontTx/>
              <a:buNone/>
            </a:pPr>
            <a:r>
              <a:rPr lang="en-US" altLang="en-US" sz="1200">
                <a:latin typeface="Arial Narrow" panose="020B0606020202030204" pitchFamily="34" charset="0"/>
              </a:rPr>
              <a:t>4. Discipline referral</a:t>
            </a:r>
          </a:p>
          <a:p>
            <a:pPr eaLnBrk="1" hangingPunct="1">
              <a:spcBef>
                <a:spcPct val="0"/>
              </a:spcBef>
              <a:buFontTx/>
              <a:buNone/>
            </a:pPr>
            <a:r>
              <a:rPr lang="en-US" altLang="en-US" sz="120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Students will earn PBIS points and other incentives for positive behaviors that reflect the MYP/IB Learner Profiles. </a:t>
            </a:r>
            <a:endParaRPr lang="en-US" altLang="en-US" sz="18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9078" y="4156869"/>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a:latin typeface="Arial Narrow" charset="0"/>
              </a:rPr>
              <a:t>MYP Learner Profiles- </a:t>
            </a:r>
            <a:r>
              <a:rPr lang="en-US" altLang="en-US" sz="1100">
                <a:latin typeface="Arial Narrow" charset="0"/>
              </a:rPr>
              <a:t>The IB learner profile represents 10 attributes valued by IB World </a:t>
            </a:r>
          </a:p>
          <a:p>
            <a:pPr>
              <a:buFont typeface="Arial" charset="0"/>
              <a:buNone/>
              <a:defRPr/>
            </a:pPr>
            <a:r>
              <a:rPr lang="en-US" altLang="en-US" sz="1100">
                <a:latin typeface="Arial Narrow" charset="0"/>
              </a:rPr>
              <a:t>Schools. These attributes, and others like them, can help individuals and groups become </a:t>
            </a:r>
          </a:p>
          <a:p>
            <a:pPr>
              <a:buFont typeface="Arial" charset="0"/>
              <a:buNone/>
              <a:defRPr/>
            </a:pPr>
            <a:r>
              <a:rPr lang="en-US" altLang="en-US" sz="1100">
                <a:latin typeface="Arial Narrow" charset="0"/>
              </a:rPr>
              <a:t>responsible members of local, national and global communities. </a:t>
            </a:r>
          </a:p>
          <a:p>
            <a:pPr>
              <a:buFont typeface="Arial" charset="0"/>
              <a:buNone/>
              <a:defRPr/>
            </a:pPr>
            <a:r>
              <a:rPr lang="en-US" altLang="en-US" sz="1050" b="1">
                <a:latin typeface="Arial Narrow" charset="0"/>
              </a:rPr>
              <a:t>Caring	            Balanced            Reflective                    Inquirer               Communicator</a:t>
            </a:r>
          </a:p>
          <a:p>
            <a:pPr eaLnBrk="1" hangingPunct="1">
              <a:spcBef>
                <a:spcPct val="0"/>
              </a:spcBef>
              <a:buFont typeface="Arial" charset="0"/>
              <a:buNone/>
              <a:defRPr/>
            </a:pPr>
            <a:r>
              <a:rPr lang="en-US" altLang="en-US" sz="1050" b="1">
                <a:latin typeface="Arial Narrow" charset="0"/>
              </a:rPr>
              <a:t>  Knowledgeable               Principled	  Risk Taker            Thinkers             Open Minded</a:t>
            </a:r>
            <a:r>
              <a:rPr lang="en-US" altLang="en-US" sz="110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230438" y="2224088"/>
            <a:ext cx="5543550"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6"/>
              </a:rPr>
              <a:t>http://pvms.pasco.k12.fl.us/ib-myp-policies/)</a:t>
            </a:r>
            <a:r>
              <a:rPr lang="en-US" altLang="en-US" sz="1100" dirty="0">
                <a:latin typeface="Arial Narrow" panose="020B0606020202030204" pitchFamily="34" charset="0"/>
              </a:rPr>
              <a:t> as they are created.</a:t>
            </a:r>
          </a:p>
          <a:p>
            <a:pPr>
              <a:spcBef>
                <a:spcPct val="0"/>
              </a:spcBef>
              <a:buFontTx/>
              <a:buNone/>
            </a:pPr>
            <a:r>
              <a:rPr lang="en-US" altLang="en-US" sz="1100" i="1" u="sng" dirty="0">
                <a:latin typeface="Arial Narrow" panose="020B0606020202030204" pitchFamily="34" charset="0"/>
              </a:rPr>
              <a:t>Academic Honesty Policy</a:t>
            </a:r>
            <a:r>
              <a:rPr lang="en-US" altLang="en-US" sz="1100" i="1" dirty="0">
                <a:latin typeface="Arial Narrow" panose="020B0606020202030204" pitchFamily="34" charset="0"/>
              </a:rPr>
              <a:t>:</a:t>
            </a:r>
            <a:r>
              <a:rPr lang="en-US" altLang="en-US" sz="1100" dirty="0">
                <a:latin typeface="Arial Narrow" panose="020B0606020202030204" pitchFamily="34" charset="0"/>
              </a:rPr>
              <a:t>  This policy outlines the expectations of integrity and honesty for all stakeholders at PVMS.</a:t>
            </a:r>
          </a:p>
          <a:p>
            <a:pPr>
              <a:spcBef>
                <a:spcPct val="0"/>
              </a:spcBef>
              <a:buFontTx/>
              <a:buNone/>
            </a:pPr>
            <a:r>
              <a:rPr lang="en-US" altLang="en-US" sz="1100" i="1" u="sng" dirty="0">
                <a:latin typeface="Arial Narrow" panose="020B0606020202030204" pitchFamily="34" charset="0"/>
              </a:rPr>
              <a:t>Language Policy:</a:t>
            </a:r>
            <a:r>
              <a:rPr lang="en-US" altLang="en-US" sz="1100" dirty="0">
                <a:latin typeface="Arial Narrow" panose="020B0606020202030204" pitchFamily="34" charset="0"/>
              </a:rPr>
              <a:t>  This policy outlines support provided across the school for students who are not yet proficient in English. </a:t>
            </a:r>
          </a:p>
          <a:p>
            <a:pPr>
              <a:spcBef>
                <a:spcPct val="0"/>
              </a:spcBef>
              <a:buFontTx/>
              <a:buNone/>
            </a:pPr>
            <a:r>
              <a:rPr lang="en-US" altLang="en-US" sz="1100" i="1" u="sng" dirty="0">
                <a:latin typeface="Arial Narrow" panose="020B0606020202030204" pitchFamily="34" charset="0"/>
              </a:rPr>
              <a:t>Inclusion Policy:</a:t>
            </a:r>
            <a:r>
              <a:rPr lang="en-US" altLang="en-US" sz="1100" dirty="0">
                <a:latin typeface="Arial Narrow" panose="020B0606020202030204" pitchFamily="34" charset="0"/>
              </a:rPr>
              <a:t>  This policy defines how the MYP is inclusive for all PVMS students.</a:t>
            </a:r>
          </a:p>
          <a:p>
            <a:pPr>
              <a:spcBef>
                <a:spcPct val="0"/>
              </a:spcBef>
              <a:buFontTx/>
              <a:buNone/>
            </a:pPr>
            <a:r>
              <a:rPr lang="en-US" altLang="en-US" sz="1100" i="1" u="sng" dirty="0">
                <a:latin typeface="Arial Narrow" panose="020B0606020202030204" pitchFamily="34" charset="0"/>
              </a:rPr>
              <a:t>Assessment Policy:</a:t>
            </a:r>
            <a:r>
              <a:rPr lang="en-US" altLang="en-US" sz="1100" u="sng" dirty="0">
                <a:latin typeface="Arial Narrow" panose="020B0606020202030204" pitchFamily="34" charset="0"/>
              </a:rPr>
              <a:t> </a:t>
            </a:r>
            <a:r>
              <a:rPr lang="en-US" altLang="en-US" sz="1100" dirty="0">
                <a:latin typeface="Arial Narrow" panose="020B0606020202030204" pitchFamily="34" charset="0"/>
              </a:rPr>
              <a:t>  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61962"/>
          </a:xfrm>
          <a:prstGeom prst="rect">
            <a:avLst/>
          </a:prstGeom>
          <a:noFill/>
        </p:spPr>
        <p:txBody>
          <a:bodyPr>
            <a:spAutoFit/>
          </a:bodyPr>
          <a:lstStyle/>
          <a:p>
            <a:pPr>
              <a:defRPr/>
            </a:pPr>
            <a:r>
              <a:rPr lang="en-US" sz="1200">
                <a:latin typeface="Arial Narrow" charset="0"/>
                <a:ea typeface="Arial Narrow" charset="0"/>
                <a:cs typeface="Arial Narrow" charset="0"/>
              </a:rPr>
              <a:t>Students will have a variety of performance &amp; traditional assessments during the year</a:t>
            </a:r>
            <a:r>
              <a:rPr lang="en-US" sz="1200">
                <a:latin typeface="+mn-lt"/>
                <a:ea typeface="ＭＳ Ｐゴシック" charset="-128"/>
              </a:rPr>
              <a:t>.</a:t>
            </a:r>
          </a:p>
        </p:txBody>
      </p:sp>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Arial Black" panose="020B0A04020102020204" pitchFamily="34" charset="0"/>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a:latin typeface="Arial Narrow" panose="020B0606020202030204" pitchFamily="34" charset="0"/>
              </a:rPr>
              <a:t>differences.</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b="1">
                <a:latin typeface="Arial Black" panose="020B0A04020102020204" pitchFamily="34" charset="0"/>
              </a:rPr>
              <a:t>Performance</a:t>
            </a:r>
          </a:p>
          <a:p>
            <a:pPr algn="ctr">
              <a:spcBef>
                <a:spcPct val="0"/>
              </a:spcBef>
              <a:buFontTx/>
              <a:buNone/>
            </a:pPr>
            <a:r>
              <a:rPr lang="en-US" altLang="en-US" sz="1000" b="1">
                <a:latin typeface="Arial Black" panose="020B0A04020102020204" pitchFamily="34" charset="0"/>
              </a:rPr>
              <a:t>Summative Assessment</a:t>
            </a:r>
          </a:p>
          <a:p>
            <a:pPr algn="ctr">
              <a:spcBef>
                <a:spcPct val="0"/>
              </a:spcBef>
              <a:buFontTx/>
              <a:buNone/>
            </a:pPr>
            <a:r>
              <a:rPr lang="en-US" altLang="en-US" sz="1000" b="1">
                <a:latin typeface="Arial Black" panose="020B0A04020102020204" pitchFamily="34" charset="0"/>
              </a:rPr>
              <a:t>Grading Scale </a:t>
            </a:r>
          </a:p>
          <a:p>
            <a:pPr algn="ctr">
              <a:spcBef>
                <a:spcPct val="0"/>
              </a:spcBef>
              <a:buFontTx/>
              <a:buNone/>
            </a:pPr>
            <a:r>
              <a:rPr lang="en-US" altLang="en-US" sz="800" i="1">
                <a:latin typeface="Arial Black" panose="020B0A04020102020204" pitchFamily="34" charset="0"/>
              </a:rPr>
              <a:t> </a:t>
            </a:r>
            <a:r>
              <a:rPr lang="en-US" altLang="en-US" sz="700" i="1">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200" b="1">
                <a:latin typeface="Arial Narrow" panose="020B0606020202030204" pitchFamily="34" charset="0"/>
              </a:rPr>
              <a:t>Please check MyStudent for grades </a:t>
            </a:r>
          </a:p>
          <a:p>
            <a:pPr algn="ctr" eaLnBrk="1" hangingPunct="1">
              <a:spcBef>
                <a:spcPct val="0"/>
              </a:spcBef>
              <a:buFontTx/>
              <a:buNone/>
            </a:pPr>
            <a:r>
              <a:rPr lang="en-US" altLang="en-US" sz="1200" b="1">
                <a:latin typeface="Arial Narrow" panose="020B0606020202030204" pitchFamily="34" charset="0"/>
              </a:rPr>
              <a:t>at least once a week.</a:t>
            </a:r>
            <a:endParaRPr lang="en-US" altLang="en-US" sz="1200"/>
          </a:p>
        </p:txBody>
      </p:sp>
      <p:sp>
        <p:nvSpPr>
          <p:cNvPr id="19" name="Rectangle 18">
            <a:extLst>
              <a:ext uri="{FF2B5EF4-FFF2-40B4-BE49-F238E27FC236}">
                <a16:creationId xmlns:a16="http://schemas.microsoft.com/office/drawing/2014/main" id="{65BB7934-EA33-4196-BBE7-5D9768A7250D}"/>
              </a:ext>
            </a:extLst>
          </p:cNvPr>
          <p:cNvSpPr>
            <a:spLocks noChangeArrowheads="1"/>
          </p:cNvSpPr>
          <p:nvPr/>
        </p:nvSpPr>
        <p:spPr bwMode="auto">
          <a:xfrm>
            <a:off x="5362575" y="7953375"/>
            <a:ext cx="1998663" cy="457200"/>
          </a:xfrm>
          <a:prstGeom prst="rect">
            <a:avLst/>
          </a:prstGeom>
          <a:solidFill>
            <a:schemeClr val="tx1"/>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a:solidFill>
                  <a:schemeClr val="lt1"/>
                </a:solidFill>
                <a:latin typeface="Arial Narrow" charset="0"/>
                <a:ea typeface="Arial Narrow" charset="0"/>
                <a:cs typeface="Arial Narrow" charset="0"/>
              </a:rPr>
              <a:t>60% Formative (HW, Notebook, Classwork)</a:t>
            </a:r>
          </a:p>
        </p:txBody>
      </p:sp>
      <p:sp>
        <p:nvSpPr>
          <p:cNvPr id="51" name="Rectangle 50">
            <a:extLst>
              <a:ext uri="{FF2B5EF4-FFF2-40B4-BE49-F238E27FC236}">
                <a16:creationId xmlns:a16="http://schemas.microsoft.com/office/drawing/2014/main" id="{93F9DC76-9AAF-449E-B975-6AA8E3BB4199}"/>
              </a:ext>
            </a:extLst>
          </p:cNvPr>
          <p:cNvSpPr>
            <a:spLocks noChangeArrowheads="1"/>
          </p:cNvSpPr>
          <p:nvPr/>
        </p:nvSpPr>
        <p:spPr bwMode="auto">
          <a:xfrm>
            <a:off x="5362575" y="8427531"/>
            <a:ext cx="1645920" cy="457200"/>
          </a:xfrm>
          <a:prstGeom prst="rect">
            <a:avLst/>
          </a:prstGeom>
          <a:solidFill>
            <a:schemeClr val="bg1">
              <a:lumMod val="50000"/>
            </a:schemeClr>
          </a:solidFill>
          <a:ln>
            <a:headEnd/>
            <a:tailEnd/>
          </a:ln>
        </p:spPr>
        <p:style>
          <a:lnRef idx="2">
            <a:schemeClr val="dk1"/>
          </a:lnRef>
          <a:fillRef idx="1">
            <a:schemeClr val="lt1"/>
          </a:fillRef>
          <a:effectRef idx="0">
            <a:schemeClr val="dk1"/>
          </a:effectRef>
          <a:fontRef idx="minor">
            <a:schemeClr val="dk1"/>
          </a:fontRef>
        </p:style>
        <p:txBody>
          <a:bodyPr anchor="ctr"/>
          <a:lstStyle/>
          <a:p>
            <a:pPr>
              <a:defRPr/>
            </a:pPr>
            <a:r>
              <a:rPr lang="en-US" sz="1000">
                <a:solidFill>
                  <a:schemeClr val="lt1"/>
                </a:solidFill>
                <a:latin typeface="Arial Narrow" charset="0"/>
                <a:ea typeface="Arial Narrow" charset="0"/>
                <a:cs typeface="Arial Narrow" charset="0"/>
              </a:rPr>
              <a:t>40% Summative (Assessments, Projects, DBQ’s)</a:t>
            </a:r>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76</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a:latin typeface="Arial Narrow" panose="020B0606020202030204" pitchFamily="34" charset="0"/>
              </a:rPr>
              <a:t>A rubric score of 0 equates to a PVMS score of 0</a:t>
            </a:r>
          </a:p>
        </p:txBody>
      </p:sp>
      <p:pic>
        <p:nvPicPr>
          <p:cNvPr id="8" name="Picture 7">
            <a:extLst>
              <a:ext uri="{FF2B5EF4-FFF2-40B4-BE49-F238E27FC236}">
                <a16:creationId xmlns:a16="http://schemas.microsoft.com/office/drawing/2014/main" id="{3480BB0B-558F-0148-A0DF-3A0515D4C7B8}"/>
              </a:ext>
            </a:extLst>
          </p:cNvPr>
          <p:cNvPicPr>
            <a:picLocks noChangeAspect="1"/>
          </p:cNvPicPr>
          <p:nvPr/>
        </p:nvPicPr>
        <p:blipFill>
          <a:blip r:embed="rId7"/>
          <a:stretch>
            <a:fillRect/>
          </a:stretch>
        </p:blipFill>
        <p:spPr>
          <a:xfrm>
            <a:off x="886932" y="-1331"/>
            <a:ext cx="893135" cy="914045"/>
          </a:xfrm>
          <a:prstGeom prst="rect">
            <a:avLst/>
          </a:prstGeom>
        </p:spPr>
      </p:pic>
      <p:pic>
        <p:nvPicPr>
          <p:cNvPr id="41" name="Picture 40">
            <a:extLst>
              <a:ext uri="{FF2B5EF4-FFF2-40B4-BE49-F238E27FC236}">
                <a16:creationId xmlns:a16="http://schemas.microsoft.com/office/drawing/2014/main" id="{D4275B2B-DE22-4344-9A73-371C880ACB2F}"/>
              </a:ext>
            </a:extLst>
          </p:cNvPr>
          <p:cNvPicPr>
            <a:picLocks noChangeAspect="1"/>
          </p:cNvPicPr>
          <p:nvPr/>
        </p:nvPicPr>
        <p:blipFill>
          <a:blip r:embed="rId7"/>
          <a:stretch>
            <a:fillRect/>
          </a:stretch>
        </p:blipFill>
        <p:spPr>
          <a:xfrm>
            <a:off x="6114535" y="38651"/>
            <a:ext cx="893135" cy="9140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dirty="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931253"/>
            <a:ext cx="3373437" cy="307975"/>
          </a:xfrm>
          <a:prstGeom prst="rect">
            <a:avLst/>
          </a:prstGeom>
          <a:noFill/>
        </p:spPr>
        <p:txBody>
          <a:bodyPr>
            <a:spAutoFit/>
          </a:bodyPr>
          <a:lstStyle/>
          <a:p>
            <a:pPr eaLnBrk="1" hangingPunct="1">
              <a:defRPr/>
            </a:pPr>
            <a:r>
              <a:rPr lang="en-US" sz="1400" b="1" cap="all" dirty="0">
                <a:latin typeface="Arial Black"/>
                <a:ea typeface="ＭＳ Ｐゴシック" charset="0"/>
                <a:cs typeface="Arial Black"/>
              </a:rPr>
              <a:t>Late / Incomplete Work</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944937" y="1406495"/>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321552"/>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13919" y="973747"/>
            <a:ext cx="384175" cy="371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19882" y="1281141"/>
            <a:ext cx="3478212"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i="1" dirty="0">
                <a:latin typeface="Arial Narrow" panose="020B0606020202030204" pitchFamily="34" charset="0"/>
              </a:rPr>
              <a:t> </a:t>
            </a:r>
            <a:r>
              <a:rPr lang="en-US" altLang="en-US" sz="1200" i="1" dirty="0">
                <a:latin typeface="Arial Narrow" panose="020B0606020202030204" pitchFamily="34" charset="0"/>
              </a:rPr>
              <a:t>My expectation is that </a:t>
            </a:r>
            <a:r>
              <a:rPr lang="en-US" altLang="en-US" sz="1200" b="1" i="1" dirty="0">
                <a:latin typeface="Arial Narrow" panose="020B0606020202030204" pitchFamily="34" charset="0"/>
              </a:rPr>
              <a:t>ALL</a:t>
            </a:r>
            <a:r>
              <a:rPr lang="en-US" altLang="en-US" sz="1200" i="1" dirty="0">
                <a:latin typeface="Arial Narrow" panose="020B0606020202030204" pitchFamily="34" charset="0"/>
              </a:rPr>
              <a:t> assignments are completed on time. </a:t>
            </a:r>
            <a:r>
              <a:rPr lang="en-US" altLang="en-US" sz="1200" dirty="0"/>
              <a:t>All students will receive two late work passes per quarter that will enable them to turn in assignments late for full credit. The late pass needs to be completed in its entirety.  This includes a parent signature. It is important to develop strong study skills now. Any assignment turned in late </a:t>
            </a:r>
            <a:r>
              <a:rPr lang="en-US" altLang="en-US" sz="1200" i="1" dirty="0"/>
              <a:t>without a late pass </a:t>
            </a:r>
            <a:r>
              <a:rPr lang="en-US" altLang="en-US" sz="1200" dirty="0"/>
              <a:t>will receive 10 points off for each day late. After two days you will receive a 65%. Late work will be accepted until one week before Progress Reports or Report Cards each quarter.</a:t>
            </a:r>
          </a:p>
          <a:p>
            <a:pPr algn="ctr" eaLnBrk="1" hangingPunct="1">
              <a:spcBef>
                <a:spcPct val="0"/>
              </a:spcBef>
              <a:buFontTx/>
              <a:buNone/>
            </a:pPr>
            <a:r>
              <a:rPr lang="en-US" altLang="en-US" sz="1400" b="1" dirty="0">
                <a:latin typeface="Arial Black" charset="0"/>
                <a:ea typeface="Arial Black" charset="0"/>
                <a:cs typeface="Arial Black" charset="0"/>
              </a:rPr>
              <a:t>WORK QUALITY</a:t>
            </a:r>
          </a:p>
          <a:p>
            <a:pPr algn="ctr" eaLnBrk="1" hangingPunct="1">
              <a:spcBef>
                <a:spcPct val="0"/>
              </a:spcBef>
              <a:buFontTx/>
              <a:buNone/>
            </a:pPr>
            <a:r>
              <a:rPr lang="en-US" altLang="en-US" sz="1200" dirty="0">
                <a:latin typeface="+mj-lt"/>
                <a:ea typeface="Arial Black" charset="0"/>
                <a:cs typeface="Arial Black" charset="0"/>
              </a:rPr>
              <a:t>Students are expected to turn in QUALITY work. Ms. Cooper will return any work that does not meet her standards of quality. It is the student’s responsibility to redo the assignment and turn it back in. </a:t>
            </a:r>
          </a:p>
          <a:p>
            <a:pPr eaLnBrk="1" hangingPunct="1">
              <a:spcBef>
                <a:spcPct val="0"/>
              </a:spcBef>
              <a:buFontTx/>
              <a:buNone/>
            </a:pPr>
            <a:endParaRPr lang="en-US" altLang="en-US" sz="1200" dirty="0"/>
          </a:p>
          <a:p>
            <a:pPr eaLnBrk="1" hangingPunct="1">
              <a:spcBef>
                <a:spcPct val="0"/>
              </a:spcBef>
              <a:buFontTx/>
              <a:buNone/>
            </a:pPr>
            <a:endParaRPr lang="en-US" altLang="en-US" sz="1200" dirty="0">
              <a:latin typeface="Arial Narrow" panose="020B0606020202030204" pitchFamily="34" charset="0"/>
            </a:endParaRP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647656" y="964162"/>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68812" y="944034"/>
            <a:ext cx="3224213" cy="307975"/>
          </a:xfrm>
          <a:prstGeom prst="rect">
            <a:avLst/>
          </a:prstGeom>
          <a:noFill/>
        </p:spPr>
        <p:txBody>
          <a:bodyPr>
            <a:spAutoFit/>
          </a:bodyPr>
          <a:lstStyle/>
          <a:p>
            <a:pPr eaLnBrk="1" hangingPunct="1">
              <a:defRPr/>
            </a:pPr>
            <a:r>
              <a:rPr lang="en-US" sz="1400" b="1" cap="all" dirty="0">
                <a:latin typeface="Arial Black"/>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4057650" y="1422399"/>
            <a:ext cx="3635375" cy="263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a:latin typeface="Arial Narrow" panose="020B0606020202030204" pitchFamily="34" charset="0"/>
              </a:rPr>
              <a:t>YES, WE DID SOMETHING IMPORTANT WHILE YOU WERE ABSENT. </a:t>
            </a: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 page 9)</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378154"/>
            <a:ext cx="3375025" cy="307975"/>
          </a:xfrm>
          <a:prstGeom prst="rect">
            <a:avLst/>
          </a:prstGeom>
          <a:noFill/>
        </p:spPr>
        <p:txBody>
          <a:bodyPr>
            <a:spAutoFit/>
          </a:bodyPr>
          <a:lstStyle/>
          <a:p>
            <a:pPr algn="ctr" eaLnBrk="1" hangingPunct="1">
              <a:defRPr/>
            </a:pPr>
            <a:r>
              <a:rPr lang="en-US" sz="1400" b="1" cap="all" dirty="0">
                <a:latin typeface="Arial Black"/>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5274" y="4637571"/>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from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3308970" y="4378731"/>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39700" y="8286750"/>
            <a:ext cx="7454900" cy="167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dirty="0">
                <a:latin typeface="Arial Narrow" panose="020B0606020202030204" pitchFamily="34" charset="0"/>
              </a:rPr>
              <a:t>I, ________________________________________, have read and understand the rules and expectations for Year 2 Individuals &amp; Societies.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a:t>
            </a:r>
          </a:p>
          <a:p>
            <a:pPr eaLnBrk="1" hangingPunct="1">
              <a:spcBef>
                <a:spcPct val="0"/>
              </a:spcBef>
              <a:buFontTx/>
              <a:buNone/>
            </a:pPr>
            <a:endParaRPr lang="en-US" altLang="en-US" sz="7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Student signature </a:t>
            </a:r>
            <a:r>
              <a:rPr lang="en-US" altLang="en-US" sz="1200" dirty="0">
                <a:latin typeface="Arial Narrow" panose="020B0606020202030204" pitchFamily="34" charset="0"/>
              </a:rPr>
              <a:t>__________________________________  </a:t>
            </a:r>
            <a:r>
              <a:rPr lang="en-US" altLang="en-US" sz="1200" b="1" dirty="0">
                <a:latin typeface="Arial Narrow" panose="020B0606020202030204" pitchFamily="34" charset="0"/>
              </a:rPr>
              <a:t>Parent signature </a:t>
            </a:r>
            <a:r>
              <a:rPr lang="en-US" altLang="en-US" sz="1200" dirty="0">
                <a:latin typeface="Arial Narrow" panose="020B0606020202030204" pitchFamily="34" charset="0"/>
              </a:rPr>
              <a:t>______________________________________</a:t>
            </a: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28264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a:latin typeface="Arial Black"/>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5">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6">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t>Individuals &amp; Societies Year 2</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6" y="6343653"/>
            <a:ext cx="5027611" cy="2222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r>
              <a:rPr lang="en-US" altLang="en-US" sz="1000" i="1" dirty="0">
                <a:latin typeface="Arial Narrow" panose="020B0606020202030204" pitchFamily="34" charset="0"/>
              </a:rPr>
              <a:t>      </a:t>
            </a:r>
            <a:r>
              <a:rPr lang="en-US" sz="1200" i="1" dirty="0"/>
              <a:t>The State of Florida requires students who enroll in Civics to sit for the End-of-Course (EOC) assessment.  For students enrolled in Civics, the grade from the EOC assessment </a:t>
            </a:r>
            <a:r>
              <a:rPr lang="en-US" sz="1200" b="1" i="1" dirty="0"/>
              <a:t>will count for 30% of a student’s final grade.  </a:t>
            </a:r>
            <a:r>
              <a:rPr lang="en-US" sz="1200" i="1" dirty="0"/>
              <a:t>The primary content for the course pertains to the principles, functions, and organization of government; the origins the American political system; the roles, rights, responsibilities of the United States citizens, and methods of active participation in our political system.  </a:t>
            </a:r>
            <a:r>
              <a:rPr lang="en-US" sz="1200" b="1" i="1" dirty="0"/>
              <a:t>      </a:t>
            </a:r>
            <a:r>
              <a:rPr lang="en-US" sz="1200" b="1" dirty="0"/>
              <a:t> </a:t>
            </a:r>
            <a:endParaRPr lang="en-US" sz="1200" dirty="0"/>
          </a:p>
          <a:p>
            <a:r>
              <a:rPr lang="en-US" sz="1200" b="1" dirty="0"/>
              <a:t>May 1-28, 2021 EOC Window</a:t>
            </a:r>
            <a:endParaRPr lang="en-US" sz="1200" dirty="0"/>
          </a:p>
          <a:p>
            <a:pPr eaLnBrk="1" hangingPunct="1">
              <a:spcBef>
                <a:spcPct val="0"/>
              </a:spcBef>
              <a:buNone/>
            </a:pPr>
            <a:r>
              <a:rPr lang="en-US" altLang="en-US" sz="1000" i="1" dirty="0">
                <a:latin typeface="Arial Narrow" panose="020B0606020202030204" pitchFamily="34" charset="0"/>
              </a:rPr>
              <a:t>    </a:t>
            </a:r>
            <a:r>
              <a:rPr lang="en-US" altLang="en-US" sz="1000" b="1" dirty="0">
                <a:latin typeface="Arial Narrow" panose="020B0606020202030204" pitchFamily="34" charset="0"/>
              </a:rPr>
              <a:t> </a:t>
            </a:r>
          </a:p>
          <a:p>
            <a:pPr>
              <a:spcBef>
                <a:spcPct val="0"/>
              </a:spcBef>
              <a:buFontTx/>
              <a:buNone/>
            </a:pPr>
            <a:endParaRPr lang="en-US" altLang="en-US" sz="1000" b="1" dirty="0">
              <a:latin typeface="Arial Narrow" panose="020B0606020202030204" pitchFamily="34" charset="0"/>
            </a:endParaRPr>
          </a:p>
          <a:p>
            <a:pPr algn="ctr">
              <a:spcBef>
                <a:spcPct val="0"/>
              </a:spcBef>
              <a:buNone/>
            </a:pPr>
            <a:endParaRPr lang="en-US" altLang="en-US" sz="1000" b="1" dirty="0">
              <a:latin typeface="Arial Narrow" panose="020B0606020202030204" pitchFamily="34" charset="0"/>
            </a:endParaRPr>
          </a:p>
          <a:p>
            <a:pPr algn="ctr">
              <a:spcBef>
                <a:spcPct val="0"/>
              </a:spcBef>
              <a:buNone/>
            </a:pPr>
            <a:r>
              <a:rPr lang="en-US" altLang="en-US" sz="1000" b="1" dirty="0">
                <a:latin typeface="Arial Narrow" panose="020B0606020202030204" pitchFamily="34" charset="0"/>
              </a:rPr>
              <a:t>DO NOT CUT!!     DO NOT CUT!!       DO NOT CUT!!    DO NOT CUT!!  </a:t>
            </a: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606006" y="6125262"/>
            <a:ext cx="3587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5651369" y="6858375"/>
            <a:ext cx="194323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200" dirty="0">
                <a:latin typeface="Arial Narrow" panose="020B0606020202030204" pitchFamily="34" charset="0"/>
              </a:rPr>
              <a:t>Subject Area Guides that list an overview for each class and show the interconnection of the Middle Years </a:t>
            </a:r>
            <a:r>
              <a:rPr lang="en-US" altLang="en-US" sz="1200" dirty="0" err="1">
                <a:latin typeface="Arial Narrow" panose="020B0606020202030204" pitchFamily="34" charset="0"/>
              </a:rPr>
              <a:t>Programme</a:t>
            </a:r>
            <a:r>
              <a:rPr lang="en-US" altLang="en-US" sz="12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7856" y="4321552"/>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333042"/>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a:latin typeface="Arial Black" panose="020B0A04020102020204" pitchFamily="34" charset="0"/>
              </a:rPr>
              <a:t>UNITS</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14975" y="4637571"/>
            <a:ext cx="2178050" cy="2477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None/>
            </a:pPr>
            <a:r>
              <a:rPr lang="en-US" altLang="en-US" sz="1100" u="sng" dirty="0">
                <a:latin typeface="Arial Narrow" panose="020B0606020202030204" pitchFamily="34" charset="0"/>
              </a:rPr>
              <a:t>Unit 1: </a:t>
            </a:r>
            <a:r>
              <a:rPr lang="en-US" altLang="en-US" sz="1100" dirty="0">
                <a:latin typeface="Arial Narrow" panose="020B0606020202030204" pitchFamily="34" charset="0"/>
              </a:rPr>
              <a:t> Citizenship</a:t>
            </a:r>
          </a:p>
          <a:p>
            <a:pPr>
              <a:spcBef>
                <a:spcPct val="0"/>
              </a:spcBef>
              <a:buNone/>
            </a:pPr>
            <a:r>
              <a:rPr lang="en-US" altLang="en-US" sz="1100" u="sng" dirty="0">
                <a:latin typeface="Arial Narrow" panose="020B0606020202030204" pitchFamily="34" charset="0"/>
              </a:rPr>
              <a:t>Unit 2: </a:t>
            </a:r>
            <a:r>
              <a:rPr lang="en-US" altLang="en-US" sz="1100" dirty="0">
                <a:latin typeface="Arial Narrow" panose="020B0606020202030204" pitchFamily="34" charset="0"/>
              </a:rPr>
              <a:t>  Governments Around the World</a:t>
            </a:r>
            <a:endParaRPr lang="en-US" sz="1100" dirty="0">
              <a:latin typeface="Arial Narrow" panose="020B0606020202030204" pitchFamily="34" charset="0"/>
            </a:endParaRPr>
          </a:p>
          <a:p>
            <a:pPr>
              <a:spcBef>
                <a:spcPct val="0"/>
              </a:spcBef>
              <a:buNone/>
            </a:pPr>
            <a:r>
              <a:rPr lang="en-US" altLang="en-US" sz="1100" u="sng" dirty="0">
                <a:latin typeface="Arial Narrow" panose="020B0606020202030204" pitchFamily="34" charset="0"/>
              </a:rPr>
              <a:t>Unit 3: </a:t>
            </a:r>
            <a:r>
              <a:rPr lang="en-US" altLang="en-US" sz="1100" dirty="0">
                <a:latin typeface="Arial Narrow" panose="020B0606020202030204" pitchFamily="34" charset="0"/>
              </a:rPr>
              <a:t> Foundations of American Government</a:t>
            </a:r>
          </a:p>
          <a:p>
            <a:pPr>
              <a:spcBef>
                <a:spcPct val="0"/>
              </a:spcBef>
              <a:buNone/>
            </a:pPr>
            <a:r>
              <a:rPr lang="en-US" altLang="en-US" sz="1100" u="sng" dirty="0">
                <a:latin typeface="Arial Narrow" panose="020B0606020202030204" pitchFamily="34" charset="0"/>
              </a:rPr>
              <a:t>Unit 4:  </a:t>
            </a:r>
            <a:r>
              <a:rPr lang="en-US" altLang="en-US" sz="1100" dirty="0">
                <a:latin typeface="Arial Narrow" panose="020B0606020202030204" pitchFamily="34" charset="0"/>
              </a:rPr>
              <a:t>Politics in Action</a:t>
            </a:r>
          </a:p>
          <a:p>
            <a:pPr>
              <a:spcBef>
                <a:spcPct val="0"/>
              </a:spcBef>
              <a:buNone/>
            </a:pPr>
            <a:r>
              <a:rPr lang="en-US" altLang="en-US" sz="1100" u="sng" dirty="0">
                <a:latin typeface="Arial Narrow" panose="020B0606020202030204" pitchFamily="34" charset="0"/>
              </a:rPr>
              <a:t>Unit 5</a:t>
            </a:r>
            <a:r>
              <a:rPr lang="en-US" altLang="en-US" sz="1100" dirty="0">
                <a:latin typeface="Arial Narrow" panose="020B0606020202030204" pitchFamily="34" charset="0"/>
              </a:rPr>
              <a:t>:  Struggles of a New Nation</a:t>
            </a:r>
            <a:endParaRPr lang="en-US" sz="1100" dirty="0">
              <a:latin typeface="Arial Narrow" panose="020B0606020202030204" pitchFamily="34" charset="0"/>
            </a:endParaRPr>
          </a:p>
          <a:p>
            <a:pPr>
              <a:spcBef>
                <a:spcPct val="0"/>
              </a:spcBef>
              <a:buNone/>
            </a:pPr>
            <a:r>
              <a:rPr lang="en-US" altLang="en-US" sz="1100" u="sng" dirty="0">
                <a:latin typeface="Arial Narrow" panose="020B0606020202030204" pitchFamily="34" charset="0"/>
              </a:rPr>
              <a:t>Unit 6:  </a:t>
            </a:r>
            <a:r>
              <a:rPr lang="en-US" altLang="en-US" sz="1100" dirty="0">
                <a:latin typeface="Arial Narrow" panose="020B0606020202030204" pitchFamily="34" charset="0"/>
              </a:rPr>
              <a:t>The Living Constitution</a:t>
            </a:r>
          </a:p>
          <a:p>
            <a:pPr>
              <a:spcBef>
                <a:spcPct val="0"/>
              </a:spcBef>
              <a:buNone/>
            </a:pPr>
            <a:r>
              <a:rPr lang="en-US" altLang="en-US" sz="1100" u="sng" dirty="0">
                <a:latin typeface="Arial Narrow" panose="020B0606020202030204" pitchFamily="34" charset="0"/>
              </a:rPr>
              <a:t>Unit 7:  </a:t>
            </a:r>
            <a:r>
              <a:rPr lang="en-US" altLang="en-US" sz="1100" dirty="0">
                <a:latin typeface="Arial Narrow" panose="020B0606020202030204" pitchFamily="34" charset="0"/>
              </a:rPr>
              <a:t>Safeguarding Individual Rights</a:t>
            </a:r>
          </a:p>
          <a:p>
            <a:pPr>
              <a:spcBef>
                <a:spcPct val="0"/>
              </a:spcBef>
              <a:buNone/>
            </a:pPr>
            <a:r>
              <a:rPr lang="en-US" altLang="en-US" sz="1100" u="sng" dirty="0">
                <a:latin typeface="Arial Narrow" panose="020B0606020202030204" pitchFamily="34" charset="0"/>
              </a:rPr>
              <a:t>Unit 8</a:t>
            </a:r>
            <a:r>
              <a:rPr lang="en-US" altLang="en-US" sz="1100" dirty="0">
                <a:latin typeface="Arial Narrow" panose="020B0606020202030204" pitchFamily="34" charset="0"/>
              </a:rPr>
              <a:t>: Law and Order</a:t>
            </a:r>
          </a:p>
          <a:p>
            <a:pPr>
              <a:spcBef>
                <a:spcPct val="0"/>
              </a:spcBef>
              <a:buNone/>
            </a:pPr>
            <a:r>
              <a:rPr lang="en-US" altLang="en-US" sz="1100" u="sng" dirty="0">
                <a:latin typeface="Arial Narrow" panose="020B0606020202030204" pitchFamily="34" charset="0"/>
              </a:rPr>
              <a:t>Unit 9: </a:t>
            </a:r>
            <a:r>
              <a:rPr lang="en-US" altLang="en-US" sz="1100" dirty="0">
                <a:latin typeface="Arial Narrow" panose="020B0606020202030204" pitchFamily="34" charset="0"/>
              </a:rPr>
              <a:t>US Domestic and Foreign Policy</a:t>
            </a:r>
          </a:p>
          <a:p>
            <a:pPr>
              <a:spcBef>
                <a:spcPct val="0"/>
              </a:spcBef>
              <a:buNone/>
            </a:pPr>
            <a:r>
              <a:rPr lang="en-US" altLang="en-US" sz="1100" u="sng" dirty="0">
                <a:latin typeface="Arial Narrow" panose="020B0606020202030204" pitchFamily="34" charset="0"/>
              </a:rPr>
              <a:t>Unit 10: </a:t>
            </a:r>
            <a:r>
              <a:rPr lang="en-US" altLang="en-US" sz="1100" dirty="0">
                <a:latin typeface="Arial Narrow" panose="020B0606020202030204" pitchFamily="34" charset="0"/>
              </a:rPr>
              <a:t>Federalism</a:t>
            </a: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TotalTime>
  <Words>1508</Words>
  <Application>Microsoft Macintosh PowerPoint</Application>
  <PresentationFormat>Custom</PresentationFormat>
  <Paragraphs>130</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Black</vt:lpstr>
      <vt:lpstr>Arial Narrow</vt:lpstr>
      <vt:lpstr>Calibri</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Lauren A. Cooper</cp:lastModifiedBy>
  <cp:revision>16</cp:revision>
  <dcterms:modified xsi:type="dcterms:W3CDTF">2020-08-18T18:31:17Z</dcterms:modified>
</cp:coreProperties>
</file>