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778"/>
  </p:normalViewPr>
  <p:slideViewPr>
    <p:cSldViewPr snapToGrid="0">
      <p:cViewPr>
        <p:scale>
          <a:sx n="172" d="100"/>
          <a:sy n="172" d="100"/>
        </p:scale>
        <p:origin x="656" y="-14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500665288"/>
              </p:ext>
            </p:extLst>
          </p:nvPr>
        </p:nvGraphicFramePr>
        <p:xfrm>
          <a:off x="531813" y="2414773"/>
          <a:ext cx="1517650" cy="2064033"/>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565494">
                <a:tc>
                  <a:txBody>
                    <a:bodyPr/>
                    <a:lstStyle/>
                    <a:p>
                      <a:pPr>
                        <a:buNone/>
                      </a:pPr>
                      <a:r>
                        <a:rPr lang="en-US" sz="1200" dirty="0">
                          <a:latin typeface="Arial Narrow"/>
                          <a:cs typeface="Arial Narrow"/>
                        </a:rPr>
                        <a:t>hfultz@pasco.k12.fl.us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Arial Narrow"/>
                          <a:cs typeface="Arial Narrow"/>
                        </a:rPr>
                        <a:t>Google Voice: (813)603-7215 </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Narrow"/>
                          <a:cs typeface="Arial Narrow"/>
                        </a:rPr>
                        <a:t>813-794-4861</a:t>
                      </a:r>
                    </a:p>
                  </a:txBody>
                  <a:tcPr marL="91444" marR="91444" marT="45732" marB="45732" anchor="ctr"/>
                </a:tc>
                <a:extLst>
                  <a:ext uri="{0D108BD9-81ED-4DB2-BD59-A6C34878D82A}">
                    <a16:rowId xmlns:a16="http://schemas.microsoft.com/office/drawing/2014/main" val="10001"/>
                  </a:ext>
                </a:extLst>
              </a:tr>
              <a:tr h="692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Narrow"/>
                          <a:cs typeface="Arial Narrow"/>
                        </a:rPr>
                        <a:t>Remind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a:t>
                      </a:r>
                      <a:r>
                        <a:rPr lang="en-US" sz="1200" b="0" dirty="0" err="1">
                          <a:latin typeface="Arial Narrow"/>
                          <a:cs typeface="Arial Narrow"/>
                        </a:rPr>
                        <a:t>pvmschorus</a:t>
                      </a:r>
                      <a:endParaRPr lang="en-US" sz="12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 4</a:t>
                      </a:r>
                      <a:r>
                        <a:rPr lang="en-US" sz="1100" baseline="30000" dirty="0">
                          <a:latin typeface="Arial Narrow"/>
                          <a:cs typeface="Arial Narrow"/>
                        </a:rPr>
                        <a:t>th</a:t>
                      </a:r>
                      <a:r>
                        <a:rPr lang="en-US" sz="1100" baseline="0" dirty="0">
                          <a:latin typeface="Arial Narrow"/>
                          <a:cs typeface="Arial Narrow"/>
                        </a:rPr>
                        <a:t> and 5</a:t>
                      </a:r>
                      <a:r>
                        <a:rPr lang="en-US" sz="1100" baseline="30000" dirty="0">
                          <a:latin typeface="Arial Narrow"/>
                          <a:cs typeface="Arial Narrow"/>
                        </a:rPr>
                        <a:t>th</a:t>
                      </a:r>
                    </a:p>
                    <a:p>
                      <a:pPr>
                        <a:buNone/>
                      </a:pPr>
                      <a:r>
                        <a:rPr lang="en-US" sz="1600" baseline="30000">
                          <a:latin typeface="Arial Narrow"/>
                          <a:cs typeface="Arial Narrow"/>
                        </a:rPr>
                        <a:t>11:59am - 1:22pm</a:t>
                      </a:r>
                      <a:endParaRPr lang="en-US" sz="18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9580" y="44450"/>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Chorus 1, 2, 3</a:t>
            </a:r>
          </a:p>
          <a:p>
            <a:pPr algn="ctr" eaLnBrk="1" hangingPunct="1">
              <a:spcBef>
                <a:spcPct val="0"/>
              </a:spcBef>
              <a:buFontTx/>
              <a:buNone/>
            </a:pPr>
            <a:r>
              <a:rPr lang="en-US" altLang="en-US" sz="1400" b="1" dirty="0">
                <a:ea typeface="Baskerville"/>
                <a:cs typeface="Baskerville"/>
              </a:rPr>
              <a:t>Mrs. Fultz</a:t>
            </a:r>
            <a:endParaRPr lang="en-US" altLang="en-US" sz="1200" i="1" dirty="0">
              <a:latin typeface="Arial Narrow" panose="020B0606020202030204" pitchFamily="34" charset="0"/>
            </a:endParaRPr>
          </a:p>
          <a:p>
            <a:pPr algn="just"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**District final will account for 10% of the semester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concerts,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b="1">
                <a:latin typeface="Arial Narrow" panose="020B0606020202030204" pitchFamily="34" charset="0"/>
              </a:rPr>
              <a:t>All work and assignments can be completed on MyLearning virtually.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4697" y="5902326"/>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Chorus 1, 2, 3.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a:t>
            </a:r>
            <a:r>
              <a:rPr lang="en-US" altLang="en-US" sz="1200" dirty="0">
                <a:latin typeface="Arial Narrow" panose="020B0604020202020204" pitchFamily="34" charset="0"/>
                <a:cs typeface="Arial Narrow" panose="020B0604020202020204" pitchFamily="34" charset="0"/>
              </a:rPr>
              <a:t> I acknowledge that p</a:t>
            </a:r>
            <a:r>
              <a:rPr lang="en-US" sz="1200" dirty="0">
                <a:latin typeface="Arial Narrow" panose="020B0604020202020204" pitchFamily="34" charset="0"/>
                <a:cs typeface="Arial Narrow" panose="020B0604020202020204" pitchFamily="34" charset="0"/>
              </a:rPr>
              <a:t>ublic performances, outside school hours, will serve as a culmination of specific instructional goals</a:t>
            </a:r>
            <a:r>
              <a:rPr lang="en-US" sz="1000" dirty="0">
                <a:latin typeface="Arial Narrow" panose="020B0604020202020204" pitchFamily="34" charset="0"/>
                <a:cs typeface="Arial Narrow" panose="020B0604020202020204" pitchFamily="34" charset="0"/>
              </a:rPr>
              <a:t>. </a:t>
            </a:r>
            <a:r>
              <a:rPr lang="en-US" altLang="en-US" sz="1200" dirty="0">
                <a:latin typeface="Arial Narrow" panose="020B0606020202030204" pitchFamily="34" charset="0"/>
              </a:rPr>
              <a:t>I understand that students must adhere to the MYP policies and procedures. </a:t>
            </a:r>
            <a:r>
              <a:rPr lang="en-US" altLang="en-US" sz="1200" b="1" dirty="0">
                <a:latin typeface="Arial Narrow" panose="020B0606020202030204" pitchFamily="34" charset="0"/>
              </a:rPr>
              <a:t>This syllabus should remain in the student process journal.</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204516" y="5937251"/>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Chorus 1, 2,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76213" y="6117439"/>
            <a:ext cx="5191125"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i="1" u="sng" dirty="0">
                <a:latin typeface="Arial Narrow" panose="020B0606020202030204" pitchFamily="34" charset="0"/>
              </a:rPr>
              <a:t>**Please edit this for applicable resources to your class**</a:t>
            </a: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handouts for assignments will be uploaded to </a:t>
            </a:r>
            <a:r>
              <a:rPr lang="en-US" altLang="en-US" sz="1000"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sz="1000" b="1" cap="all" dirty="0">
                <a:latin typeface="Arial Black"/>
                <a:ea typeface="ＭＳ Ｐゴシック" charset="0"/>
                <a:cs typeface="Arial Black"/>
              </a:rPr>
              <a:t>REQUIRED MATERIALS</a:t>
            </a:r>
            <a:endParaRPr lang="en-US" altLang="en-US" sz="1000" dirty="0">
              <a:latin typeface="Arial Narrow" panose="020B0606020202030204" pitchFamily="34" charset="0"/>
            </a:endParaRPr>
          </a:p>
          <a:p>
            <a:pPr eaLnBrk="1" hangingPunct="1">
              <a:spcBef>
                <a:spcPct val="0"/>
              </a:spcBef>
              <a:buFontTx/>
              <a:buNone/>
            </a:pPr>
            <a:r>
              <a:rPr lang="en-US" altLang="en-US" sz="1000" dirty="0">
                <a:latin typeface="Arial Narrow" panose="020B0604020202020204" pitchFamily="34" charset="0"/>
                <a:cs typeface="Arial Narrow" panose="020B0604020202020204" pitchFamily="34" charset="0"/>
              </a:rPr>
              <a:t>All </a:t>
            </a:r>
            <a:r>
              <a:rPr lang="en-US" altLang="en-US" sz="1000" dirty="0" err="1">
                <a:latin typeface="Arial Narrow" panose="020B0604020202020204" pitchFamily="34" charset="0"/>
                <a:cs typeface="Arial Narrow" panose="020B0604020202020204" pitchFamily="34" charset="0"/>
              </a:rPr>
              <a:t>Clases</a:t>
            </a:r>
            <a:r>
              <a:rPr lang="en-US" altLang="en-US" sz="1000" dirty="0">
                <a:latin typeface="Arial Narrow" panose="020B0604020202020204" pitchFamily="34" charset="0"/>
                <a:cs typeface="Arial Narrow" panose="020B0604020202020204" pitchFamily="34" charset="0"/>
              </a:rPr>
              <a:t>: Black 3 ring binder, page protectors, pencils</a:t>
            </a:r>
          </a:p>
          <a:p>
            <a:pPr algn="ctr">
              <a:spcBef>
                <a:spcPct val="0"/>
              </a:spcBef>
              <a:buNone/>
            </a:pPr>
            <a:endParaRPr lang="en-US" altLang="en-US" sz="900" b="1" dirty="0">
              <a:latin typeface="Arial Narrow" panose="020B0606020202030204" pitchFamily="34" charset="0"/>
            </a:endParaRPr>
          </a:p>
          <a:p>
            <a:pPr algn="ctr">
              <a:spcBef>
                <a:spcPct val="0"/>
              </a:spcBef>
              <a:buNone/>
            </a:pPr>
            <a:endParaRPr lang="en-US" altLang="en-US" sz="900" b="1" dirty="0">
              <a:latin typeface="Arial Narrow" panose="020B0606020202030204" pitchFamily="34" charset="0"/>
            </a:endParaRPr>
          </a:p>
          <a:p>
            <a:pPr algn="ctr">
              <a:spcBef>
                <a:spcPct val="0"/>
              </a:spcBef>
              <a:buNone/>
            </a:pPr>
            <a:endParaRPr lang="en-US" altLang="en-US" sz="900" b="1" dirty="0">
              <a:latin typeface="Arial Narrow" panose="020B0606020202030204" pitchFamily="34" charset="0"/>
            </a:endParaRPr>
          </a:p>
          <a:p>
            <a:pPr algn="ctr">
              <a:spcBef>
                <a:spcPct val="0"/>
              </a:spcBef>
              <a:buNone/>
            </a:pPr>
            <a:r>
              <a:rPr lang="en-US" altLang="en-US" sz="900" b="1" dirty="0">
                <a:latin typeface="Arial Narrow" panose="020B0606020202030204" pitchFamily="34" charset="0"/>
              </a:rPr>
              <a:t>DO NOT CUT!!     DO NOT CUT!!       DO NOT CUT!!    DO NOT CUT!!</a:t>
            </a:r>
            <a:r>
              <a:rPr lang="en-US" altLang="en-US" sz="1000" b="1" dirty="0">
                <a:latin typeface="Arial Narrow" panose="020B0606020202030204" pitchFamily="34" charset="0"/>
              </a:rPr>
              <a:t>  </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14975" y="5414615"/>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Fundamentals of Music</a:t>
            </a:r>
          </a:p>
          <a:p>
            <a:pPr>
              <a:spcBef>
                <a:spcPct val="0"/>
              </a:spcBef>
              <a:buNone/>
            </a:pPr>
            <a:r>
              <a:rPr lang="en-US" altLang="en-US" sz="1200" b="1" u="sng" dirty="0">
                <a:latin typeface="Arial Narrow" panose="020B0606020202030204" pitchFamily="34" charset="0"/>
              </a:rPr>
              <a:t>Unit 2:</a:t>
            </a:r>
            <a:r>
              <a:rPr lang="en-US" altLang="en-US" sz="1200" dirty="0">
                <a:latin typeface="Arial Narrow" panose="020B0606020202030204" pitchFamily="34" charset="0"/>
              </a:rPr>
              <a:t> Globally Setting the Stage</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dirty="0">
                <a:latin typeface="Arial Narrow" panose="020B0606020202030204" pitchFamily="34" charset="0"/>
              </a:rPr>
              <a:t> </a:t>
            </a:r>
            <a:r>
              <a:rPr lang="en-US" sz="1200" dirty="0">
                <a:latin typeface="Arial Narrow" panose="020B0606020202030204" pitchFamily="34" charset="0"/>
              </a:rPr>
              <a:t>The Mindful Musician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dirty="0">
                <a:latin typeface="Arial Narrow" panose="020B0606020202030204" pitchFamily="34" charset="0"/>
              </a:rPr>
              <a:t> </a:t>
            </a:r>
            <a:r>
              <a:rPr lang="en-US" sz="1200" dirty="0">
                <a:latin typeface="Arial Narrow" panose="020B0606020202030204" pitchFamily="34" charset="0"/>
              </a:rPr>
              <a:t>Expressive Elements</a:t>
            </a:r>
            <a:endParaRPr lang="en-US" altLang="en-US" sz="1200"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
        <p:nvSpPr>
          <p:cNvPr id="31" name="TextBox 30">
            <a:extLst>
              <a:ext uri="{FF2B5EF4-FFF2-40B4-BE49-F238E27FC236}">
                <a16:creationId xmlns:a16="http://schemas.microsoft.com/office/drawing/2014/main" id="{31341C8E-7207-E149-9AEE-866E26A8315F}"/>
              </a:ext>
            </a:extLst>
          </p:cNvPr>
          <p:cNvSpPr txBox="1"/>
          <p:nvPr/>
        </p:nvSpPr>
        <p:spPr>
          <a:xfrm>
            <a:off x="5510213" y="6890121"/>
            <a:ext cx="2035174" cy="120032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Please refer to the </a:t>
            </a:r>
            <a:r>
              <a:rPr lang="en-US" sz="1200" b="1" dirty="0">
                <a:latin typeface="Arial Narrow" panose="020B0604020202020204" pitchFamily="34" charset="0"/>
                <a:cs typeface="Arial Narrow" panose="020B0604020202020204" pitchFamily="34" charset="0"/>
              </a:rPr>
              <a:t>Music Handbook </a:t>
            </a:r>
            <a:r>
              <a:rPr lang="en-US" sz="1200" dirty="0">
                <a:latin typeface="Arial Narrow" panose="020B0604020202020204" pitchFamily="34" charset="0"/>
                <a:cs typeface="Arial Narrow" panose="020B0604020202020204" pitchFamily="34" charset="0"/>
              </a:rPr>
              <a:t>for other important information by clicking on the “Music Department” link of the school web site. pvms.pasco.k12.fl.us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1433</Words>
  <Application>Microsoft Macintosh PowerPoint</Application>
  <PresentationFormat>Custom</PresentationFormat>
  <Paragraphs>126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Heather L. Fultz</cp:lastModifiedBy>
  <cp:revision>20</cp:revision>
  <dcterms:modified xsi:type="dcterms:W3CDTF">2020-08-21T12:35:47Z</dcterms:modified>
</cp:coreProperties>
</file>