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780"/>
  </p:normalViewPr>
  <p:slideViewPr>
    <p:cSldViewPr snapToGrid="0">
      <p:cViewPr>
        <p:scale>
          <a:sx n="66" d="100"/>
          <a:sy n="66" d="100"/>
        </p:scale>
        <p:origin x="1560" y="3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8/18/2020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8/18/2020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8/18/2020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8/18/2020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8/18/2020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8/18/2020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8/18/2020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8/18/2020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8/18/2020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8/18/2020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8/18/2020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8/18/2020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8/18/2020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8/18/2020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35778" y="1838381"/>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797" y="2092400"/>
            <a:ext cx="307977" cy="31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335" y="2521233"/>
            <a:ext cx="339728" cy="34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620" y="3115350"/>
            <a:ext cx="343680" cy="34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1518469330"/>
              </p:ext>
            </p:extLst>
          </p:nvPr>
        </p:nvGraphicFramePr>
        <p:xfrm>
          <a:off x="450233" y="2092400"/>
          <a:ext cx="1739545" cy="2463705"/>
        </p:xfrm>
        <a:graphic>
          <a:graphicData uri="http://schemas.openxmlformats.org/drawingml/2006/table">
            <a:tbl>
              <a:tblPr firstRow="1" bandRow="1">
                <a:tableStyleId>{2D5ABB26-0587-4C30-8999-92F81FD0307C}</a:tableStyleId>
              </a:tblPr>
              <a:tblGrid>
                <a:gridCol w="1739545">
                  <a:extLst>
                    <a:ext uri="{9D8B030D-6E8A-4147-A177-3AD203B41FA5}">
                      <a16:colId xmlns:a16="http://schemas.microsoft.com/office/drawing/2014/main" val="20000"/>
                    </a:ext>
                  </a:extLst>
                </a:gridCol>
              </a:tblGrid>
              <a:tr h="395509">
                <a:tc>
                  <a:txBody>
                    <a:bodyPr/>
                    <a:lstStyle/>
                    <a:p>
                      <a:pPr>
                        <a:buNone/>
                      </a:pPr>
                      <a:r>
                        <a:rPr lang="en-US" sz="1100" dirty="0">
                          <a:latin typeface="Arial Narrow"/>
                          <a:cs typeface="Arial Narrow"/>
                        </a:rPr>
                        <a:t>askinner@pasco.k12.fl.us</a:t>
                      </a:r>
                    </a:p>
                  </a:txBody>
                  <a:tcPr marL="91444" marR="91444" marT="45732" marB="45732" anchor="ctr"/>
                </a:tc>
                <a:extLst>
                  <a:ext uri="{0D108BD9-81ED-4DB2-BD59-A6C34878D82A}">
                    <a16:rowId xmlns:a16="http://schemas.microsoft.com/office/drawing/2014/main" val="10000"/>
                  </a:ext>
                </a:extLst>
              </a:tr>
              <a:tr h="565084">
                <a:tc>
                  <a:txBody>
                    <a:bodyPr/>
                    <a:lstStyle/>
                    <a:p>
                      <a:r>
                        <a:rPr lang="en-US" sz="900" dirty="0">
                          <a:latin typeface="Arial Narrow"/>
                          <a:cs typeface="Arial Narrow"/>
                        </a:rPr>
                        <a:t>813-794-4800</a:t>
                      </a:r>
                    </a:p>
                    <a:p>
                      <a:r>
                        <a:rPr lang="en-US" sz="900" dirty="0">
                          <a:latin typeface="Arial Narrow"/>
                          <a:cs typeface="Arial Narrow"/>
                        </a:rPr>
                        <a:t>727-401-4495 google voice</a:t>
                      </a:r>
                    </a:p>
                  </a:txBody>
                  <a:tcPr marL="91444" marR="91444" marT="45732" marB="45732" anchor="ctr"/>
                </a:tc>
                <a:extLst>
                  <a:ext uri="{0D108BD9-81ED-4DB2-BD59-A6C34878D82A}">
                    <a16:rowId xmlns:a16="http://schemas.microsoft.com/office/drawing/2014/main" val="10001"/>
                  </a:ext>
                </a:extLst>
              </a:tr>
              <a:tr h="10338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latin typeface="Arial Narrow"/>
                          <a:cs typeface="Arial Narrow"/>
                        </a:rPr>
                        <a:t>Remind Class Code </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latin typeface="Arial Narrow"/>
                          <a:cs typeface="Arial Narrow"/>
                        </a:rPr>
                        <a:t>Virtual Pd1 @cce73e4</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effectLst/>
                          <a:latin typeface="Arial Narrow"/>
                        </a:rPr>
                        <a:t>Virtual Pd2 @cab86fk</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effectLst/>
                          <a:latin typeface="Arial Narrow"/>
                        </a:rPr>
                        <a:t>Traditional Pd3 @fba99gd</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effectLst/>
                          <a:latin typeface="Arial Narrow"/>
                        </a:rPr>
                        <a:t>Traditional Pd6 @9f989k</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effectLst/>
                          <a:latin typeface="Arial Narrow"/>
                        </a:rPr>
                        <a:t>Traditional Pd7 @g78e66</a:t>
                      </a:r>
                      <a:endParaRPr lang="cs-CZ" sz="1100" b="0"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405808">
                <a:tc>
                  <a:txBody>
                    <a:bodyPr/>
                    <a:lstStyle/>
                    <a:p>
                      <a:pPr>
                        <a:buNone/>
                      </a:pPr>
                      <a:r>
                        <a:rPr lang="en-US" sz="1100" baseline="0" dirty="0">
                          <a:latin typeface="Arial Narrow"/>
                          <a:cs typeface="Arial Narrow"/>
                        </a:rPr>
                        <a:t>Planning Time:11:39-1:22pm</a:t>
                      </a: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0" y="184577"/>
            <a:ext cx="7693412"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Design/</a:t>
            </a:r>
            <a:r>
              <a:rPr lang="en-US" altLang="en-US" sz="1400" b="1" dirty="0" err="1">
                <a:ea typeface="Baskerville"/>
                <a:cs typeface="Baskerville"/>
              </a:rPr>
              <a:t>AgriScience</a:t>
            </a:r>
            <a:r>
              <a:rPr lang="en-US" altLang="en-US" sz="1400" b="1" dirty="0">
                <a:ea typeface="Baskerville"/>
                <a:cs typeface="Baskerville"/>
              </a:rPr>
              <a:t> Years 1, 2 &amp; 3  </a:t>
            </a:r>
          </a:p>
          <a:p>
            <a:pPr algn="ctr" eaLnBrk="1" hangingPunct="1">
              <a:spcBef>
                <a:spcPct val="0"/>
              </a:spcBef>
              <a:buFontTx/>
              <a:buNone/>
            </a:pPr>
            <a:r>
              <a:rPr lang="en-US" altLang="en-US" sz="1400" b="1" i="1" dirty="0">
                <a:latin typeface="Arial Narrow" panose="020B0606020202030204" pitchFamily="34" charset="0"/>
                <a:ea typeface="Baskerville"/>
              </a:rPr>
              <a:t>Audra Skinner</a:t>
            </a:r>
          </a:p>
          <a:p>
            <a:pPr algn="ctr" eaLnBrk="1" hangingPunct="1">
              <a:spcBef>
                <a:spcPct val="0"/>
              </a:spcBef>
              <a:buFontTx/>
              <a:buNone/>
            </a:pPr>
            <a:endParaRPr lang="en-US" altLang="en-US" sz="1000" dirty="0">
              <a:latin typeface="Arial Narrow" panose="020B0606020202030204" pitchFamily="34" charset="0"/>
              <a:ea typeface="Baskerville"/>
            </a:endParaRPr>
          </a:p>
          <a:p>
            <a:pPr algn="ctr" eaLnBrk="1" hangingPunct="1">
              <a:spcBef>
                <a:spcPct val="0"/>
              </a:spcBef>
              <a:buNone/>
            </a:pPr>
            <a:r>
              <a:rPr lang="en-US" sz="1000" dirty="0"/>
              <a:t>Middle Years </a:t>
            </a:r>
            <a:r>
              <a:rPr lang="en-US" sz="1000" dirty="0" err="1"/>
              <a:t>Programme</a:t>
            </a:r>
            <a:r>
              <a:rPr lang="en-US" sz="1000" dirty="0"/>
              <a:t> (MYP) Design Course Agricultural Sciences is designed to assist students in making informed decisions regarding their future academic and occupational goals. Students will develop scientific skills in the follow agriculture areas: </a:t>
            </a:r>
            <a:r>
              <a:rPr lang="en-US" sz="1000" dirty="0" err="1"/>
              <a:t>agriscience</a:t>
            </a:r>
            <a:r>
              <a:rPr lang="en-US" sz="1000" dirty="0"/>
              <a:t> research, plant science, animal science, food science, </a:t>
            </a:r>
            <a:r>
              <a:rPr lang="en-US" sz="1000" dirty="0" err="1"/>
              <a:t>agriscience</a:t>
            </a:r>
            <a:r>
              <a:rPr lang="en-US" sz="1000" dirty="0"/>
              <a:t> laboratories, agricultural processing and marketing, environmental resources, leadership and communication. </a:t>
            </a:r>
          </a:p>
          <a:p>
            <a:pPr algn="ctr" eaLnBrk="1" hangingPunct="1">
              <a:spcBef>
                <a:spcPct val="0"/>
              </a:spcBef>
              <a:buFontTx/>
              <a:buNone/>
            </a:pPr>
            <a:endParaRPr lang="en-US" altLang="en-US" sz="1000" dirty="0">
              <a:latin typeface="Arial Narrow" panose="020B0606020202030204" pitchFamily="34" charset="0"/>
              <a:ea typeface="Baskerville"/>
            </a:endParaRPr>
          </a:p>
          <a:p>
            <a:pPr algn="ctr" eaLnBrk="1" hangingPunct="1">
              <a:spcBef>
                <a:spcPct val="0"/>
              </a:spcBef>
              <a:buNone/>
            </a:pPr>
            <a:r>
              <a:rPr lang="en-US" dirty="0"/>
              <a:t> </a:t>
            </a:r>
            <a:endParaRPr lang="en-US" altLang="en-US" sz="1000" dirty="0">
              <a:latin typeface="+mj-lt"/>
            </a:endParaRPr>
          </a:p>
          <a:p>
            <a:pPr eaLnBrk="1" hangingPunct="1">
              <a:spcBef>
                <a:spcPct val="0"/>
              </a:spcBef>
              <a:buFontTx/>
              <a:buNone/>
            </a:pPr>
            <a:r>
              <a:rPr lang="en-US" altLang="en-US" sz="1200" i="1" dirty="0">
                <a:latin typeface="Arial Narrow" panose="020B0606020202030204" pitchFamily="34" charset="0"/>
              </a:rPr>
              <a:t>    </a:t>
            </a:r>
            <a:r>
              <a:rPr lang="en-US" altLang="en-US" sz="1050" i="1" dirty="0">
                <a:latin typeface="Arial Narrow" panose="020B0606020202030204" pitchFamily="34" charset="0"/>
              </a:rPr>
              <a:t> </a:t>
            </a:r>
          </a:p>
          <a:p>
            <a:pPr algn="ctr" eaLnBrk="1" hangingPunct="1">
              <a:spcBef>
                <a:spcPct val="0"/>
              </a:spcBef>
              <a:buFontTx/>
              <a:buNone/>
            </a:pPr>
            <a:endParaRPr lang="en-US" altLang="en-US" sz="1000"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8993" y="3683285"/>
            <a:ext cx="332657" cy="33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a:latin typeface="Arial Narrow" charset="0"/>
                <a:ea typeface="Arial Narrow" charset="0"/>
                <a:cs typeface="Arial Narrow" charset="0"/>
              </a:rPr>
              <a:t>Students will have a variety of performance &amp; traditional assessments during the year</a:t>
            </a:r>
            <a:r>
              <a:rPr lang="en-US" sz="120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465364" y="197379"/>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24906" y="1827806"/>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**Please Note that this course has a required End of Course exam that counts for 10% of the total semester grade, the test is comprehensive and can significantly impact the previous </a:t>
            </a:r>
            <a:r>
              <a:rPr lang="en-US" altLang="en-US" sz="900" b="1" i="1" u="sng">
                <a:latin typeface="Arial Narrow" panose="020B0606020202030204" pitchFamily="34" charset="0"/>
              </a:rPr>
              <a:t>quarter grade!”</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latin typeface="Arial Narrow" panose="020B0606020202030204" pitchFamily="34" charset="0"/>
              </a:rPr>
              <a:t>YES, WE DID SOMETHING IMPORTANT WHILE YOU WERE ABSENT. </a:t>
            </a:r>
            <a:r>
              <a:rPr lang="en-US" altLang="en-US" sz="110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a:latin typeface="Arial Narrow" panose="020B0606020202030204" pitchFamily="34" charset="0"/>
              </a:rPr>
              <a:t>Student Code of Conduct page 9)</a:t>
            </a:r>
            <a:endParaRPr lang="en-US" altLang="en-US" sz="1100">
              <a:latin typeface="Arial Narrow" panose="020B0606020202030204" pitchFamily="34" charset="0"/>
            </a:endParaRPr>
          </a:p>
          <a:p>
            <a:pPr eaLnBrk="1" hangingPunct="1">
              <a:spcBef>
                <a:spcPct val="0"/>
              </a:spcBef>
              <a:buFontTx/>
              <a:buNone/>
            </a:pPr>
            <a:endParaRPr lang="en-US" altLang="en-US" sz="110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a:latin typeface="Arial Narrow" charset="0"/>
            </a:endParaRPr>
          </a:p>
          <a:p>
            <a:pPr eaLnBrk="1" hangingPunct="1">
              <a:spcBef>
                <a:spcPct val="0"/>
              </a:spcBef>
              <a:buFontTx/>
              <a:buNone/>
              <a:defRPr/>
            </a:pPr>
            <a:r>
              <a:rPr lang="en-US" altLang="en-US" sz="1050">
                <a:latin typeface="Arial Narrow" charset="0"/>
              </a:rPr>
              <a:t>Username__________________________  Password </a:t>
            </a:r>
            <a:r>
              <a:rPr lang="en-US" altLang="en-US" sz="1200">
                <a:latin typeface="Arial Narrow" charset="0"/>
              </a:rPr>
              <a:t>___________________________</a:t>
            </a:r>
          </a:p>
          <a:p>
            <a:pPr eaLnBrk="1" hangingPunct="1">
              <a:spcBef>
                <a:spcPct val="0"/>
              </a:spcBef>
              <a:buFontTx/>
              <a:buNone/>
              <a:defRPr/>
            </a:pPr>
            <a:endParaRPr lang="en-US" altLang="en-US" sz="1200" b="1">
              <a:latin typeface="Arial Narrow" charset="0"/>
            </a:endParaRPr>
          </a:p>
          <a:p>
            <a:pPr eaLnBrk="1" hangingPunct="1">
              <a:spcBef>
                <a:spcPct val="0"/>
              </a:spcBef>
              <a:buFontTx/>
              <a:buNone/>
              <a:defRPr/>
            </a:pPr>
            <a:r>
              <a:rPr lang="en-US" altLang="en-US" sz="1200" b="1">
                <a:latin typeface="Arial Narrow" charset="0"/>
              </a:rPr>
              <a:t>					</a:t>
            </a:r>
            <a:r>
              <a:rPr lang="en-US" altLang="en-US" sz="1200">
                <a:latin typeface="Arial Narrow" charset="0"/>
              </a:rPr>
              <a:t>	</a:t>
            </a:r>
            <a:endParaRPr lang="en-US" altLang="en-US" sz="1200" b="1">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a:t>
            </a:r>
            <a:r>
              <a:rPr lang="en-US" altLang="en-US" sz="1200" dirty="0" err="1">
                <a:latin typeface="Arial Narrow" panose="020B0606020202030204" pitchFamily="34" charset="0"/>
              </a:rPr>
              <a:t>AgriScience</a:t>
            </a:r>
            <a:r>
              <a:rPr lang="en-US" altLang="en-US" sz="1200" dirty="0">
                <a:latin typeface="Arial Narrow" panose="020B0606020202030204" pitchFamily="34" charset="0"/>
              </a:rPr>
              <a:t> year 1, 2 &amp; 3.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Design/</a:t>
            </a:r>
            <a:r>
              <a:rPr lang="en-US" altLang="en-US" sz="1800" dirty="0" err="1"/>
              <a:t>AgriScience</a:t>
            </a:r>
            <a:r>
              <a:rPr lang="en-US" altLang="en-US" sz="1800" dirty="0"/>
              <a:t> Years 1, 2 &amp; 3</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 </a:t>
            </a:r>
            <a:r>
              <a:rPr lang="en-US" altLang="en-US" sz="1000" dirty="0">
                <a:latin typeface="Arial Narrow" panose="020B0606020202030204" pitchFamily="34" charset="0"/>
              </a:rPr>
              <a:t>account. This is used to communicate upcoming assignments, events, reminders, and progress. Login information will be sent home and the class code can be found on the front of this syllabus. 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Some assignments are available through MyLearning on </a:t>
            </a:r>
            <a:r>
              <a:rPr lang="en-US" altLang="en-US" sz="1000" dirty="0" err="1">
                <a:latin typeface="Arial Narrow" panose="020B0606020202030204" pitchFamily="34" charset="0"/>
              </a:rPr>
              <a:t>Mypascoconnect</a:t>
            </a:r>
            <a:r>
              <a:rPr lang="en-US" altLang="en-US" sz="1000" dirty="0">
                <a:latin typeface="Arial Narrow" panose="020B0606020202030204" pitchFamily="34" charset="0"/>
              </a:rPr>
              <a:t> that can be accessed from home or any internet connection.. </a:t>
            </a:r>
            <a:endParaRPr lang="en-US" dirty="0"/>
          </a:p>
          <a:p>
            <a:pPr eaLnBrk="1" hangingPunct="1">
              <a:spcBef>
                <a:spcPct val="0"/>
              </a:spcBef>
              <a:buNone/>
            </a:pPr>
            <a:r>
              <a:rPr lang="en-US" altLang="en-US" sz="1000" dirty="0">
                <a:latin typeface="Arial Narrow" panose="020B0606020202030204" pitchFamily="34" charset="0"/>
              </a:rPr>
              <a:t>Our class will have a </a:t>
            </a:r>
            <a:r>
              <a:rPr lang="en-US" altLang="en-US" sz="1000" b="1" dirty="0" err="1">
                <a:latin typeface="Arial Narrow" panose="020B0606020202030204" pitchFamily="34" charset="0"/>
              </a:rPr>
              <a:t>Mylearning</a:t>
            </a:r>
            <a:r>
              <a:rPr lang="en-US" altLang="en-US" sz="1000" dirty="0">
                <a:latin typeface="Arial Narrow" panose="020B0606020202030204" pitchFamily="34" charset="0"/>
              </a:rPr>
              <a:t> page where students can access resources used in class such as handouts, videos, and power points. </a:t>
            </a:r>
          </a:p>
          <a:p>
            <a:pPr eaLnBrk="1" hangingPunct="1">
              <a:spcBef>
                <a:spcPct val="0"/>
              </a:spcBef>
              <a:buNone/>
            </a:pPr>
            <a:r>
              <a:rPr lang="en-US" altLang="en-US" sz="1000" dirty="0">
                <a:latin typeface="Arial Narrow" panose="020B0606020202030204" pitchFamily="34" charset="0"/>
              </a:rPr>
              <a:t>Students will have access to their textbooks in class only!  </a:t>
            </a:r>
          </a:p>
          <a:p>
            <a:pPr eaLnBrk="1" hangingPunct="1">
              <a:spcBef>
                <a:spcPct val="0"/>
              </a:spcBef>
              <a:buFontTx/>
              <a:buNone/>
            </a:pPr>
            <a:endParaRPr lang="en-US" altLang="en-US" sz="1000" b="1" dirty="0">
              <a:latin typeface="Arial Narrow" panose="020B0606020202030204" pitchFamily="34" charset="0"/>
            </a:endParaRPr>
          </a:p>
          <a:p>
            <a:pPr>
              <a:spcBef>
                <a:spcPct val="0"/>
              </a:spcBef>
              <a:buFontTx/>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49" y="6729413"/>
            <a:ext cx="20256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latin typeface="Arial Narrow" panose="020B0606020202030204" pitchFamily="34" charset="0"/>
              </a:rPr>
              <a:t>.</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524375"/>
            <a:ext cx="2178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endParaRPr lang="en-US" altLang="en-US" sz="1200" b="1" i="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1: </a:t>
            </a:r>
            <a:r>
              <a:rPr lang="en-US" altLang="en-US" sz="1200" dirty="0">
                <a:latin typeface="Arial Narrow" panose="020B0606020202030204" pitchFamily="34" charset="0"/>
              </a:rPr>
              <a:t>Safety</a:t>
            </a:r>
          </a:p>
          <a:p>
            <a:pPr>
              <a:spcBef>
                <a:spcPct val="0"/>
              </a:spcBef>
              <a:buNone/>
            </a:pPr>
            <a:r>
              <a:rPr lang="en-US" altLang="en-US" sz="1200" b="1" u="sng" dirty="0">
                <a:latin typeface="Arial Narrow" panose="020B0606020202030204" pitchFamily="34" charset="0"/>
              </a:rPr>
              <a:t>Unit 2:  </a:t>
            </a:r>
            <a:r>
              <a:rPr lang="en-US" altLang="en-US" sz="1200" dirty="0">
                <a:latin typeface="Arial Narrow" panose="020B0606020202030204" pitchFamily="34" charset="0"/>
              </a:rPr>
              <a:t>History &amp; Products of Agri-science</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3: </a:t>
            </a:r>
            <a:r>
              <a:rPr lang="en-US" altLang="en-US" sz="1200" dirty="0">
                <a:latin typeface="Arial Narrow" panose="020B0606020202030204" pitchFamily="34" charset="0"/>
              </a:rPr>
              <a:t>Leadership &amp; FFA</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4: </a:t>
            </a:r>
            <a:r>
              <a:rPr lang="en-US" altLang="en-US" sz="1200" dirty="0">
                <a:latin typeface="Arial Narrow" panose="020B0606020202030204" pitchFamily="34" charset="0"/>
              </a:rPr>
              <a:t>Plant Science</a:t>
            </a:r>
          </a:p>
          <a:p>
            <a:pPr>
              <a:spcBef>
                <a:spcPct val="0"/>
              </a:spcBef>
              <a:buNone/>
            </a:pPr>
            <a:r>
              <a:rPr lang="en-US" altLang="en-US" sz="1200" b="1" u="sng" dirty="0">
                <a:latin typeface="Arial Narrow" panose="020B0606020202030204" pitchFamily="34" charset="0"/>
              </a:rPr>
              <a:t>Unit 5</a:t>
            </a:r>
            <a:r>
              <a:rPr lang="en-US" altLang="en-US" sz="1200" dirty="0">
                <a:latin typeface="Arial Narrow" panose="020B0606020202030204" pitchFamily="34" charset="0"/>
              </a:rPr>
              <a:t>:  Environmental Science</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6: </a:t>
            </a:r>
            <a:r>
              <a:rPr lang="en-US" altLang="en-US" sz="1200" dirty="0">
                <a:latin typeface="Arial Narrow" panose="020B0606020202030204" pitchFamily="34" charset="0"/>
              </a:rPr>
              <a:t>Animal Science</a:t>
            </a:r>
          </a:p>
          <a:p>
            <a:pPr>
              <a:spcBef>
                <a:spcPct val="0"/>
              </a:spcBef>
              <a:buNone/>
            </a:pPr>
            <a:r>
              <a:rPr lang="en-US" altLang="en-US" sz="1200" b="1" u="sng" dirty="0">
                <a:latin typeface="Arial Narrow" panose="020B0606020202030204" pitchFamily="34" charset="0"/>
              </a:rPr>
              <a:t>Unit 7: </a:t>
            </a:r>
            <a:r>
              <a:rPr lang="en-US" altLang="en-US" sz="1200" dirty="0">
                <a:latin typeface="Arial Narrow" panose="020B0606020202030204" pitchFamily="34" charset="0"/>
              </a:rPr>
              <a:t>Food Science</a:t>
            </a:r>
            <a:endParaRPr lang="en-US" altLang="en-US" sz="1200" b="1" u="sng" dirty="0">
              <a:latin typeface="Arial Narrow" panose="020B0606020202030204" pitchFamily="34" charset="0"/>
            </a:endParaRP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3207</TotalTime>
  <Words>1318</Words>
  <Application>Microsoft Office PowerPoint</Application>
  <PresentationFormat>Custom</PresentationFormat>
  <Paragraphs>134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Audra Christina Skinner</cp:lastModifiedBy>
  <cp:revision>22</cp:revision>
  <cp:lastPrinted>2019-08-06T14:29:15Z</cp:lastPrinted>
  <dcterms:modified xsi:type="dcterms:W3CDTF">2020-08-20T19:41:19Z</dcterms:modified>
</cp:coreProperties>
</file>