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7" r:id="rId2"/>
    <p:sldId id="258" r:id="rId3"/>
    <p:sldId id="260" r:id="rId4"/>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2"/>
    <p:restoredTop sz="94825"/>
  </p:normalViewPr>
  <p:slideViewPr>
    <p:cSldViewPr snapToGrid="0">
      <p:cViewPr>
        <p:scale>
          <a:sx n="154" d="100"/>
          <a:sy n="154" d="100"/>
        </p:scale>
        <p:origin x="1264" y="3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315075"/>
            <a:ext cx="279876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522530478"/>
              </p:ext>
            </p:extLst>
          </p:nvPr>
        </p:nvGraphicFramePr>
        <p:xfrm>
          <a:off x="502919" y="2340781"/>
          <a:ext cx="1579563" cy="2066120"/>
        </p:xfrm>
        <a:graphic>
          <a:graphicData uri="http://schemas.openxmlformats.org/drawingml/2006/table">
            <a:tbl>
              <a:tblPr firstRow="1" bandRow="1">
                <a:tableStyleId>{2D5ABB26-0587-4C30-8999-92F81FD0307C}</a:tableStyleId>
              </a:tblPr>
              <a:tblGrid>
                <a:gridCol w="1579563">
                  <a:extLst>
                    <a:ext uri="{9D8B030D-6E8A-4147-A177-3AD203B41FA5}">
                      <a16:colId xmlns:a16="http://schemas.microsoft.com/office/drawing/2014/main" val="20000"/>
                    </a:ext>
                  </a:extLst>
                </a:gridCol>
              </a:tblGrid>
              <a:tr h="274429">
                <a:tc>
                  <a:txBody>
                    <a:bodyPr/>
                    <a:lstStyle/>
                    <a:p>
                      <a:pPr>
                        <a:buNone/>
                      </a:pPr>
                      <a:r>
                        <a:rPr lang="en-US" sz="800" dirty="0">
                          <a:latin typeface="Arial Narrow"/>
                          <a:cs typeface="Arial Narrow"/>
                        </a:rPr>
                        <a:t>apolak@pasco.k12.fl.us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800" dirty="0">
                        <a:latin typeface="Arial Narrow"/>
                        <a:cs typeface="Arial Narrow"/>
                      </a:endParaRPr>
                    </a:p>
                    <a:p>
                      <a:r>
                        <a:rPr lang="en-US" sz="800" dirty="0">
                          <a:latin typeface="Arial Narrow"/>
                          <a:cs typeface="Arial Narrow"/>
                        </a:rPr>
                        <a:t>813-794-4800</a:t>
                      </a:r>
                    </a:p>
                    <a:p>
                      <a:r>
                        <a:rPr lang="en-US" sz="800" dirty="0">
                          <a:latin typeface="Arial Narrow"/>
                          <a:cs typeface="Arial Narrow"/>
                        </a:rPr>
                        <a:t>Google Voice # 813-563-8797</a:t>
                      </a:r>
                    </a:p>
                  </a:txBody>
                  <a:tcPr marL="91444" marR="91444" marT="45732" marB="45732" anchor="ctr"/>
                </a:tc>
                <a:extLst>
                  <a:ext uri="{0D108BD9-81ED-4DB2-BD59-A6C34878D82A}">
                    <a16:rowId xmlns:a16="http://schemas.microsoft.com/office/drawing/2014/main" val="10001"/>
                  </a:ext>
                </a:extLst>
              </a:tr>
              <a:tr h="6476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dirty="0">
                          <a:latin typeface="Arial Narrow"/>
                          <a:cs typeface="Arial Narrow"/>
                        </a:rPr>
                        <a:t>Remind Class Code: Brick &amp; Mortar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dirty="0">
                          <a:latin typeface="Arial Narrow"/>
                          <a:cs typeface="Arial Narrow"/>
                        </a:rPr>
                        <a:t>Text:  </a:t>
                      </a:r>
                      <a:r>
                        <a:rPr lang="en-US" sz="800" kern="1200" dirty="0">
                          <a:solidFill>
                            <a:schemeClr val="tx1"/>
                          </a:solidFill>
                          <a:effectLst/>
                          <a:latin typeface="Arial" panose="020B0604020202020204" pitchFamily="34" charset="0"/>
                          <a:ea typeface="+mn-ea"/>
                          <a:cs typeface="Arial" panose="020B0604020202020204" pitchFamily="34" charset="0"/>
                        </a:rPr>
                        <a:t>@</a:t>
                      </a:r>
                      <a:r>
                        <a:rPr lang="en-US" sz="800" kern="1200" dirty="0" err="1">
                          <a:solidFill>
                            <a:schemeClr val="tx1"/>
                          </a:solidFill>
                          <a:effectLst/>
                          <a:latin typeface="Arial" panose="020B0604020202020204" pitchFamily="34" charset="0"/>
                          <a:ea typeface="+mn-ea"/>
                          <a:cs typeface="Arial" panose="020B0604020202020204" pitchFamily="34" charset="0"/>
                        </a:rPr>
                        <a:t>polaksci</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800" b="0" dirty="0">
                          <a:latin typeface="Arial" panose="020B0604020202020204" pitchFamily="34" charset="0"/>
                          <a:cs typeface="Arial" panose="020B0604020202020204" pitchFamily="34" charset="0"/>
                        </a:rPr>
                        <a:t>To: 81010</a:t>
                      </a:r>
                    </a:p>
                    <a:p>
                      <a:pPr marL="0" marR="0" indent="0" algn="l" defTabSz="457200" rtl="0" eaLnBrk="1" fontAlgn="auto" latinLnBrk="0" hangingPunct="1">
                        <a:lnSpc>
                          <a:spcPct val="100000"/>
                        </a:lnSpc>
                        <a:spcBef>
                          <a:spcPts val="0"/>
                        </a:spcBef>
                        <a:spcAft>
                          <a:spcPts val="0"/>
                        </a:spcAft>
                        <a:buClrTx/>
                        <a:buSzTx/>
                        <a:buFontTx/>
                        <a:buNone/>
                        <a:tabLst/>
                        <a:defRPr/>
                      </a:pPr>
                      <a:r>
                        <a:rPr lang="cs-CZ" sz="800" b="0" dirty="0" err="1">
                          <a:latin typeface="Arial" panose="020B0604020202020204" pitchFamily="34" charset="0"/>
                          <a:cs typeface="Arial" panose="020B0604020202020204" pitchFamily="34" charset="0"/>
                        </a:rPr>
                        <a:t>Virtual</a:t>
                      </a:r>
                      <a:r>
                        <a:rPr lang="cs-CZ" sz="800" b="0" dirty="0">
                          <a:latin typeface="Arial" panose="020B0604020202020204" pitchFamily="34" charset="0"/>
                          <a:cs typeface="Arial" panose="020B0604020202020204" pitchFamily="34" charset="0"/>
                        </a:rPr>
                        <a:t> </a:t>
                      </a:r>
                      <a:r>
                        <a:rPr lang="cs-CZ" sz="800" b="0" dirty="0" err="1">
                          <a:latin typeface="Arial" panose="020B0604020202020204" pitchFamily="34" charset="0"/>
                          <a:cs typeface="Arial" panose="020B0604020202020204" pitchFamily="34" charset="0"/>
                        </a:rPr>
                        <a:t>Class</a:t>
                      </a:r>
                      <a:endParaRPr lang="cs-CZ" sz="800" b="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800" b="0" dirty="0">
                          <a:latin typeface="Arial" panose="020B0604020202020204" pitchFamily="34" charset="0"/>
                          <a:cs typeface="Arial" panose="020B0604020202020204" pitchFamily="34" charset="0"/>
                        </a:rPr>
                        <a:t>Text: @</a:t>
                      </a:r>
                      <a:r>
                        <a:rPr lang="cs-CZ" sz="800" b="0" dirty="0" err="1">
                          <a:latin typeface="Arial" panose="020B0604020202020204" pitchFamily="34" charset="0"/>
                          <a:cs typeface="Arial" panose="020B0604020202020204" pitchFamily="34" charset="0"/>
                        </a:rPr>
                        <a:t>polakvirt</a:t>
                      </a:r>
                      <a:endParaRPr lang="cs-CZ" sz="800" b="0" dirty="0">
                        <a:latin typeface="Arial" panose="020B0604020202020204" pitchFamily="34" charset="0"/>
                        <a:cs typeface="Arial" panose="020B0604020202020204" pitchFamily="34" charset="0"/>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800" baseline="0" dirty="0">
                          <a:latin typeface="Arial Narrow"/>
                          <a:cs typeface="Arial Narrow"/>
                        </a:rPr>
                        <a:t>Planning Time:8:30-9:20 &amp; 10:16-11:06</a:t>
                      </a: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16019"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3 Sciences, 2020-2021</a:t>
            </a:r>
          </a:p>
          <a:p>
            <a:pPr algn="ctr" eaLnBrk="1" hangingPunct="1">
              <a:spcBef>
                <a:spcPct val="0"/>
              </a:spcBef>
              <a:buFontTx/>
              <a:buNone/>
            </a:pPr>
            <a:r>
              <a:rPr lang="en-US" altLang="en-US" sz="1400" b="1" dirty="0">
                <a:ea typeface="Baskerville"/>
                <a:cs typeface="Baskerville"/>
              </a:rPr>
              <a:t>Mr. Andrew Polak CT (ASCP)</a:t>
            </a:r>
            <a:endParaRPr lang="en-US" altLang="en-US" sz="1200" i="1" dirty="0">
              <a:latin typeface="Arial Narrow" panose="020B0606020202030204" pitchFamily="34" charset="0"/>
            </a:endParaRPr>
          </a:p>
          <a:p>
            <a:pPr eaLnBrk="1" hangingPunct="1">
              <a:spcBef>
                <a:spcPct val="0"/>
              </a:spcBef>
              <a:buFontTx/>
              <a:buNone/>
            </a:pPr>
            <a:r>
              <a:rPr lang="en-US" altLang="en-US" sz="1100" i="1" dirty="0">
                <a:latin typeface="Arial Narrow" panose="020B0604020202020204" pitchFamily="34" charset="0"/>
              </a:rPr>
              <a:t>Middle Years </a:t>
            </a:r>
            <a:r>
              <a:rPr lang="en-US" altLang="en-US" sz="1100" i="1" dirty="0" err="1">
                <a:latin typeface="Arial Narrow" panose="020B0604020202020204" pitchFamily="34" charset="0"/>
              </a:rPr>
              <a:t>Programme</a:t>
            </a:r>
            <a:r>
              <a:rPr lang="en-US" altLang="en-US" sz="1100" i="1" dirty="0">
                <a:latin typeface="Arial Narrow" panose="020B0604020202020204" pitchFamily="34" charset="0"/>
              </a:rPr>
              <a:t> (MYP) Year 3 Science courses develop skills in six scientific areas:  the Nature of Science, Properties of Matter, Matter and Energy Transformations, Life Science, Earth and Space Science and Science and Society.  Inquiry is at the heart of MYP Science Learning that aims to support students’ understanding by providing them with opportunities to independently and collaboratively investigate, take action, and reflect on their learning, while honoring the Florida Science Standards. MYP Science courses are designed to utilize observation, investigation and experimentation skills within our natural world to enable students to understand and appreciate science and its implications, consider science as a human endeavor with benefits and limitations, and develop sensitivity towards the living and non-living environments.</a:t>
            </a:r>
            <a:endParaRPr lang="en-US" altLang="en-US" sz="11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88439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548878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293225"/>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Students in Year 3 Sciences will take the State FCAT Science exam, which will determine which science courses they may take in high school.</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6549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237031"/>
            <a:ext cx="1587501"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100" dirty="0">
                <a:latin typeface="Arial Narrow" panose="020B0606020202030204" pitchFamily="34" charset="0"/>
              </a:rPr>
              <a:t>My expectation is that </a:t>
            </a:r>
            <a:r>
              <a:rPr lang="en-US" altLang="en-US" sz="1100" b="1" u="sng" dirty="0">
                <a:latin typeface="Arial Narrow" panose="020B0606020202030204" pitchFamily="34" charset="0"/>
              </a:rPr>
              <a:t>all</a:t>
            </a:r>
            <a:r>
              <a:rPr lang="en-US" altLang="en-US" sz="1100" dirty="0">
                <a:latin typeface="Arial Narrow" panose="020B0606020202030204" pitchFamily="34" charset="0"/>
              </a:rPr>
              <a:t> assignments are completed on time.  A</a:t>
            </a:r>
            <a:r>
              <a:rPr lang="en-US" altLang="en-US" sz="1100" dirty="0">
                <a:latin typeface="Arial Narrow" charset="0"/>
              </a:rPr>
              <a:t>ssignments will be posted as they are </a:t>
            </a:r>
            <a:r>
              <a:rPr lang="en-US" altLang="en-US" sz="1100" dirty="0">
                <a:latin typeface="Arial Narrow" charset="0"/>
                <a:ea typeface="Arial Narrow" charset="0"/>
                <a:cs typeface="Arial Narrow" charset="0"/>
              </a:rPr>
              <a:t>assigned in myLearning.  </a:t>
            </a:r>
            <a:r>
              <a:rPr lang="en-US" altLang="en-US" sz="1100" dirty="0"/>
              <a:t>Multiple opportunities will be given for students to show mastery of the standards, through daily work, by student request and through completion of previous missing formative assignments.</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	X:  Exempt</a:t>
            </a:r>
          </a:p>
          <a:p>
            <a:pPr eaLnBrk="1" hangingPunct="1">
              <a:spcBef>
                <a:spcPct val="0"/>
              </a:spcBef>
              <a:buFontTx/>
              <a:buNone/>
            </a:pPr>
            <a:r>
              <a:rPr lang="en-US" altLang="en-US" sz="1100" dirty="0"/>
              <a:t>	M:  Missing</a:t>
            </a:r>
          </a:p>
          <a:p>
            <a:pPr eaLnBrk="1" hangingPunct="1">
              <a:spcBef>
                <a:spcPct val="0"/>
              </a:spcBef>
              <a:buFontTx/>
              <a:buNone/>
            </a:pPr>
            <a:r>
              <a:rPr lang="en-US" altLang="en-US" sz="1100" dirty="0"/>
              <a:t>	I:  Incomplete</a:t>
            </a:r>
          </a:p>
          <a:p>
            <a:pPr eaLnBrk="1" hangingPunct="1">
              <a:spcBef>
                <a:spcPct val="0"/>
              </a:spcBef>
              <a:buFontTx/>
              <a:buNone/>
            </a:pPr>
            <a:r>
              <a:rPr lang="en-US" altLang="en-US" sz="1100" dirty="0"/>
              <a:t>	0:  A zero is the grade</a:t>
            </a:r>
          </a:p>
          <a:p>
            <a:pPr eaLnBrk="1" hangingPunct="1">
              <a:spcBef>
                <a:spcPct val="0"/>
              </a:spcBef>
              <a:buFontTx/>
              <a:buNone/>
            </a:pPr>
            <a:r>
              <a:rPr lang="en-US" altLang="en-US" sz="1100" dirty="0"/>
              <a:t>	DR:  Dropped</a:t>
            </a:r>
          </a:p>
          <a:p>
            <a:pPr eaLnBrk="1" hangingPunct="1">
              <a:spcBef>
                <a:spcPct val="0"/>
              </a:spcBef>
              <a:buFontTx/>
              <a:buNone/>
            </a:pPr>
            <a:r>
              <a:rPr lang="en-US" altLang="en-US" sz="1100" dirty="0"/>
              <a:t>	CIP:  Collected, In Progress</a:t>
            </a:r>
          </a:p>
          <a:p>
            <a:pPr eaLnBrk="1" hangingPunct="1">
              <a:spcBef>
                <a:spcPct val="0"/>
              </a:spcBef>
              <a:buFontTx/>
              <a:buNone/>
            </a:pPr>
            <a:r>
              <a:rPr lang="en-US" altLang="en-US" sz="1100" dirty="0"/>
              <a:t>	NG:  Not graded</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a:t>
            </a:r>
            <a:r>
              <a:rPr lang="en-US" altLang="en-US" sz="1050" dirty="0" err="1">
                <a:latin typeface="Arial Narrow" charset="0"/>
              </a:rPr>
              <a:t>myPascoConnect</a:t>
            </a:r>
            <a:r>
              <a:rPr lang="en-US" altLang="en-US" sz="1050" dirty="0">
                <a:latin typeface="Arial Narrow" charset="0"/>
              </a:rPr>
              <a: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Sciences.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will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Year 3 Sciences</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handouts for assignments will be uploaded to myLearning and available to print from home if needed. </a:t>
            </a:r>
            <a:endParaRPr lang="en-US" dirty="0"/>
          </a:p>
          <a:p>
            <a:pPr eaLnBrk="1" hangingPunct="1">
              <a:spcBef>
                <a:spcPct val="0"/>
              </a:spcBef>
              <a:buNone/>
            </a:pPr>
            <a:r>
              <a:rPr lang="en-US" altLang="en-US" sz="1000" dirty="0">
                <a:latin typeface="Arial Narrow" panose="020B0606020202030204" pitchFamily="34" charset="0"/>
              </a:rPr>
              <a:t>Our class will have a </a:t>
            </a:r>
            <a:r>
              <a:rPr lang="en-US" altLang="en-US" sz="1000" b="1" dirty="0">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a:t>
            </a:r>
          </a:p>
          <a:p>
            <a:pPr eaLnBrk="1" hangingPunct="1">
              <a:spcBef>
                <a:spcPct val="0"/>
              </a:spcBef>
              <a:buNone/>
            </a:pPr>
            <a:r>
              <a:rPr lang="en-US" altLang="en-US" sz="1000" dirty="0">
                <a:latin typeface="Arial Narrow" panose="020B0606020202030204" pitchFamily="34" charset="0"/>
              </a:rPr>
              <a:t>Students have access to their textbook, Pearson </a:t>
            </a:r>
            <a:r>
              <a:rPr lang="en-US" altLang="en-US" sz="1000" u="sng" dirty="0">
                <a:latin typeface="Arial Narrow" panose="020B0606020202030204" pitchFamily="34" charset="0"/>
              </a:rPr>
              <a:t>Elevate</a:t>
            </a:r>
            <a:r>
              <a:rPr lang="en-US" altLang="en-US" sz="1000" dirty="0">
                <a:latin typeface="Arial Narrow" panose="020B0606020202030204" pitchFamily="34" charset="0"/>
              </a:rPr>
              <a:t> and Pearson </a:t>
            </a:r>
            <a:r>
              <a:rPr lang="en-US" altLang="en-US" sz="1000" dirty="0" err="1">
                <a:latin typeface="Arial Narrow" panose="020B0606020202030204" pitchFamily="34" charset="0"/>
              </a:rPr>
              <a:t>EasyBridge</a:t>
            </a:r>
            <a:r>
              <a:rPr lang="en-US" altLang="en-US" sz="1000" dirty="0">
                <a:latin typeface="Arial Narrow" panose="020B0606020202030204" pitchFamily="34" charset="0"/>
              </a:rPr>
              <a:t> online through their </a:t>
            </a:r>
            <a:r>
              <a:rPr lang="en-US" altLang="en-US" sz="1000" dirty="0" err="1">
                <a:latin typeface="Arial Narrow" panose="020B0606020202030204" pitchFamily="34" charset="0"/>
              </a:rPr>
              <a:t>myPascoConnect</a:t>
            </a:r>
            <a:r>
              <a:rPr lang="en-US" altLang="en-US" sz="1000" dirty="0">
                <a:latin typeface="Arial Narrow" panose="020B0606020202030204" pitchFamily="34" charset="0"/>
              </a:rPr>
              <a:t> platform.</a:t>
            </a:r>
          </a:p>
          <a:p>
            <a:pPr eaLnBrk="1" hangingPunct="1">
              <a:spcBef>
                <a:spcPct val="0"/>
              </a:spcBef>
              <a:buNone/>
            </a:pPr>
            <a:endParaRPr lang="en-US" altLang="en-US" sz="1000"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28" name="TextBox 7">
            <a:extLst>
              <a:ext uri="{FF2B5EF4-FFF2-40B4-BE49-F238E27FC236}">
                <a16:creationId xmlns:a16="http://schemas.microsoft.com/office/drawing/2014/main" id="{23BDA76C-C5F1-B24A-A030-324FD3ECD580}"/>
              </a:ext>
            </a:extLst>
          </p:cNvPr>
          <p:cNvSpPr txBox="1">
            <a:spLocks noChangeArrowheads="1"/>
          </p:cNvSpPr>
          <p:nvPr/>
        </p:nvSpPr>
        <p:spPr bwMode="auto">
          <a:xfrm>
            <a:off x="5505450" y="4524375"/>
            <a:ext cx="2178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A:</a:t>
            </a:r>
            <a:r>
              <a:rPr lang="en-US" altLang="en-US" sz="1200" b="1" dirty="0">
                <a:latin typeface="Arial Narrow" panose="020B0606020202030204" pitchFamily="34" charset="0"/>
              </a:rPr>
              <a:t> </a:t>
            </a:r>
            <a:r>
              <a:rPr lang="en-US" altLang="en-US" sz="1200" dirty="0">
                <a:latin typeface="Arial Narrow" panose="020B0606020202030204" pitchFamily="34" charset="0"/>
              </a:rPr>
              <a:t>Matter</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B:</a:t>
            </a:r>
            <a:r>
              <a:rPr lang="en-US" altLang="en-US" sz="1200" b="1" dirty="0">
                <a:latin typeface="Arial Narrow" panose="020B0606020202030204" pitchFamily="34" charset="0"/>
              </a:rPr>
              <a:t> </a:t>
            </a:r>
            <a:r>
              <a:rPr lang="en-US" altLang="en-US" sz="1200" dirty="0">
                <a:latin typeface="Arial Narrow" panose="020B0606020202030204" pitchFamily="34" charset="0"/>
              </a:rPr>
              <a:t>Cycles in Chemistry</a:t>
            </a:r>
          </a:p>
          <a:p>
            <a:pPr>
              <a:spcBef>
                <a:spcPct val="0"/>
              </a:spcBef>
              <a:buNone/>
            </a:pPr>
            <a:r>
              <a:rPr lang="en-US" altLang="en-US" sz="1200" b="1" u="sng" dirty="0">
                <a:latin typeface="Arial Narrow" panose="020B0606020202030204" pitchFamily="34" charset="0"/>
              </a:rPr>
              <a:t>Unit C:</a:t>
            </a:r>
            <a:r>
              <a:rPr lang="en-US" altLang="en-US" sz="1200" dirty="0">
                <a:latin typeface="Arial Narrow" panose="020B0606020202030204" pitchFamily="34" charset="0"/>
              </a:rPr>
              <a:t> Space</a:t>
            </a:r>
          </a:p>
          <a:p>
            <a:pPr>
              <a:spcBef>
                <a:spcPct val="0"/>
              </a:spcBef>
              <a:buNone/>
            </a:pPr>
            <a:r>
              <a:rPr lang="en-US" altLang="en-US" sz="1200" b="1" u="sng" dirty="0">
                <a:latin typeface="Arial Narrow" panose="020B0606020202030204" pitchFamily="34" charset="0"/>
              </a:rPr>
              <a:t>Unit D</a:t>
            </a:r>
            <a:r>
              <a:rPr lang="en-US" altLang="en-US" sz="1200" dirty="0">
                <a:latin typeface="Arial Narrow" panose="020B0606020202030204" pitchFamily="34" charset="0"/>
              </a:rPr>
              <a:t>:  </a:t>
            </a:r>
            <a:r>
              <a:rPr lang="en-US" sz="1200" dirty="0">
                <a:latin typeface="Arial Narrow" panose="020B0606020202030204" pitchFamily="34" charset="0"/>
              </a:rPr>
              <a:t>Human Growth &amp; Development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120A-3286-8B4C-8D13-A9AEF16B01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99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1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1400</Words>
  <Application>Microsoft Macintosh PowerPoint</Application>
  <PresentationFormat>Custom</PresentationFormat>
  <Paragraphs>125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Black</vt:lpstr>
      <vt:lpstr>Arial Narrow</vt:lpstr>
      <vt:lpstr>Calibri</vt:lpstr>
      <vt:lpstr>DJB This is My Life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Andrew Richard Polak</cp:lastModifiedBy>
  <cp:revision>22</cp:revision>
  <dcterms:modified xsi:type="dcterms:W3CDTF">2020-08-18T16:54:35Z</dcterms:modified>
</cp:coreProperties>
</file>