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257" r:id="rId5"/>
    <p:sldId id="258" r:id="rId6"/>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55"/>
    <p:restoredTop sz="93038"/>
  </p:normalViewPr>
  <p:slideViewPr>
    <p:cSldViewPr snapToGrid="0">
      <p:cViewPr>
        <p:scale>
          <a:sx n="200" d="100"/>
          <a:sy n="200" d="100"/>
        </p:scale>
        <p:origin x="-120" y="21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8/19/20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8/19/20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8/19/20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8/19/20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8/19/20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8/19/20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8/19/20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8/19/20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8/19/20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8/19/20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8/19/20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8/19/20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8/19/20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8/19/20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pvms.pasco.k12.fl.us/ib-myp-policies/)"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s://im.kendallhunt.com/MS/families/2/index.html" TargetMode="External"/><Relationship Id="rId5" Type="http://schemas.openxmlformats.org/officeDocument/2006/relationships/image" Target="../media/image10.emf"/><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124075"/>
            <a:ext cx="20272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Middle Years </a:t>
            </a:r>
            <a:r>
              <a:rPr lang="en-US" sz="1400" b="1" cap="all" err="1">
                <a:latin typeface="Arial Black"/>
                <a:ea typeface="ＭＳ Ｐゴシック" charset="0"/>
                <a:cs typeface="Arial Black"/>
              </a:rPr>
              <a:t>Programme</a:t>
            </a:r>
            <a:r>
              <a:rPr lang="en-US" sz="1400" b="1" cap="all">
                <a:latin typeface="Arial Black"/>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026" y="2389589"/>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1" y="2826060"/>
            <a:ext cx="273050" cy="26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196850" y="447357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367" name="Picture 23" descr="laptop.png">
            <a:extLst>
              <a:ext uri="{FF2B5EF4-FFF2-40B4-BE49-F238E27FC236}">
                <a16:creationId xmlns:a16="http://schemas.microsoft.com/office/drawing/2014/main" id="{566405A8-644E-4057-85F0-1B107C39E9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025" y="330327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4995863" y="4492625"/>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53757" y="6442075"/>
            <a:ext cx="2798763"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Black" panose="020B0A04020102020204" pitchFamily="34" charset="0"/>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Not used for performance based, summative assessments </a:t>
            </a:r>
          </a:p>
          <a:p>
            <a:pPr algn="ctr" eaLnBrk="1" hangingPunct="1">
              <a:spcBef>
                <a:spcPct val="0"/>
              </a:spcBef>
              <a:buFontTx/>
              <a:buNone/>
            </a:pP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a:p>
            <a:pPr eaLnBrk="1" hangingPunct="1">
              <a:spcBef>
                <a:spcPct val="0"/>
              </a:spcBef>
              <a:buFontTx/>
              <a:buNone/>
            </a:pPr>
            <a:endParaRPr lang="en-US" altLang="en-US" sz="1100" dirty="0">
              <a:latin typeface="Arial Narrow" panose="020B0606020202030204" pitchFamily="34" charset="0"/>
            </a:endParaRP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Panthers strive to display their P.A.W.S.!</a:t>
            </a: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P- Positive</a:t>
            </a:r>
          </a:p>
          <a:p>
            <a:pPr eaLnBrk="1" hangingPunct="1">
              <a:spcBef>
                <a:spcPct val="0"/>
              </a:spcBef>
              <a:buFontTx/>
              <a:buNone/>
            </a:pPr>
            <a:r>
              <a:rPr lang="en-US" altLang="en-US" sz="1200" dirty="0">
                <a:latin typeface="Arial Narrow" panose="020B0606020202030204" pitchFamily="34" charset="0"/>
              </a:rPr>
              <a:t>A- Accountable</a:t>
            </a:r>
          </a:p>
          <a:p>
            <a:pPr eaLnBrk="1" hangingPunct="1">
              <a:spcBef>
                <a:spcPct val="0"/>
              </a:spcBef>
              <a:buFontTx/>
              <a:buNone/>
            </a:pPr>
            <a:r>
              <a:rPr lang="en-US" altLang="en-US" sz="1200" dirty="0">
                <a:latin typeface="Arial Narrow" panose="020B0606020202030204" pitchFamily="34" charset="0"/>
              </a:rPr>
              <a:t>W- Work Hard</a:t>
            </a:r>
          </a:p>
          <a:p>
            <a:pPr eaLnBrk="1" hangingPunct="1">
              <a:spcBef>
                <a:spcPct val="0"/>
              </a:spcBef>
              <a:buFontTx/>
              <a:buNone/>
            </a:pPr>
            <a:r>
              <a:rPr lang="en-US" altLang="en-US" sz="1200" dirty="0">
                <a:latin typeface="Arial Narrow" panose="020B0606020202030204" pitchFamily="34" charset="0"/>
              </a:rPr>
              <a:t>S- Safe</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016967" y="5189021"/>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dirty="0">
                <a:solidFill>
                  <a:schemeClr val="lt1"/>
                </a:solidFill>
                <a:latin typeface="Arial Black"/>
                <a:ea typeface="+mn-ea"/>
                <a:cs typeface="Arial Black"/>
              </a:rPr>
              <a:t>School Expectations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773091" y="6486291"/>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dirty="0">
                <a:solidFill>
                  <a:schemeClr val="lt1"/>
                </a:solidFill>
                <a:latin typeface="Arial Black"/>
                <a:ea typeface="+mn-ea"/>
                <a:cs typeface="Arial Black"/>
              </a:rPr>
              <a:t>Behavior 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36525" y="8202613"/>
            <a:ext cx="1196975" cy="731837"/>
          </a:xfrm>
          <a:prstGeom prst="rightArrow">
            <a:avLst>
              <a:gd name="adj1" fmla="val 50000"/>
              <a:gd name="adj2" fmla="val 49968"/>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2723256594"/>
              </p:ext>
            </p:extLst>
          </p:nvPr>
        </p:nvGraphicFramePr>
        <p:xfrm>
          <a:off x="603250" y="2154830"/>
          <a:ext cx="1255246" cy="2920826"/>
        </p:xfrm>
        <a:graphic>
          <a:graphicData uri="http://schemas.openxmlformats.org/drawingml/2006/table">
            <a:tbl>
              <a:tblPr firstRow="1" bandRow="1">
                <a:tableStyleId>{2D5ABB26-0587-4C30-8999-92F81FD0307C}</a:tableStyleId>
              </a:tblPr>
              <a:tblGrid>
                <a:gridCol w="1255246">
                  <a:extLst>
                    <a:ext uri="{9D8B030D-6E8A-4147-A177-3AD203B41FA5}">
                      <a16:colId xmlns:a16="http://schemas.microsoft.com/office/drawing/2014/main" val="20000"/>
                    </a:ext>
                  </a:extLst>
                </a:gridCol>
              </a:tblGrid>
              <a:tr h="584136">
                <a:tc>
                  <a:txBody>
                    <a:bodyPr/>
                    <a:lstStyle/>
                    <a:p>
                      <a:pPr>
                        <a:buNone/>
                      </a:pPr>
                      <a:endParaRPr lang="en-US" sz="1100" dirty="0">
                        <a:latin typeface="Arial Narrow"/>
                        <a:cs typeface="Arial Narrow"/>
                      </a:endParaRPr>
                    </a:p>
                    <a:p>
                      <a:pPr>
                        <a:buNone/>
                      </a:pPr>
                      <a:r>
                        <a:rPr lang="en-US" sz="1100" dirty="0">
                          <a:latin typeface="Arial Narrow"/>
                          <a:cs typeface="Arial Narrow"/>
                        </a:rPr>
                        <a:t>chbrown@pasco.k12.fl.us</a:t>
                      </a:r>
                    </a:p>
                  </a:txBody>
                  <a:tcPr marL="91444" marR="91444" marT="45732" marB="45732" anchor="ctr"/>
                </a:tc>
                <a:extLst>
                  <a:ext uri="{0D108BD9-81ED-4DB2-BD59-A6C34878D82A}">
                    <a16:rowId xmlns:a16="http://schemas.microsoft.com/office/drawing/2014/main" val="10000"/>
                  </a:ext>
                </a:extLst>
              </a:tr>
              <a:tr h="413774">
                <a:tc>
                  <a:txBody>
                    <a:bodyPr/>
                    <a:lstStyle/>
                    <a:p>
                      <a:r>
                        <a:rPr lang="en-US" sz="1200" dirty="0">
                          <a:latin typeface="Arial Narrow"/>
                          <a:cs typeface="Arial Narrow"/>
                        </a:rPr>
                        <a:t>813-603-7581</a:t>
                      </a:r>
                    </a:p>
                  </a:txBody>
                  <a:tcPr marL="91444" marR="91444" marT="45732" marB="45732" anchor="ctr"/>
                </a:tc>
                <a:extLst>
                  <a:ext uri="{0D108BD9-81ED-4DB2-BD59-A6C34878D82A}">
                    <a16:rowId xmlns:a16="http://schemas.microsoft.com/office/drawing/2014/main" val="10001"/>
                  </a:ext>
                </a:extLst>
              </a:tr>
              <a:tr h="74477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baseline="0" dirty="0">
                          <a:latin typeface="Arial Narrow"/>
                          <a:cs typeface="Arial Narrow"/>
                        </a:rPr>
                        <a:t>Remind Class Code</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b="0" baseline="0" dirty="0">
                          <a:latin typeface="Arial Narrow"/>
                          <a:cs typeface="Arial Narrow"/>
                        </a:rPr>
                        <a:t>@hg473e3 for 2</a:t>
                      </a:r>
                      <a:r>
                        <a:rPr lang="en-US" sz="900" b="0" baseline="30000" dirty="0">
                          <a:latin typeface="Arial Narrow"/>
                          <a:cs typeface="Arial Narrow"/>
                        </a:rPr>
                        <a:t>nd</a:t>
                      </a:r>
                      <a:endParaRPr lang="en-US" sz="900" b="0" baseline="0" dirty="0">
                        <a:latin typeface="Arial Narrow"/>
                        <a:cs typeface="Arial Narrow"/>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900" b="0" baseline="0" dirty="0">
                          <a:latin typeface="Arial Narrow"/>
                          <a:cs typeface="Arial Narrow"/>
                        </a:rPr>
                        <a:t>@437fedd for 3</a:t>
                      </a:r>
                      <a:r>
                        <a:rPr lang="en-US" sz="900" b="0" baseline="30000" dirty="0">
                          <a:latin typeface="Arial Narrow"/>
                          <a:cs typeface="Arial Narrow"/>
                        </a:rPr>
                        <a:t>rd</a:t>
                      </a:r>
                      <a:endParaRPr lang="en-US" sz="900" b="0" baseline="0" dirty="0">
                        <a:latin typeface="Arial Narrow"/>
                        <a:cs typeface="Arial Narrow"/>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900" b="0" baseline="0" dirty="0">
                          <a:latin typeface="Arial Narrow"/>
                          <a:cs typeface="Arial Narrow"/>
                        </a:rPr>
                        <a:t>@f8g6ag3 for 4</a:t>
                      </a:r>
                      <a:r>
                        <a:rPr lang="en-US" sz="900" b="0" baseline="30000" dirty="0">
                          <a:latin typeface="Arial Narrow"/>
                          <a:cs typeface="Arial Narrow"/>
                        </a:rPr>
                        <a:t>th</a:t>
                      </a:r>
                      <a:endParaRPr lang="en-US" sz="900" b="0" baseline="0" dirty="0">
                        <a:latin typeface="Arial Narrow"/>
                        <a:cs typeface="Arial Narrow"/>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900" b="0" baseline="0" dirty="0">
                          <a:latin typeface="Arial Narrow"/>
                          <a:cs typeface="Arial Narrow"/>
                        </a:rPr>
                        <a:t>@kbdh6b for 5</a:t>
                      </a:r>
                      <a:r>
                        <a:rPr lang="en-US" sz="900" b="0" baseline="30000" dirty="0">
                          <a:latin typeface="Arial Narrow"/>
                          <a:cs typeface="Arial Narrow"/>
                        </a:rPr>
                        <a:t>th</a:t>
                      </a:r>
                      <a:endParaRPr lang="en-US" sz="900" b="0" baseline="0" dirty="0">
                        <a:latin typeface="Arial Narrow"/>
                        <a:cs typeface="Arial Narrow"/>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900" b="0" baseline="0" dirty="0">
                          <a:latin typeface="Arial Narrow"/>
                          <a:cs typeface="Arial Narrow"/>
                        </a:rPr>
                        <a:t>@8hdc83 for 6th</a:t>
                      </a:r>
                    </a:p>
                  </a:txBody>
                  <a:tcPr marL="91444" marR="91444" marT="45732" marB="45732" anchor="ctr"/>
                </a:tc>
                <a:extLst>
                  <a:ext uri="{0D108BD9-81ED-4DB2-BD59-A6C34878D82A}">
                    <a16:rowId xmlns:a16="http://schemas.microsoft.com/office/drawing/2014/main" val="10002"/>
                  </a:ext>
                </a:extLst>
              </a:tr>
              <a:tr h="584136">
                <a:tc>
                  <a:txBody>
                    <a:bodyPr/>
                    <a:lstStyle/>
                    <a:p>
                      <a:pPr>
                        <a:buNone/>
                      </a:pPr>
                      <a:r>
                        <a:rPr lang="en-US" sz="850" baseline="0" dirty="0">
                          <a:latin typeface="Arial Narrow"/>
                          <a:cs typeface="Arial Narrow"/>
                        </a:rPr>
                        <a:t>Planning Time:</a:t>
                      </a:r>
                    </a:p>
                    <a:p>
                      <a:pPr>
                        <a:buNone/>
                      </a:pPr>
                      <a:r>
                        <a:rPr lang="en-US" sz="850" baseline="0" dirty="0">
                          <a:latin typeface="Arial Narrow"/>
                          <a:cs typeface="Arial Narrow"/>
                        </a:rPr>
                        <a:t>1</a:t>
                      </a:r>
                      <a:r>
                        <a:rPr lang="en-US" sz="850" baseline="30000" dirty="0">
                          <a:latin typeface="Arial Narrow"/>
                          <a:cs typeface="Arial Narrow"/>
                        </a:rPr>
                        <a:t>st</a:t>
                      </a:r>
                      <a:r>
                        <a:rPr lang="en-US" sz="850" baseline="0" dirty="0">
                          <a:latin typeface="Arial Narrow"/>
                          <a:cs typeface="Arial Narrow"/>
                        </a:rPr>
                        <a:t>8:30–9:20 7</a:t>
                      </a:r>
                      <a:r>
                        <a:rPr lang="en-US" sz="850" baseline="30000" dirty="0">
                          <a:latin typeface="Arial Narrow"/>
                          <a:cs typeface="Arial Narrow"/>
                        </a:rPr>
                        <a:t>th</a:t>
                      </a:r>
                      <a:r>
                        <a:rPr lang="en-US" sz="850" baseline="0" dirty="0">
                          <a:latin typeface="Arial Narrow"/>
                          <a:cs typeface="Arial Narrow"/>
                        </a:rPr>
                        <a:t>2:18– 3:08 </a:t>
                      </a:r>
                    </a:p>
                    <a:p>
                      <a:pPr>
                        <a:buNone/>
                      </a:pPr>
                      <a:endParaRPr lang="en-US" sz="850" baseline="0" dirty="0">
                        <a:latin typeface="Arial Narrow"/>
                        <a:cs typeface="Arial Narrow"/>
                      </a:endParaRPr>
                    </a:p>
                    <a:p>
                      <a:pPr>
                        <a:buNone/>
                      </a:pPr>
                      <a:endParaRPr lang="en-US" sz="850" baseline="0" dirty="0">
                        <a:latin typeface="Arial Narrow"/>
                        <a:cs typeface="Arial Narrow"/>
                      </a:endParaRPr>
                    </a:p>
                    <a:p>
                      <a:pPr>
                        <a:buNone/>
                      </a:pPr>
                      <a:endParaRPr lang="en-US" sz="850" baseline="0" dirty="0">
                        <a:latin typeface="Arial Narrow"/>
                        <a:cs typeface="Arial Narrow"/>
                      </a:endParaRPr>
                    </a:p>
                    <a:p>
                      <a:pPr>
                        <a:buNone/>
                      </a:pPr>
                      <a:endParaRPr lang="en-US" sz="850" baseline="0" dirty="0">
                        <a:latin typeface="Arial Narrow"/>
                        <a:cs typeface="Arial Narrow"/>
                      </a:endParaRPr>
                    </a:p>
                    <a:p>
                      <a:pPr>
                        <a:buNone/>
                      </a:pPr>
                      <a:endParaRPr lang="en-US" sz="850" baseline="0" dirty="0">
                        <a:latin typeface="Arial Narrow"/>
                        <a:cs typeface="Arial Narrow"/>
                      </a:endParaRPr>
                    </a:p>
                  </a:txBody>
                  <a:tcPr marL="91444" marR="91444" marT="45732" marB="45732" anchor="ctr"/>
                </a:tc>
                <a:extLst>
                  <a:ext uri="{0D108BD9-81ED-4DB2-BD59-A6C34878D82A}">
                    <a16:rowId xmlns:a16="http://schemas.microsoft.com/office/drawing/2014/main" val="10003"/>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136525" y="-57871"/>
            <a:ext cx="77644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1400" b="1" dirty="0">
              <a:ea typeface="Baskerville"/>
              <a:cs typeface="Baskerville"/>
            </a:endParaRPr>
          </a:p>
          <a:p>
            <a:pPr algn="ctr" eaLnBrk="1" hangingPunct="1">
              <a:spcBef>
                <a:spcPct val="0"/>
              </a:spcBef>
              <a:buFontTx/>
              <a:buNone/>
            </a:pPr>
            <a:r>
              <a:rPr lang="en-US" altLang="en-US" sz="1400" b="1" dirty="0">
                <a:ea typeface="Baskerville"/>
                <a:cs typeface="Baskerville"/>
              </a:rPr>
              <a:t>Pine View Middle School </a:t>
            </a:r>
          </a:p>
          <a:p>
            <a:pPr algn="ctr" eaLnBrk="1" hangingPunct="1">
              <a:spcBef>
                <a:spcPct val="0"/>
              </a:spcBef>
              <a:buFontTx/>
              <a:buNone/>
            </a:pPr>
            <a:r>
              <a:rPr lang="en-US" altLang="en-US" sz="1400" b="1" dirty="0">
                <a:ea typeface="Baskerville"/>
                <a:cs typeface="Baskerville"/>
              </a:rPr>
              <a:t>An IB MYP World School Magnet</a:t>
            </a:r>
          </a:p>
          <a:p>
            <a:pPr algn="ctr" eaLnBrk="1" hangingPunct="1">
              <a:spcBef>
                <a:spcPct val="0"/>
              </a:spcBef>
              <a:buFontTx/>
              <a:buNone/>
            </a:pPr>
            <a:r>
              <a:rPr lang="en-US" altLang="en-US" sz="1400" b="1" dirty="0">
                <a:ea typeface="Baskerville"/>
                <a:cs typeface="Baskerville"/>
              </a:rPr>
              <a:t>Mathematics Year 2</a:t>
            </a:r>
          </a:p>
          <a:p>
            <a:pPr algn="ctr" eaLnBrk="1" hangingPunct="1">
              <a:spcBef>
                <a:spcPct val="0"/>
              </a:spcBef>
              <a:buFontTx/>
              <a:buNone/>
            </a:pPr>
            <a:r>
              <a:rPr lang="en-US" altLang="en-US" sz="1400" b="1" i="1" dirty="0">
                <a:latin typeface="Arial Narrow" panose="020B0606020202030204" pitchFamily="34" charset="0"/>
              </a:rPr>
              <a:t>Mrs. Brown</a:t>
            </a:r>
            <a:endParaRPr lang="en-US" altLang="en-US" sz="1200" i="1" dirty="0">
              <a:latin typeface="Arial Narrow" panose="020B0606020202030204" pitchFamily="34" charset="0"/>
            </a:endParaRPr>
          </a:p>
          <a:p>
            <a:pPr eaLnBrk="1" hangingPunct="1">
              <a:spcBef>
                <a:spcPct val="0"/>
              </a:spcBef>
              <a:buFontTx/>
              <a:buNone/>
            </a:pPr>
            <a:endParaRPr lang="en-US" altLang="en-US" sz="1200" i="1" dirty="0">
              <a:latin typeface="Arial Narrow" panose="020B0606020202030204" pitchFamily="34" charset="0"/>
            </a:endParaRPr>
          </a:p>
          <a:p>
            <a:pPr eaLnBrk="1" hangingPunct="1">
              <a:spcBef>
                <a:spcPct val="0"/>
              </a:spcBef>
              <a:buFontTx/>
              <a:buNone/>
            </a:pPr>
            <a:r>
              <a:rPr lang="en-US" altLang="en-US" sz="1200" i="1" dirty="0">
                <a:latin typeface="Arial Narrow" panose="020B0606020202030204" pitchFamily="34" charset="0"/>
              </a:rPr>
              <a:t>Middle Years </a:t>
            </a:r>
            <a:r>
              <a:rPr lang="en-US" altLang="en-US" sz="1200" i="1" dirty="0" err="1">
                <a:latin typeface="Arial Narrow" panose="020B0606020202030204" pitchFamily="34" charset="0"/>
              </a:rPr>
              <a:t>Programme</a:t>
            </a:r>
            <a:r>
              <a:rPr lang="en-US" altLang="en-US" sz="1200" i="1" dirty="0">
                <a:latin typeface="Arial Narrow" panose="020B0606020202030204" pitchFamily="34" charset="0"/>
              </a:rPr>
              <a:t> (MYP), mathematics promotes both inquiry and application, helping students to develop problem solving techniques that transcend the discipline and that are useful in the world beyond school. Students in the MYP learn how to represent information, to explore and model situations, and to find solutions to familiar and unfamiliar problems, all while honoring the Florida Mathematics Standards.</a:t>
            </a:r>
            <a:endParaRPr lang="en-US" altLang="en-US" sz="1050" b="1" dirty="0">
              <a:latin typeface="Arial Narrow" panose="020B0606020202030204" pitchFamily="34" charset="0"/>
            </a:endParaRPr>
          </a:p>
          <a:p>
            <a:pPr algn="ctr" eaLnBrk="1" hangingPunct="1">
              <a:spcBef>
                <a:spcPct val="0"/>
              </a:spcBef>
              <a:buFontTx/>
              <a:buNone/>
            </a:pPr>
            <a:endParaRPr lang="en-US" altLang="en-US" sz="1400" b="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045175"/>
            <a:ext cx="40449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Arial Narrow" panose="020B0606020202030204" pitchFamily="34" charset="0"/>
              </a:rPr>
              <a:t>School-Wide Discipline Plan:</a:t>
            </a: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1. Warning</a:t>
            </a:r>
          </a:p>
          <a:p>
            <a:pPr eaLnBrk="1" hangingPunct="1">
              <a:spcBef>
                <a:spcPct val="0"/>
              </a:spcBef>
              <a:buFontTx/>
              <a:buNone/>
            </a:pPr>
            <a:r>
              <a:rPr lang="en-US" altLang="en-US" sz="1200" dirty="0">
                <a:latin typeface="Arial Narrow" panose="020B0606020202030204" pitchFamily="34" charset="0"/>
              </a:rPr>
              <a:t>2. Parent contact and lunch detention.</a:t>
            </a:r>
          </a:p>
          <a:p>
            <a:pPr eaLnBrk="1" hangingPunct="1">
              <a:spcBef>
                <a:spcPct val="0"/>
              </a:spcBef>
              <a:buFontTx/>
              <a:buNone/>
            </a:pPr>
            <a:r>
              <a:rPr lang="en-US" altLang="en-US" sz="1200" dirty="0">
                <a:latin typeface="Arial Narrow" panose="020B0606020202030204" pitchFamily="34" charset="0"/>
              </a:rPr>
              <a:t>3. Parent contact and in class suspension with lunch detention</a:t>
            </a:r>
          </a:p>
          <a:p>
            <a:pPr eaLnBrk="1" hangingPunct="1">
              <a:spcBef>
                <a:spcPct val="0"/>
              </a:spcBef>
              <a:buFontTx/>
              <a:buNone/>
            </a:pPr>
            <a:r>
              <a:rPr lang="en-US" altLang="en-US" sz="1200" dirty="0">
                <a:latin typeface="Arial Narrow" panose="020B0606020202030204" pitchFamily="34" charset="0"/>
              </a:rPr>
              <a:t>4. Discipline referral</a:t>
            </a:r>
          </a:p>
          <a:p>
            <a:pPr eaLnBrk="1" hangingPunct="1">
              <a:spcBef>
                <a:spcPct val="0"/>
              </a:spcBef>
              <a:buFontTx/>
              <a:buNone/>
            </a:pPr>
            <a:r>
              <a:rPr lang="en-US" altLang="en-US" sz="1200" dirty="0">
                <a:latin typeface="Arial Narrow" panose="020B0606020202030204" pitchFamily="34" charset="0"/>
              </a:rPr>
              <a:t>With your child, please review the District School Board of Pasco County’s policies regarding Attendance, Academic Integrity, Tardiness, and Dress Code which can be found in the Student Planner. </a:t>
            </a:r>
          </a:p>
          <a:p>
            <a:pPr eaLnBrk="1" hangingPunct="1">
              <a:spcBef>
                <a:spcPct val="0"/>
              </a:spcBef>
              <a:buFontTx/>
              <a:buNone/>
            </a:pPr>
            <a:endParaRPr lang="en-US" altLang="en-US" sz="1800" dirty="0"/>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00175" y="8264525"/>
            <a:ext cx="347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Students will earn PBIS points for positive behaviors that reflect the PAWS Expectations (above) and the IB Learner Profile</a:t>
            </a:r>
            <a:endParaRPr lang="en-US" altLang="en-US" sz="18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7610" y="3901130"/>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990013"/>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IB Learner Profile- </a:t>
            </a:r>
            <a:r>
              <a:rPr lang="en-US" altLang="en-US" sz="1100" dirty="0">
                <a:latin typeface="Arial Narrow" charset="0"/>
              </a:rPr>
              <a:t>The IB learner profile represents 10 attributes valued by IB World </a:t>
            </a:r>
          </a:p>
          <a:p>
            <a:pPr>
              <a:buFont typeface="Arial" charset="0"/>
              <a:buNone/>
              <a:defRPr/>
            </a:pPr>
            <a:r>
              <a:rPr lang="en-US" altLang="en-US" sz="1100" dirty="0">
                <a:latin typeface="Arial Narrow" charset="0"/>
              </a:rPr>
              <a:t>Schools. These attributes, and others like them, can help individuals and groups become </a:t>
            </a:r>
          </a:p>
          <a:p>
            <a:pPr>
              <a:buFont typeface="Arial" charset="0"/>
              <a:buNone/>
              <a:defRPr/>
            </a:pPr>
            <a:r>
              <a:rPr lang="en-US" altLang="en-US" sz="1100" dirty="0">
                <a:latin typeface="Arial Narrow" charset="0"/>
              </a:rPr>
              <a:t>responsible members of local, national and global communities. </a:t>
            </a:r>
          </a:p>
          <a:p>
            <a:pPr>
              <a:buFont typeface="Arial" charset="0"/>
              <a:buNone/>
              <a:defRPr/>
            </a:pPr>
            <a:r>
              <a:rPr lang="en-US" altLang="en-US" sz="1050" b="1" dirty="0">
                <a:latin typeface="Arial Narrow" charset="0"/>
              </a:rPr>
              <a:t>Caring	            Balanced            Reflective                    Inquirer               Communicator</a:t>
            </a:r>
          </a:p>
          <a:p>
            <a:pPr eaLnBrk="1" hangingPunct="1">
              <a:spcBef>
                <a:spcPct val="0"/>
              </a:spcBef>
              <a:buFont typeface="Arial" charset="0"/>
              <a:buNone/>
              <a:defRPr/>
            </a:pPr>
            <a:r>
              <a:rPr lang="en-US" altLang="en-US" sz="1050" b="1" dirty="0">
                <a:latin typeface="Arial Narrow" charset="0"/>
              </a:rPr>
              <a:t>  Knowledgeable               Principled	  Risk Taker            Thinkers             Open Minded</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49475" y="2224088"/>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6"/>
              </a:rPr>
              <a:t>http://pvms.pasco.k12.fl.us/ib-myp-policies/)</a:t>
            </a:r>
            <a:r>
              <a:rPr lang="en-US" altLang="en-US" sz="1100" dirty="0">
                <a:latin typeface="Arial Narrow" panose="020B0606020202030204" pitchFamily="34" charset="0"/>
              </a:rPr>
              <a:t> as they are created.</a:t>
            </a:r>
          </a:p>
          <a:p>
            <a:pPr>
              <a:spcBef>
                <a:spcPct val="0"/>
              </a:spcBef>
              <a:buFontTx/>
              <a:buNone/>
            </a:pPr>
            <a:r>
              <a:rPr lang="en-US" altLang="en-US" sz="1100" i="1" u="sng" dirty="0">
                <a:latin typeface="Arial Narrow" panose="020B0606020202030204" pitchFamily="34" charset="0"/>
              </a:rPr>
              <a:t>Academic Honesty Policy</a:t>
            </a:r>
            <a:r>
              <a:rPr lang="en-US" altLang="en-US" sz="1100" i="1" dirty="0">
                <a:latin typeface="Arial Narrow" panose="020B0606020202030204" pitchFamily="34" charset="0"/>
              </a:rPr>
              <a:t>:</a:t>
            </a:r>
            <a:r>
              <a:rPr lang="en-US" altLang="en-US" sz="1100" dirty="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dirty="0">
                <a:latin typeface="Arial Narrow" panose="020B0606020202030204" pitchFamily="34" charset="0"/>
              </a:rPr>
              <a:t>Language Policy:</a:t>
            </a:r>
            <a:r>
              <a:rPr lang="en-US" altLang="en-US" sz="1100" dirty="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dirty="0">
                <a:latin typeface="Arial Narrow" panose="020B0606020202030204" pitchFamily="34" charset="0"/>
              </a:rPr>
              <a:t>Inclusion Policy:</a:t>
            </a:r>
            <a:r>
              <a:rPr lang="en-US" altLang="en-US" sz="1100" dirty="0">
                <a:latin typeface="Arial Narrow" panose="020B0606020202030204" pitchFamily="34" charset="0"/>
              </a:rPr>
              <a:t>  This policy defines how the MYP is inclusive for all PVMS students.</a:t>
            </a:r>
          </a:p>
          <a:p>
            <a:pPr>
              <a:spcBef>
                <a:spcPct val="0"/>
              </a:spcBef>
              <a:buFontTx/>
              <a:buNone/>
            </a:pPr>
            <a:r>
              <a:rPr lang="en-US" altLang="en-US" sz="1100" i="1" u="sng" dirty="0">
                <a:latin typeface="Arial Narrow" panose="020B0606020202030204" pitchFamily="34" charset="0"/>
              </a:rPr>
              <a:t>Assessment Policy:</a:t>
            </a:r>
            <a:r>
              <a:rPr lang="en-US" altLang="en-US" sz="1100" u="sng" dirty="0">
                <a:latin typeface="Arial Narrow" panose="020B0606020202030204" pitchFamily="34" charset="0"/>
              </a:rPr>
              <a:t> </a:t>
            </a:r>
            <a:r>
              <a:rPr lang="en-US" altLang="en-US" sz="1100" dirty="0">
                <a:latin typeface="Arial Narrow" panose="020B0606020202030204" pitchFamily="34" charset="0"/>
              </a:rPr>
              <a:t>  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29213" y="9047163"/>
            <a:ext cx="2674937" cy="461962"/>
          </a:xfrm>
          <a:prstGeom prst="rect">
            <a:avLst/>
          </a:prstGeom>
          <a:noFill/>
        </p:spPr>
        <p:txBody>
          <a:bodyPr>
            <a:spAutoFit/>
          </a:bodyPr>
          <a:lstStyle/>
          <a:p>
            <a:pPr>
              <a:defRPr/>
            </a:pPr>
            <a:r>
              <a:rPr lang="en-US" sz="1200" dirty="0">
                <a:latin typeface="Arial Narrow" charset="0"/>
                <a:ea typeface="Arial Narrow" charset="0"/>
                <a:cs typeface="Arial Narrow" charset="0"/>
              </a:rPr>
              <a:t>Students will have a variety of performance &amp; traditional assessments during the year</a:t>
            </a:r>
            <a:r>
              <a:rPr lang="en-US" sz="1200" dirty="0">
                <a:latin typeface="+mn-lt"/>
                <a:ea typeface="ＭＳ Ｐゴシック" charset="-128"/>
              </a:rPr>
              <a:t>.</a:t>
            </a:r>
          </a:p>
        </p:txBody>
      </p:sp>
      <p:pic>
        <p:nvPicPr>
          <p:cNvPr id="15391" name="Picture 2">
            <a:extLst>
              <a:ext uri="{FF2B5EF4-FFF2-40B4-BE49-F238E27FC236}">
                <a16:creationId xmlns:a16="http://schemas.microsoft.com/office/drawing/2014/main" id="{88041427-9348-4EC0-AF29-817E4CDB8B1D}"/>
              </a:ext>
            </a:extLst>
          </p:cNvPr>
          <p:cNvPicPr>
            <a:picLocks noChangeAspect="1"/>
          </p:cNvPicPr>
          <p:nvPr/>
        </p:nvPicPr>
        <p:blipFill>
          <a:blip r:embed="rId7"/>
          <a:stretch>
            <a:fillRect/>
          </a:stretch>
        </p:blipFill>
        <p:spPr bwMode="auto">
          <a:xfrm>
            <a:off x="735012" y="252233"/>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8">
            <a:extLst>
              <a:ext uri="{FF2B5EF4-FFF2-40B4-BE49-F238E27FC236}">
                <a16:creationId xmlns:a16="http://schemas.microsoft.com/office/drawing/2014/main" id="{38EC420F-0926-4D79-86BC-C920AC9EBE83}"/>
              </a:ext>
            </a:extLst>
          </p:cNvPr>
          <p:cNvPicPr>
            <a:picLocks noChangeAspect="1"/>
          </p:cNvPicPr>
          <p:nvPr/>
        </p:nvPicPr>
        <p:blipFill>
          <a:blip r:embed="rId8"/>
          <a:stretch>
            <a:fillRect/>
          </a:stretch>
        </p:blipFill>
        <p:spPr bwMode="auto">
          <a:xfrm>
            <a:off x="6098988" y="491152"/>
            <a:ext cx="142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24050"/>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dirty="0">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dirty="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dirty="0">
                <a:latin typeface="Arial Narrow" panose="020B0606020202030204" pitchFamily="34" charset="0"/>
              </a:rPr>
              <a:t>differences.</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b="1">
                <a:latin typeface="Arial Black" panose="020B0A04020102020204" pitchFamily="34" charset="0"/>
              </a:rPr>
              <a:t>Performance</a:t>
            </a:r>
          </a:p>
          <a:p>
            <a:pPr algn="ctr">
              <a:spcBef>
                <a:spcPct val="0"/>
              </a:spcBef>
              <a:buFontTx/>
              <a:buNone/>
            </a:pPr>
            <a:r>
              <a:rPr lang="en-US" altLang="en-US" sz="1000" b="1">
                <a:latin typeface="Arial Black" panose="020B0A04020102020204" pitchFamily="34" charset="0"/>
              </a:rPr>
              <a:t>Summative Assessment</a:t>
            </a:r>
          </a:p>
          <a:p>
            <a:pPr algn="ctr">
              <a:spcBef>
                <a:spcPct val="0"/>
              </a:spcBef>
              <a:buFontTx/>
              <a:buNone/>
            </a:pPr>
            <a:r>
              <a:rPr lang="en-US" altLang="en-US" sz="1000" b="1">
                <a:latin typeface="Arial Black" panose="020B0A04020102020204" pitchFamily="34" charset="0"/>
              </a:rPr>
              <a:t>Grading Scale </a:t>
            </a:r>
          </a:p>
          <a:p>
            <a:pPr algn="ctr">
              <a:spcBef>
                <a:spcPct val="0"/>
              </a:spcBef>
              <a:buFontTx/>
              <a:buNone/>
            </a:pPr>
            <a:r>
              <a:rPr lang="en-US" altLang="en-US" sz="800" i="1">
                <a:latin typeface="Arial Black" panose="020B0A04020102020204" pitchFamily="34" charset="0"/>
              </a:rPr>
              <a:t> </a:t>
            </a:r>
            <a:r>
              <a:rPr lang="en-US" altLang="en-US" sz="700" i="1">
                <a:latin typeface="Arial Black" panose="020B0A04020102020204" pitchFamily="34" charset="0"/>
              </a:rPr>
              <a:t>for assessments graded using the MYP rubric</a:t>
            </a:r>
          </a:p>
        </p:txBody>
      </p:sp>
      <p:sp>
        <p:nvSpPr>
          <p:cNvPr id="3" name="TextBox 12">
            <a:extLst>
              <a:ext uri="{FF2B5EF4-FFF2-40B4-BE49-F238E27FC236}">
                <a16:creationId xmlns:a16="http://schemas.microsoft.com/office/drawing/2014/main" id="{B258D2CA-BEE5-4344-BD0C-8F99D2C1D8EF}"/>
              </a:ext>
            </a:extLst>
          </p:cNvPr>
          <p:cNvSpPr txBox="1">
            <a:spLocks noChangeArrowheads="1"/>
          </p:cNvSpPr>
          <p:nvPr/>
        </p:nvSpPr>
        <p:spPr bwMode="auto">
          <a:xfrm>
            <a:off x="5129213" y="9509125"/>
            <a:ext cx="255428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900" b="1" i="1" u="sng" dirty="0">
                <a:latin typeface="Arial Narrow" panose="020B0606020202030204" pitchFamily="34" charset="0"/>
              </a:rPr>
              <a:t>*This course has a state FSA exam which will determine class placement for the following school year.</a:t>
            </a:r>
            <a:endParaRPr lang="en-US" altLang="en-US" sz="900" i="1" u="sng" dirty="0"/>
          </a:p>
        </p:txBody>
      </p:sp>
      <p:sp>
        <p:nvSpPr>
          <p:cNvPr id="19" name="Rectangle 18">
            <a:extLst>
              <a:ext uri="{FF2B5EF4-FFF2-40B4-BE49-F238E27FC236}">
                <a16:creationId xmlns:a16="http://schemas.microsoft.com/office/drawing/2014/main" id="{65BB7934-EA33-4196-BBE7-5D9768A7250D}"/>
              </a:ext>
            </a:extLst>
          </p:cNvPr>
          <p:cNvSpPr>
            <a:spLocks noChangeArrowheads="1"/>
          </p:cNvSpPr>
          <p:nvPr/>
        </p:nvSpPr>
        <p:spPr bwMode="auto">
          <a:xfrm>
            <a:off x="5153027" y="7845425"/>
            <a:ext cx="2439986" cy="419100"/>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000" dirty="0">
                <a:solidFill>
                  <a:schemeClr val="lt1"/>
                </a:solidFill>
                <a:latin typeface="Arial Narrow" charset="0"/>
                <a:ea typeface="Arial Narrow" charset="0"/>
                <a:cs typeface="Arial Narrow" charset="0"/>
              </a:rPr>
              <a:t>60% Summative (Common Summative  {CSAs}, projects and performance assessments)</a:t>
            </a:r>
          </a:p>
        </p:txBody>
      </p:sp>
      <p:sp>
        <p:nvSpPr>
          <p:cNvPr id="51" name="Rectangle 50">
            <a:extLst>
              <a:ext uri="{FF2B5EF4-FFF2-40B4-BE49-F238E27FC236}">
                <a16:creationId xmlns:a16="http://schemas.microsoft.com/office/drawing/2014/main" id="{93F9DC76-9AAF-449E-B975-6AA8E3BB4199}"/>
              </a:ext>
            </a:extLst>
          </p:cNvPr>
          <p:cNvSpPr>
            <a:spLocks noChangeArrowheads="1"/>
          </p:cNvSpPr>
          <p:nvPr/>
        </p:nvSpPr>
        <p:spPr bwMode="auto">
          <a:xfrm>
            <a:off x="5153026" y="8277514"/>
            <a:ext cx="1976437" cy="419100"/>
          </a:xfrm>
          <a:prstGeom prst="rect">
            <a:avLst/>
          </a:prstGeom>
          <a:solidFill>
            <a:schemeClr val="bg1">
              <a:lumMod val="50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900" dirty="0">
                <a:solidFill>
                  <a:schemeClr val="lt1"/>
                </a:solidFill>
                <a:latin typeface="Arial Narrow" charset="0"/>
                <a:ea typeface="Arial Narrow" charset="0"/>
                <a:cs typeface="Arial Narrow" charset="0"/>
              </a:rPr>
              <a:t>35% Formative (Common Formative [CFAs] and other evidence of standards-based learning)</a:t>
            </a:r>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3</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a:latin typeface="Arial Narrow" panose="020B0606020202030204" pitchFamily="34" charset="0"/>
              </a:rPr>
              <a:t>A rubric score of 0 equates to a PVMS score of 0</a:t>
            </a:r>
          </a:p>
        </p:txBody>
      </p:sp>
      <p:sp>
        <p:nvSpPr>
          <p:cNvPr id="11" name="Rectangle 10">
            <a:extLst>
              <a:ext uri="{FF2B5EF4-FFF2-40B4-BE49-F238E27FC236}">
                <a16:creationId xmlns:a16="http://schemas.microsoft.com/office/drawing/2014/main" id="{A2FBF9FD-7567-46F7-8FCD-9D69E491BA2A}"/>
              </a:ext>
            </a:extLst>
          </p:cNvPr>
          <p:cNvSpPr/>
          <p:nvPr/>
        </p:nvSpPr>
        <p:spPr>
          <a:xfrm>
            <a:off x="5168901" y="8725694"/>
            <a:ext cx="972343" cy="282865"/>
          </a:xfrm>
          <a:prstGeom prst="rect">
            <a:avLst/>
          </a:prstGeom>
          <a:solidFill>
            <a:schemeClr val="bg1">
              <a:lumMod val="85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900" dirty="0">
                <a:solidFill>
                  <a:schemeClr val="tx1"/>
                </a:solidFill>
                <a:latin typeface="Arial Narrow" panose="020B0606020202030204" pitchFamily="34" charset="0"/>
              </a:rPr>
              <a:t>5% Homework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433388" y="1104900"/>
            <a:ext cx="3373437"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 policy</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956050" y="1336675"/>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13702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090613"/>
            <a:ext cx="384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328613" y="1498600"/>
            <a:ext cx="347821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dirty="0">
                <a:latin typeface="Arial Narrow" panose="020B0606020202030204" pitchFamily="34" charset="0"/>
              </a:rPr>
              <a:t>My expectation is that </a:t>
            </a:r>
            <a:r>
              <a:rPr lang="en-US" altLang="en-US" sz="1100" b="1" dirty="0">
                <a:latin typeface="Arial Narrow" panose="020B0606020202030204" pitchFamily="34" charset="0"/>
              </a:rPr>
              <a:t>all</a:t>
            </a:r>
            <a:r>
              <a:rPr lang="en-US" altLang="en-US" sz="1100" dirty="0">
                <a:latin typeface="Arial Narrow" panose="020B0606020202030204" pitchFamily="34" charset="0"/>
              </a:rPr>
              <a:t> assignments are completed on time.  </a:t>
            </a:r>
            <a:r>
              <a:rPr lang="en-US" altLang="en-US" sz="1100" dirty="0"/>
              <a:t>Multiple opportunities will be given for students to show mastery of the standards, by student request and through completion of previous missing formative assignments, as required by the teacher.</a:t>
            </a:r>
          </a:p>
          <a:p>
            <a:pPr eaLnBrk="1" hangingPunct="1">
              <a:spcBef>
                <a:spcPct val="0"/>
              </a:spcBef>
              <a:buFontTx/>
              <a:buNone/>
            </a:pPr>
            <a:endParaRPr lang="en-US" altLang="en-US" sz="1100" dirty="0"/>
          </a:p>
          <a:p>
            <a:pPr eaLnBrk="1" hangingPunct="1">
              <a:spcBef>
                <a:spcPct val="0"/>
              </a:spcBef>
              <a:buFontTx/>
              <a:buNone/>
            </a:pPr>
            <a:r>
              <a:rPr lang="en-US" altLang="en-US" sz="1100" dirty="0"/>
              <a:t>In </a:t>
            </a:r>
            <a:r>
              <a:rPr lang="en-US" altLang="en-US" sz="1100" dirty="0" err="1"/>
              <a:t>myStudent</a:t>
            </a:r>
            <a:r>
              <a:rPr lang="en-US" altLang="en-US" sz="1100" dirty="0"/>
              <a:t>, the following codes will be used:  </a:t>
            </a:r>
          </a:p>
          <a:p>
            <a:pPr eaLnBrk="1" hangingPunct="1">
              <a:spcBef>
                <a:spcPct val="0"/>
              </a:spcBef>
              <a:buFontTx/>
              <a:buNone/>
            </a:pPr>
            <a:r>
              <a:rPr lang="en-US" altLang="en-US" sz="1100" dirty="0"/>
              <a:t>X:  Exempt</a:t>
            </a:r>
          </a:p>
          <a:p>
            <a:pPr eaLnBrk="1" hangingPunct="1">
              <a:spcBef>
                <a:spcPct val="0"/>
              </a:spcBef>
              <a:buFontTx/>
              <a:buNone/>
            </a:pPr>
            <a:r>
              <a:rPr lang="en-US" altLang="en-US" sz="1100" dirty="0"/>
              <a:t>M:  Missing</a:t>
            </a:r>
          </a:p>
          <a:p>
            <a:pPr eaLnBrk="1" hangingPunct="1">
              <a:spcBef>
                <a:spcPct val="0"/>
              </a:spcBef>
              <a:buFontTx/>
              <a:buNone/>
            </a:pPr>
            <a:r>
              <a:rPr lang="en-US" altLang="en-US" sz="1100" dirty="0"/>
              <a:t>I:  Incomplete</a:t>
            </a:r>
          </a:p>
          <a:p>
            <a:pPr eaLnBrk="1" hangingPunct="1">
              <a:spcBef>
                <a:spcPct val="0"/>
              </a:spcBef>
              <a:buFontTx/>
              <a:buNone/>
            </a:pPr>
            <a:r>
              <a:rPr lang="en-US" altLang="en-US" sz="1100" dirty="0"/>
              <a:t>0:  A zero is the grade</a:t>
            </a:r>
          </a:p>
          <a:p>
            <a:pPr eaLnBrk="1" hangingPunct="1">
              <a:spcBef>
                <a:spcPct val="0"/>
              </a:spcBef>
              <a:buFontTx/>
              <a:buNone/>
            </a:pPr>
            <a:r>
              <a:rPr lang="en-US" altLang="en-US" sz="1100" dirty="0"/>
              <a:t>DR:  Dropped</a:t>
            </a:r>
          </a:p>
          <a:p>
            <a:pPr eaLnBrk="1" hangingPunct="1">
              <a:spcBef>
                <a:spcPct val="0"/>
              </a:spcBef>
              <a:buFontTx/>
              <a:buNone/>
            </a:pPr>
            <a:r>
              <a:rPr lang="en-US" altLang="en-US" sz="1100" dirty="0"/>
              <a:t>CIP:  Collected, In Progress</a:t>
            </a:r>
          </a:p>
          <a:p>
            <a:pPr eaLnBrk="1" hangingPunct="1">
              <a:spcBef>
                <a:spcPct val="0"/>
              </a:spcBef>
              <a:buFontTx/>
              <a:buNone/>
            </a:pPr>
            <a:r>
              <a:rPr lang="en-US" altLang="en-US" sz="1100" dirty="0"/>
              <a:t>NG:  Not graded</a:t>
            </a:r>
          </a:p>
          <a:p>
            <a:pPr eaLnBrk="1" hangingPunct="1">
              <a:spcBef>
                <a:spcPct val="0"/>
              </a:spcBef>
              <a:buFontTx/>
              <a:buNone/>
            </a:pPr>
            <a:endParaRPr lang="en-US" altLang="en-US" sz="1100" dirty="0"/>
          </a:p>
          <a:p>
            <a:pPr eaLnBrk="1" hangingPunct="1">
              <a:spcBef>
                <a:spcPct val="0"/>
              </a:spcBef>
              <a:buFontTx/>
              <a:buNone/>
            </a:pPr>
            <a:endParaRPr lang="en-US" altLang="en-US" sz="1100" dirty="0">
              <a:latin typeface="Arial Narrow" panose="020B0606020202030204" pitchFamily="34" charset="0"/>
            </a:endParaRP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4048125" y="1525588"/>
            <a:ext cx="36353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dirty="0">
                <a:latin typeface="Arial Narrow" panose="020B0606020202030204" pitchFamily="34" charset="0"/>
              </a:rPr>
              <a:t>YES, WE DID SOMETHING IMPORTANT WHILE YOU WERE ABSENT. </a:t>
            </a:r>
            <a:r>
              <a:rPr lang="en-US" altLang="en-US" sz="1100" dirty="0">
                <a:latin typeface="Arial Narrow" panose="020B0606020202030204" pitchFamily="34" charset="0"/>
              </a:rPr>
              <a:t>Excused absences guarantee students the right to make up any and all assignments assigned on the day[s] of absence at full credit. The student is responsible for checking </a:t>
            </a:r>
            <a:r>
              <a:rPr lang="en-US" altLang="en-US" sz="1100" dirty="0" err="1">
                <a:latin typeface="Arial Narrow" panose="020B0606020202030204" pitchFamily="34" charset="0"/>
              </a:rPr>
              <a:t>myStudent</a:t>
            </a:r>
            <a:r>
              <a:rPr lang="en-US" altLang="en-US" sz="1100" dirty="0">
                <a:latin typeface="Arial Narrow" panose="020B0606020202030204" pitchFamily="34" charset="0"/>
              </a:rPr>
              <a:t> and or the board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dirty="0">
                <a:latin typeface="Arial Narrow" panose="020B0606020202030204" pitchFamily="34" charset="0"/>
              </a:rPr>
              <a:t>Student Code of Conduct page 9)</a:t>
            </a:r>
            <a:endParaRPr lang="en-US" altLang="en-US" sz="1100" dirty="0">
              <a:latin typeface="Arial Narrow" panose="020B0606020202030204" pitchFamily="34" charset="0"/>
            </a:endParaRPr>
          </a:p>
          <a:p>
            <a:pPr eaLnBrk="1" hangingPunct="1">
              <a:spcBef>
                <a:spcPct val="0"/>
              </a:spcBef>
              <a:buFontTx/>
              <a:buNone/>
            </a:pPr>
            <a:endParaRPr lang="en-US" altLang="en-US" sz="1100" dirty="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746125" y="4184650"/>
            <a:ext cx="3375025"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RETAKE test POLICY</a:t>
            </a:r>
          </a:p>
        </p:txBody>
      </p:sp>
      <p:sp>
        <p:nvSpPr>
          <p:cNvPr id="16396" name="TextBox 54">
            <a:extLst>
              <a:ext uri="{FF2B5EF4-FFF2-40B4-BE49-F238E27FC236}">
                <a16:creationId xmlns:a16="http://schemas.microsoft.com/office/drawing/2014/main" id="{3E93A575-5000-4440-8578-838F5C36D00E}"/>
              </a:ext>
            </a:extLst>
          </p:cNvPr>
          <p:cNvSpPr txBox="1">
            <a:spLocks noChangeArrowheads="1"/>
          </p:cNvSpPr>
          <p:nvPr/>
        </p:nvSpPr>
        <p:spPr bwMode="auto">
          <a:xfrm>
            <a:off x="298450" y="4486275"/>
            <a:ext cx="49641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sz="1200" dirty="0">
                <a:solidFill>
                  <a:srgbClr val="000000"/>
                </a:solidFill>
                <a:latin typeface="Calibri" panose="020F0502020204030204" pitchFamily="34" charset="0"/>
              </a:rPr>
              <a:t>To retake a test, completion of ALL correlating unit assignments (as noted on </a:t>
            </a:r>
            <a:r>
              <a:rPr lang="en-US" sz="1200" dirty="0" err="1">
                <a:solidFill>
                  <a:srgbClr val="000000"/>
                </a:solidFill>
                <a:latin typeface="Calibri" panose="020F0502020204030204" pitchFamily="34" charset="0"/>
              </a:rPr>
              <a:t>myStudent</a:t>
            </a:r>
            <a:r>
              <a:rPr lang="en-US" sz="1200" dirty="0">
                <a:solidFill>
                  <a:srgbClr val="000000"/>
                </a:solidFill>
                <a:latin typeface="Calibri" panose="020F0502020204030204" pitchFamily="34" charset="0"/>
              </a:rPr>
              <a:t>) and test corrections must be submitted. Test corrections that show lack of proficiency towards the standard(s) may result in need for further remediation before retesting.  All retakes will be administered during a scheduled time. The student will receive the better of the two scores.</a:t>
            </a:r>
            <a:endParaRPr lang="en-US" altLang="en-US" sz="1200" b="1" dirty="0">
              <a:latin typeface="Arial Narrow" charset="0"/>
            </a:endParaRPr>
          </a:p>
          <a:p>
            <a:pPr eaLnBrk="1" hangingPunct="1">
              <a:spcBef>
                <a:spcPct val="0"/>
              </a:spcBef>
              <a:buFontTx/>
              <a:buNone/>
              <a:defRPr/>
            </a:pPr>
            <a:r>
              <a:rPr lang="en-US" altLang="en-US" sz="1200" b="1" dirty="0">
                <a:latin typeface="Arial Narrow" charset="0"/>
              </a:rPr>
              <a:t>					</a:t>
            </a:r>
            <a:r>
              <a:rPr lang="en-US" altLang="en-US" sz="1200" dirty="0">
                <a:latin typeface="Arial Narrow" charset="0"/>
              </a:rPr>
              <a:t>	</a:t>
            </a:r>
            <a:endParaRPr lang="en-US" altLang="en-US" sz="1200" b="1" dirty="0">
              <a:latin typeface="Arial Narrow" charset="0"/>
            </a:endParaRPr>
          </a:p>
        </p:txBody>
      </p:sp>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06363" y="5751820"/>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39700" y="8286750"/>
            <a:ext cx="7454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I, ________________________________________, have read and understand the rules and expectations for Year 2 Math. I acknowledge that it is my responsibility to contact my teacher if I have any questions or concerns. I know that this syllabus, assignments and resources are available to me online at any time. I understand that students must adhere to the MYP policies and procedures. This syllabus should remain in the student folder. </a:t>
            </a:r>
            <a:endParaRPr lang="en-US" altLang="en-US" sz="700" dirty="0">
              <a:latin typeface="Arial Narrow" panose="020B0606020202030204" pitchFamily="34" charset="0"/>
            </a:endParaRP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b="1" dirty="0">
                <a:latin typeface="Arial Narrow" panose="020B0606020202030204" pitchFamily="34" charset="0"/>
              </a:rPr>
              <a:t>Student signature </a:t>
            </a:r>
            <a:r>
              <a:rPr lang="en-US" altLang="en-US" sz="1200" dirty="0">
                <a:latin typeface="Arial Narrow" panose="020B0606020202030204" pitchFamily="34" charset="0"/>
              </a:rPr>
              <a:t>__________________________________  </a:t>
            </a:r>
            <a:r>
              <a:rPr lang="en-US" altLang="en-US" sz="1200" b="1" dirty="0">
                <a:latin typeface="Arial Narrow" panose="020B0606020202030204" pitchFamily="34" charset="0"/>
              </a:rPr>
              <a:t>Parent signature </a:t>
            </a:r>
            <a:r>
              <a:rPr lang="en-US" altLang="en-US" sz="1200" dirty="0">
                <a:latin typeface="Arial Narrow" panose="020B0606020202030204" pitchFamily="34" charset="0"/>
              </a:rPr>
              <a:t>______________________________________</a:t>
            </a: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39700" y="822007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1195387" y="5877772"/>
            <a:ext cx="2698750"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Class Resources</a:t>
            </a: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4">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t>Mathematics - Year 2</a:t>
            </a:r>
          </a:p>
        </p:txBody>
      </p:sp>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109663" y="6178670"/>
            <a:ext cx="519112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en-US" sz="1000" dirty="0">
                <a:latin typeface="Arial Narrow" panose="020B0606020202030204" pitchFamily="34" charset="0"/>
              </a:rPr>
              <a:t>Students and parents should be signed up for our class </a:t>
            </a:r>
            <a:r>
              <a:rPr lang="en-US" altLang="en-US" sz="1000" b="1" dirty="0">
                <a:latin typeface="Arial Narrow" panose="020B0606020202030204" pitchFamily="34" charset="0"/>
              </a:rPr>
              <a:t>Remind</a:t>
            </a:r>
            <a:r>
              <a:rPr lang="en-US" altLang="en-US" sz="1000" dirty="0">
                <a:latin typeface="Arial Narrow" panose="020B0606020202030204" pitchFamily="34" charset="0"/>
              </a:rPr>
              <a:t> account. This is used to communicate information and reminders. The class code can be found on the front of this syllabus. Students and parents should also have access to </a:t>
            </a:r>
            <a:r>
              <a:rPr lang="en-US" altLang="en-US" sz="1000" b="1" dirty="0" err="1">
                <a:latin typeface="Arial Narrow" panose="020B0606020202030204" pitchFamily="34" charset="0"/>
              </a:rPr>
              <a:t>myStudent</a:t>
            </a:r>
            <a:r>
              <a:rPr lang="en-US" altLang="en-US" sz="1000" dirty="0">
                <a:latin typeface="Arial Narrow" panose="020B0606020202030204" pitchFamily="34" charset="0"/>
              </a:rPr>
              <a:t> to keep track of grades and assignments</a:t>
            </a:r>
          </a:p>
          <a:p>
            <a:pPr eaLnBrk="1" hangingPunct="1">
              <a:spcBef>
                <a:spcPct val="0"/>
              </a:spcBef>
              <a:buNone/>
            </a:pPr>
            <a:r>
              <a:rPr lang="en-US" altLang="en-US" sz="1000" dirty="0">
                <a:latin typeface="Arial Narrow" panose="020B0606020202030204" pitchFamily="34" charset="0"/>
              </a:rPr>
              <a:t>.</a:t>
            </a:r>
          </a:p>
          <a:p>
            <a:pPr eaLnBrk="1" hangingPunct="1">
              <a:spcBef>
                <a:spcPct val="0"/>
              </a:spcBef>
              <a:buNone/>
            </a:pPr>
            <a:r>
              <a:rPr lang="en-US" altLang="en-US" sz="1000" b="1" u="sng" dirty="0">
                <a:latin typeface="Arial Narrow" panose="020B0606020202030204" pitchFamily="34" charset="0"/>
              </a:rPr>
              <a:t>Textbook Info:  </a:t>
            </a:r>
            <a:r>
              <a:rPr lang="en-US" altLang="en-US" sz="1000" dirty="0">
                <a:latin typeface="Arial Narrow" panose="020B0606020202030204" pitchFamily="34" charset="0"/>
              </a:rPr>
              <a:t>Illustrative Mathematics, Kendall Hunt         </a:t>
            </a:r>
            <a:r>
              <a:rPr lang="en-US" altLang="en-US" sz="1000" b="1" u="sng" dirty="0">
                <a:latin typeface="Arial Narrow" panose="020B0606020202030204" pitchFamily="34" charset="0"/>
                <a:hlinkClick r:id="rId6"/>
              </a:rPr>
              <a:t>https://im.kendallhunt.com/MS/families/2/index.html</a:t>
            </a:r>
            <a:endParaRPr lang="en-US" altLang="en-US" sz="1000" b="1" u="sng" dirty="0">
              <a:latin typeface="Arial Narrow" panose="020B0606020202030204" pitchFamily="34" charset="0"/>
            </a:endParaRPr>
          </a:p>
          <a:p>
            <a:pPr eaLnBrk="1" hangingPunct="1">
              <a:spcBef>
                <a:spcPct val="0"/>
              </a:spcBef>
              <a:buNone/>
            </a:pPr>
            <a:endParaRPr lang="en-US" altLang="en-US" sz="1000" b="1" u="sng" dirty="0">
              <a:latin typeface="Arial Narrow" panose="020B0606020202030204" pitchFamily="34" charset="0"/>
            </a:endParaRPr>
          </a:p>
          <a:p>
            <a:pPr eaLnBrk="1" hangingPunct="1">
              <a:spcBef>
                <a:spcPct val="0"/>
              </a:spcBef>
              <a:buNone/>
            </a:pPr>
            <a:r>
              <a:rPr lang="en-US" altLang="en-US" sz="1000" b="1" u="sng" dirty="0">
                <a:latin typeface="Arial Narrow" panose="020B0606020202030204" pitchFamily="34" charset="0"/>
              </a:rPr>
              <a:t>For extra help/practice:  khanacademy.org and Zearn.org</a:t>
            </a:r>
          </a:p>
          <a:p>
            <a:pPr eaLnBrk="1" hangingPunct="1">
              <a:spcBef>
                <a:spcPct val="0"/>
              </a:spcBef>
              <a:buNone/>
            </a:pPr>
            <a:endParaRPr lang="en-US" altLang="en-US" sz="1000" b="1" u="sng" dirty="0">
              <a:latin typeface="Arial Narrow" panose="020B0606020202030204" pitchFamily="34" charset="0"/>
            </a:endParaRPr>
          </a:p>
          <a:p>
            <a:pPr>
              <a:spcBef>
                <a:spcPct val="0"/>
              </a:spcBef>
              <a:buFontTx/>
              <a:buNone/>
            </a:pPr>
            <a:endParaRPr lang="en-US" altLang="en-US" sz="1000" b="1" dirty="0">
              <a:latin typeface="Arial Narrow" panose="020B0606020202030204" pitchFamily="34" charset="0"/>
            </a:endParaRPr>
          </a:p>
          <a:p>
            <a:pPr algn="ctr">
              <a:spcBef>
                <a:spcPct val="0"/>
              </a:spcBef>
              <a:buNone/>
            </a:pPr>
            <a:r>
              <a:rPr lang="en-US" altLang="en-US" sz="1000" b="1" dirty="0">
                <a:latin typeface="Arial Narrow" panose="020B0606020202030204" pitchFamily="34" charset="0"/>
              </a:rPr>
              <a:t>DO NOT CUT!!     DO NOT CUT!!       DO NOT CUT!!    DO NOT CUT!!  </a:t>
            </a: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14736" y="5805400"/>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1">
            <a:extLst>
              <a:ext uri="{FF2B5EF4-FFF2-40B4-BE49-F238E27FC236}">
                <a16:creationId xmlns:a16="http://schemas.microsoft.com/office/drawing/2014/main" id="{8CC8C131-6210-4E5C-B280-ADD43F855A01}"/>
              </a:ext>
            </a:extLst>
          </p:cNvPr>
          <p:cNvSpPr txBox="1">
            <a:spLocks noChangeArrowheads="1"/>
          </p:cNvSpPr>
          <p:nvPr/>
        </p:nvSpPr>
        <p:spPr bwMode="auto">
          <a:xfrm>
            <a:off x="5594349" y="7237750"/>
            <a:ext cx="194957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dirty="0">
                <a:latin typeface="Arial Narrow" panose="020B0606020202030204" pitchFamily="34" charset="0"/>
              </a:rPr>
              <a:t>Subject Area Guides that list an overview for each class and show the interconnection of the Middle Years </a:t>
            </a:r>
            <a:r>
              <a:rPr lang="en-US" altLang="en-US" sz="1000" dirty="0" err="1">
                <a:latin typeface="Arial Narrow" panose="020B0606020202030204" pitchFamily="34" charset="0"/>
              </a:rPr>
              <a:t>Programme</a:t>
            </a:r>
            <a:r>
              <a:rPr lang="en-US" altLang="en-US" sz="1000" dirty="0">
                <a:latin typeface="Arial Narrow" panose="020B0606020202030204" pitchFamily="34" charset="0"/>
              </a:rPr>
              <a:t> and the Florida Standards are posted on the PVMS website under the IB MYP tab.</a:t>
            </a:r>
          </a:p>
        </p:txBody>
      </p:sp>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5000" y="4187825"/>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UNITS</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524500" y="4339998"/>
            <a:ext cx="2208213"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en-US" altLang="en-US" sz="1300" b="1" u="sng" dirty="0">
                <a:latin typeface="Arial Narrow" panose="020B0606020202030204" pitchFamily="34" charset="0"/>
              </a:rPr>
              <a:t>Unit 1: </a:t>
            </a:r>
            <a:r>
              <a:rPr lang="en-US" altLang="en-US" sz="1300" dirty="0">
                <a:latin typeface="Arial Narrow" panose="020B0606020202030204" pitchFamily="34" charset="0"/>
              </a:rPr>
              <a:t>Scale Drawings</a:t>
            </a:r>
          </a:p>
          <a:p>
            <a:pPr>
              <a:spcBef>
                <a:spcPct val="0"/>
              </a:spcBef>
              <a:buNone/>
            </a:pPr>
            <a:r>
              <a:rPr lang="en-US" altLang="en-US" sz="1300" b="1" u="sng" dirty="0">
                <a:latin typeface="Arial Narrow" panose="020B0606020202030204" pitchFamily="34" charset="0"/>
              </a:rPr>
              <a:t>Unit 2:  </a:t>
            </a:r>
            <a:r>
              <a:rPr lang="en-US" altLang="en-US" sz="1300" dirty="0">
                <a:latin typeface="Arial Narrow" panose="020B0606020202030204" pitchFamily="34" charset="0"/>
              </a:rPr>
              <a:t>Introducing Proportional Relationships</a:t>
            </a:r>
            <a:endParaRPr lang="en-US" sz="1300" dirty="0">
              <a:latin typeface="Arial Narrow" panose="020B0606020202030204" pitchFamily="34" charset="0"/>
            </a:endParaRPr>
          </a:p>
          <a:p>
            <a:pPr>
              <a:spcBef>
                <a:spcPct val="0"/>
              </a:spcBef>
              <a:buNone/>
            </a:pPr>
            <a:r>
              <a:rPr lang="en-US" altLang="en-US" sz="1300" b="1" u="sng" dirty="0">
                <a:latin typeface="Arial Narrow" panose="020B0606020202030204" pitchFamily="34" charset="0"/>
              </a:rPr>
              <a:t>Unit 3: </a:t>
            </a:r>
            <a:r>
              <a:rPr lang="en-US" sz="1300" dirty="0">
                <a:latin typeface="Arial Narrow" panose="020B0606020202030204" pitchFamily="34" charset="0"/>
              </a:rPr>
              <a:t>Measuring Circles</a:t>
            </a:r>
            <a:endParaRPr lang="en-US" altLang="en-US" sz="1300" b="1" u="sng" dirty="0">
              <a:latin typeface="Arial Narrow" panose="020B0606020202030204" pitchFamily="34" charset="0"/>
            </a:endParaRPr>
          </a:p>
          <a:p>
            <a:pPr>
              <a:spcBef>
                <a:spcPct val="0"/>
              </a:spcBef>
              <a:buNone/>
            </a:pPr>
            <a:r>
              <a:rPr lang="en-US" altLang="en-US" sz="1300" b="1" u="sng" dirty="0">
                <a:latin typeface="Arial Narrow" panose="020B0606020202030204" pitchFamily="34" charset="0"/>
              </a:rPr>
              <a:t>Unit 4: </a:t>
            </a:r>
            <a:r>
              <a:rPr lang="en-US" sz="1300" dirty="0">
                <a:latin typeface="Arial Narrow" panose="020B0606020202030204" pitchFamily="34" charset="0"/>
              </a:rPr>
              <a:t>Proportional Relationships and Percentages</a:t>
            </a:r>
            <a:endParaRPr lang="en-US" altLang="en-US" sz="1300" dirty="0">
              <a:latin typeface="Arial Narrow" panose="020B0606020202030204" pitchFamily="34" charset="0"/>
            </a:endParaRPr>
          </a:p>
          <a:p>
            <a:pPr>
              <a:spcBef>
                <a:spcPct val="0"/>
              </a:spcBef>
              <a:buNone/>
            </a:pPr>
            <a:r>
              <a:rPr lang="en-US" altLang="en-US" sz="1300" b="1" u="sng" dirty="0">
                <a:latin typeface="Arial Narrow" panose="020B0606020202030204" pitchFamily="34" charset="0"/>
              </a:rPr>
              <a:t>Unit 5</a:t>
            </a:r>
            <a:r>
              <a:rPr lang="en-US" altLang="en-US" sz="1300" dirty="0">
                <a:latin typeface="Arial Narrow" panose="020B0606020202030204" pitchFamily="34" charset="0"/>
              </a:rPr>
              <a:t>:  Rational Number Arithmetic</a:t>
            </a:r>
            <a:endParaRPr lang="en-US" sz="1300" dirty="0">
              <a:latin typeface="Arial Narrow" panose="020B0606020202030204" pitchFamily="34" charset="0"/>
            </a:endParaRPr>
          </a:p>
          <a:p>
            <a:pPr>
              <a:spcBef>
                <a:spcPct val="0"/>
              </a:spcBef>
              <a:buNone/>
            </a:pPr>
            <a:r>
              <a:rPr lang="en-US" altLang="en-US" sz="1300" b="1" u="sng" dirty="0">
                <a:latin typeface="Arial Narrow" panose="020B0606020202030204" pitchFamily="34" charset="0"/>
              </a:rPr>
              <a:t>Unit 6: </a:t>
            </a:r>
            <a:r>
              <a:rPr lang="en-US" sz="1300" dirty="0">
                <a:latin typeface="Arial Narrow" panose="020B0606020202030204" pitchFamily="34" charset="0"/>
              </a:rPr>
              <a:t>Expressions, Equations and Inequalities </a:t>
            </a:r>
            <a:endParaRPr lang="en-US" altLang="en-US" sz="1300" dirty="0">
              <a:latin typeface="Arial Narrow" panose="020B0606020202030204" pitchFamily="34" charset="0"/>
            </a:endParaRPr>
          </a:p>
          <a:p>
            <a:pPr>
              <a:spcBef>
                <a:spcPct val="0"/>
              </a:spcBef>
              <a:buNone/>
            </a:pPr>
            <a:r>
              <a:rPr lang="en-US" altLang="en-US" sz="1300" b="1" u="sng" dirty="0">
                <a:latin typeface="Arial Narrow" panose="020B0606020202030204" pitchFamily="34" charset="0"/>
              </a:rPr>
              <a:t>Unit 7: </a:t>
            </a:r>
            <a:r>
              <a:rPr lang="en-US" sz="1300" dirty="0">
                <a:latin typeface="Arial Narrow" panose="020B0606020202030204" pitchFamily="34" charset="0"/>
              </a:rPr>
              <a:t>Angles, Triangles, and Prisms</a:t>
            </a:r>
          </a:p>
          <a:p>
            <a:pPr>
              <a:spcBef>
                <a:spcPct val="0"/>
              </a:spcBef>
              <a:buNone/>
            </a:pPr>
            <a:r>
              <a:rPr lang="en-US" altLang="en-US" sz="1300" b="1" u="sng" dirty="0">
                <a:latin typeface="Arial Narrow" panose="020B0606020202030204" pitchFamily="34" charset="0"/>
              </a:rPr>
              <a:t>Unit 8:</a:t>
            </a:r>
            <a:r>
              <a:rPr lang="en-US" altLang="en-US" sz="1300" dirty="0">
                <a:latin typeface="Arial Narrow" panose="020B0606020202030204" pitchFamily="34" charset="0"/>
              </a:rPr>
              <a:t>Probability and Sampling </a:t>
            </a:r>
          </a:p>
          <a:p>
            <a:pPr>
              <a:spcBef>
                <a:spcPct val="0"/>
              </a:spcBef>
              <a:buNone/>
            </a:pPr>
            <a:r>
              <a:rPr lang="en-US" altLang="en-US" sz="1300" b="1" u="sng" dirty="0">
                <a:latin typeface="Arial Narrow" panose="020B0606020202030204" pitchFamily="34" charset="0"/>
              </a:rPr>
              <a:t>Unit 9:</a:t>
            </a:r>
            <a:r>
              <a:rPr lang="en-US" altLang="en-US" sz="1300" b="1" dirty="0">
                <a:latin typeface="Arial Narrow" panose="020B0606020202030204" pitchFamily="34" charset="0"/>
              </a:rPr>
              <a:t> </a:t>
            </a:r>
            <a:r>
              <a:rPr lang="en-US" altLang="en-US" sz="1300" dirty="0">
                <a:latin typeface="Arial Narrow" panose="020B0606020202030204" pitchFamily="34" charset="0"/>
              </a:rPr>
              <a:t>Putting it All Together</a:t>
            </a:r>
            <a:endParaRPr lang="en-US" altLang="en-US" sz="1300" u="sng" dirty="0">
              <a:latin typeface="Arial Narrow" panose="020B0606020202030204" pitchFamily="34" charset="0"/>
            </a:endParaRPr>
          </a:p>
          <a:p>
            <a:pPr>
              <a:spcBef>
                <a:spcPct val="0"/>
              </a:spcBef>
              <a:buFontTx/>
              <a:buNone/>
            </a:pPr>
            <a:endParaRPr lang="en-US" altLang="en-US" sz="1200" dirty="0">
              <a:latin typeface="Arial Narrow" panose="020B0606020202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vited_Members xmlns="ae3b1712-29e2-4cce-af0f-53396175a548" xsi:nil="true"/>
    <AppVersion xmlns="ae3b1712-29e2-4cce-af0f-53396175a548" xsi:nil="true"/>
    <Invited_Leaders xmlns="ae3b1712-29e2-4cce-af0f-53396175a548" xsi:nil="true"/>
    <CultureName xmlns="ae3b1712-29e2-4cce-af0f-53396175a548" xsi:nil="true"/>
    <Self_Registration_Enabled xmlns="ae3b1712-29e2-4cce-af0f-53396175a548" xsi:nil="true"/>
    <DefaultSectionNames xmlns="ae3b1712-29e2-4cce-af0f-53396175a548" xsi:nil="true"/>
    <Member_Groups xmlns="ae3b1712-29e2-4cce-af0f-53396175a548">
      <UserInfo>
        <DisplayName/>
        <AccountId xsi:nil="true"/>
        <AccountType/>
      </UserInfo>
    </Member_Groups>
    <Is_Collaboration_Space_Locked xmlns="ae3b1712-29e2-4cce-af0f-53396175a548" xsi:nil="true"/>
    <NotebookType xmlns="ae3b1712-29e2-4cce-af0f-53396175a548" xsi:nil="true"/>
    <FolderType xmlns="ae3b1712-29e2-4cce-af0f-53396175a548" xsi:nil="true"/>
    <Leaders xmlns="ae3b1712-29e2-4cce-af0f-53396175a548">
      <UserInfo>
        <DisplayName/>
        <AccountId xsi:nil="true"/>
        <AccountType/>
      </UserInfo>
    </Leaders>
    <Owner xmlns="ae3b1712-29e2-4cce-af0f-53396175a548">
      <UserInfo>
        <DisplayName/>
        <AccountId xsi:nil="true"/>
        <AccountType/>
      </UserInfo>
    </Owner>
    <Members xmlns="ae3b1712-29e2-4cce-af0f-53396175a548">
      <UserInfo>
        <DisplayName/>
        <AccountId xsi:nil="true"/>
        <AccountType/>
      </UserInfo>
    </Members>
    <Has_Leaders_Only_SectionGroup xmlns="ae3b1712-29e2-4cce-af0f-53396175a54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12BC7B2579A941841CE99DF2966B4F" ma:contentTypeVersion="27" ma:contentTypeDescription="Create a new document." ma:contentTypeScope="" ma:versionID="e2ac2c1a2a663ef3fc582ccaca22ae2b">
  <xsd:schema xmlns:xsd="http://www.w3.org/2001/XMLSchema" xmlns:xs="http://www.w3.org/2001/XMLSchema" xmlns:p="http://schemas.microsoft.com/office/2006/metadata/properties" xmlns:ns3="517a18a3-ebfb-4523-87df-e7f65958c519" xmlns:ns4="ae3b1712-29e2-4cce-af0f-53396175a548" targetNamespace="http://schemas.microsoft.com/office/2006/metadata/properties" ma:root="true" ma:fieldsID="534d36a4aeca7018d63bd65adf1abb5d" ns3:_="" ns4:_="">
    <xsd:import namespace="517a18a3-ebfb-4523-87df-e7f65958c519"/>
    <xsd:import namespace="ae3b1712-29e2-4cce-af0f-53396175a548"/>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CultureName" minOccurs="0"/>
                <xsd:element ref="ns4:AppVersion" minOccurs="0"/>
                <xsd:element ref="ns4:Leaders" minOccurs="0"/>
                <xsd:element ref="ns4:Members" minOccurs="0"/>
                <xsd:element ref="ns4:Member_Groups" minOccurs="0"/>
                <xsd:element ref="ns4:Invited_Leaders" minOccurs="0"/>
                <xsd:element ref="ns4:Invited_Members" minOccurs="0"/>
                <xsd:element ref="ns4:Self_Registration_Enabled" minOccurs="0"/>
                <xsd:element ref="ns4:Has_Leaders_Only_SectionGroup" minOccurs="0"/>
                <xsd:element ref="ns4:Is_Collaboration_Space_Locked"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7a18a3-ebfb-4523-87df-e7f65958c51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3b1712-29e2-4cce-af0f-53396175a548"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20" nillable="true" ma:displayName="Invited Leaders" ma:internalName="Invited_Leaders">
      <xsd:simpleType>
        <xsd:restriction base="dms:Note">
          <xsd:maxLength value="255"/>
        </xsd:restriction>
      </xsd:simpleType>
    </xsd:element>
    <xsd:element name="Invited_Members" ma:index="21" nillable="true" ma:displayName="Invited Members" ma:internalName="Invited_Member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Leaders_Only_SectionGroup" ma:index="23" nillable="true" ma:displayName="Has Leaders Only SectionGroup" ma:internalName="Has_Leaders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Metadata" ma:index="25" nillable="true" ma:displayName="MediaServiceMetadata" ma:description="" ma:hidden="true" ma:internalName="MediaServiceMetadata" ma:readOnly="true">
      <xsd:simpleType>
        <xsd:restriction base="dms:Note"/>
      </xsd:simpleType>
    </xsd:element>
    <xsd:element name="MediaServiceFastMetadata" ma:index="26" nillable="true" ma:displayName="MediaServiceFastMetadata" ma:description="" ma:hidden="true" ma:internalName="MediaServiceFastMetadata" ma:readOnly="true">
      <xsd:simpleType>
        <xsd:restriction base="dms:Note"/>
      </xsd:simpleType>
    </xsd:element>
    <xsd:element name="MediaServiceDateTaken" ma:index="27" nillable="true" ma:displayName="MediaServiceDateTaken" ma:hidden="true" ma:internalName="MediaServiceDateTaken" ma:readOnly="true">
      <xsd:simpleType>
        <xsd:restriction base="dms:Text"/>
      </xsd:simpleType>
    </xsd:element>
    <xsd:element name="MediaServiceAutoTags" ma:index="28" nillable="true" ma:displayName="MediaServiceAutoTags" ma:internalName="MediaServiceAutoTags" ma:readOnly="true">
      <xsd:simpleType>
        <xsd:restriction base="dms:Text"/>
      </xsd:simpleType>
    </xsd:element>
    <xsd:element name="MediaServiceOCR" ma:index="29" nillable="true" ma:displayName="MediaServiceOCR" ma:internalName="MediaServiceOCR" ma:readOnly="true">
      <xsd:simpleType>
        <xsd:restriction base="dms:Note">
          <xsd:maxLength value="255"/>
        </xsd:restriction>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AutoKeyPoints" ma:index="32" nillable="true" ma:displayName="MediaServiceAutoKeyPoints" ma:hidden="true" ma:internalName="MediaServiceAutoKeyPoints" ma:readOnly="true">
      <xsd:simpleType>
        <xsd:restriction base="dms:Note"/>
      </xsd:simpleType>
    </xsd:element>
    <xsd:element name="MediaServiceKeyPoints" ma:index="33" nillable="true" ma:displayName="KeyPoints" ma:internalName="MediaServiceKeyPoints" ma:readOnly="true">
      <xsd:simpleType>
        <xsd:restriction base="dms:Note">
          <xsd:maxLength value="255"/>
        </xsd:restriction>
      </xsd:simpleType>
    </xsd:element>
    <xsd:element name="MediaServiceLocation" ma:index="34"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1D5735-FC1B-422A-BEF1-609ABF50EC1A}">
  <ds:schemaRefs>
    <ds:schemaRef ds:uri="http://schemas.microsoft.com/sharepoint/v3/contenttype/forms"/>
  </ds:schemaRefs>
</ds:datastoreItem>
</file>

<file path=customXml/itemProps2.xml><?xml version="1.0" encoding="utf-8"?>
<ds:datastoreItem xmlns:ds="http://schemas.openxmlformats.org/officeDocument/2006/customXml" ds:itemID="{F19251BE-0CE5-4549-8462-6BE5F02AF716}">
  <ds:schemaRefs>
    <ds:schemaRef ds:uri="http://schemas.microsoft.com/office/2006/metadata/properties"/>
    <ds:schemaRef ds:uri="http://schemas.microsoft.com/office/infopath/2007/PartnerControls"/>
    <ds:schemaRef ds:uri="ae3b1712-29e2-4cce-af0f-53396175a548"/>
  </ds:schemaRefs>
</ds:datastoreItem>
</file>

<file path=customXml/itemProps3.xml><?xml version="1.0" encoding="utf-8"?>
<ds:datastoreItem xmlns:ds="http://schemas.openxmlformats.org/officeDocument/2006/customXml" ds:itemID="{7FBCE176-5B30-4BF5-A124-369A92AFF6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7a18a3-ebfb-4523-87df-e7f65958c519"/>
    <ds:schemaRef ds:uri="ae3b1712-29e2-4cce-af0f-53396175a5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430</TotalTime>
  <Words>1242</Words>
  <Application>Microsoft Macintosh PowerPoint</Application>
  <PresentationFormat>Custom</PresentationFormat>
  <Paragraphs>136</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Black</vt:lpstr>
      <vt:lpstr>Arial Narrow</vt:lpstr>
      <vt:lpstr>Calibri</vt:lpstr>
      <vt:lpstr>DJB This is My Life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Charlene Simmons Brown</cp:lastModifiedBy>
  <cp:revision>31</cp:revision>
  <dcterms:modified xsi:type="dcterms:W3CDTF">2020-08-19T19:39:39Z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0x0101005212BC7B2579A941841CE99DF2966B4F</vt:lpwstr>
  </property>
</Properties>
</file>