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7" r:id="rId5"/>
    <p:sldId id="258" r:id="rId6"/>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6"/>
    <p:restoredTop sz="93038"/>
  </p:normalViewPr>
  <p:slideViewPr>
    <p:cSldViewPr snapToGrid="0">
      <p:cViewPr>
        <p:scale>
          <a:sx n="200" d="100"/>
          <a:sy n="200" d="100"/>
        </p:scale>
        <p:origin x="-264"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8/19/20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8/19/20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8/19/20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8/19/20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8/19/20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im.kendallhunt.com/MS/families/2/index.html" TargetMode="Externa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6" y="2389589"/>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1" y="2826060"/>
            <a:ext cx="273050" cy="2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30327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723256594"/>
              </p:ext>
            </p:extLst>
          </p:nvPr>
        </p:nvGraphicFramePr>
        <p:xfrm>
          <a:off x="603250" y="2154830"/>
          <a:ext cx="1255246" cy="2920826"/>
        </p:xfrm>
        <a:graphic>
          <a:graphicData uri="http://schemas.openxmlformats.org/drawingml/2006/table">
            <a:tbl>
              <a:tblPr firstRow="1" bandRow="1">
                <a:tableStyleId>{2D5ABB26-0587-4C30-8999-92F81FD0307C}</a:tableStyleId>
              </a:tblPr>
              <a:tblGrid>
                <a:gridCol w="1255246">
                  <a:extLst>
                    <a:ext uri="{9D8B030D-6E8A-4147-A177-3AD203B41FA5}">
                      <a16:colId xmlns:a16="http://schemas.microsoft.com/office/drawing/2014/main" val="20000"/>
                    </a:ext>
                  </a:extLst>
                </a:gridCol>
              </a:tblGrid>
              <a:tr h="584136">
                <a:tc>
                  <a:txBody>
                    <a:bodyPr/>
                    <a:lstStyle/>
                    <a:p>
                      <a:pPr>
                        <a:buNone/>
                      </a:pPr>
                      <a:endParaRPr lang="en-US" sz="1100" dirty="0">
                        <a:latin typeface="Arial Narrow"/>
                        <a:cs typeface="Arial Narrow"/>
                      </a:endParaRPr>
                    </a:p>
                    <a:p>
                      <a:pPr>
                        <a:buNone/>
                      </a:pPr>
                      <a:r>
                        <a:rPr lang="en-US" sz="1100" dirty="0">
                          <a:latin typeface="Arial Narrow"/>
                          <a:cs typeface="Arial Narrow"/>
                        </a:rPr>
                        <a:t>chbrown@pasco.k12.fl.us</a:t>
                      </a:r>
                    </a:p>
                  </a:txBody>
                  <a:tcPr marL="91444" marR="91444" marT="45732" marB="45732" anchor="ctr"/>
                </a:tc>
                <a:extLst>
                  <a:ext uri="{0D108BD9-81ED-4DB2-BD59-A6C34878D82A}">
                    <a16:rowId xmlns:a16="http://schemas.microsoft.com/office/drawing/2014/main" val="10000"/>
                  </a:ext>
                </a:extLst>
              </a:tr>
              <a:tr h="413774">
                <a:tc>
                  <a:txBody>
                    <a:bodyPr/>
                    <a:lstStyle/>
                    <a:p>
                      <a:r>
                        <a:rPr lang="en-US" sz="1200" dirty="0">
                          <a:latin typeface="Arial Narrow"/>
                          <a:cs typeface="Arial Narrow"/>
                        </a:rPr>
                        <a:t>813-603-7581</a:t>
                      </a:r>
                    </a:p>
                  </a:txBody>
                  <a:tcPr marL="91444" marR="91444" marT="45732" marB="45732" anchor="ctr"/>
                </a:tc>
                <a:extLst>
                  <a:ext uri="{0D108BD9-81ED-4DB2-BD59-A6C34878D82A}">
                    <a16:rowId xmlns:a16="http://schemas.microsoft.com/office/drawing/2014/main" val="10001"/>
                  </a:ext>
                </a:extLst>
              </a:tr>
              <a:tr h="7447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@hg473e3 for 2</a:t>
                      </a:r>
                      <a:r>
                        <a:rPr lang="en-US" sz="900" b="0" baseline="30000" dirty="0">
                          <a:latin typeface="Arial Narrow"/>
                          <a:cs typeface="Arial Narrow"/>
                        </a:rPr>
                        <a:t>nd</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@437fedd for 3</a:t>
                      </a:r>
                      <a:r>
                        <a:rPr lang="en-US" sz="900" b="0" baseline="30000" dirty="0">
                          <a:latin typeface="Arial Narrow"/>
                          <a:cs typeface="Arial Narrow"/>
                        </a:rPr>
                        <a:t>rd</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@f8g6ag3 for 4</a:t>
                      </a:r>
                      <a:r>
                        <a:rPr lang="en-US" sz="900" b="0" baseline="30000" dirty="0">
                          <a:latin typeface="Arial Narrow"/>
                          <a:cs typeface="Arial Narrow"/>
                        </a:rPr>
                        <a:t>th</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@kbdh6b for 5</a:t>
                      </a:r>
                      <a:r>
                        <a:rPr lang="en-US" sz="900" b="0" baseline="30000" dirty="0">
                          <a:latin typeface="Arial Narrow"/>
                          <a:cs typeface="Arial Narrow"/>
                        </a:rPr>
                        <a:t>th</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@8hdc83 for 6th</a:t>
                      </a:r>
                    </a:p>
                  </a:txBody>
                  <a:tcPr marL="91444" marR="91444" marT="45732" marB="45732" anchor="ctr"/>
                </a:tc>
                <a:extLst>
                  <a:ext uri="{0D108BD9-81ED-4DB2-BD59-A6C34878D82A}">
                    <a16:rowId xmlns:a16="http://schemas.microsoft.com/office/drawing/2014/main" val="10002"/>
                  </a:ext>
                </a:extLst>
              </a:tr>
              <a:tr h="584136">
                <a:tc>
                  <a:txBody>
                    <a:bodyPr/>
                    <a:lstStyle/>
                    <a:p>
                      <a:pPr>
                        <a:buNone/>
                      </a:pPr>
                      <a:r>
                        <a:rPr lang="en-US" sz="850" baseline="0" dirty="0">
                          <a:latin typeface="Arial Narrow"/>
                          <a:cs typeface="Arial Narrow"/>
                        </a:rPr>
                        <a:t>Planning Time:</a:t>
                      </a:r>
                    </a:p>
                    <a:p>
                      <a:pPr>
                        <a:buNone/>
                      </a:pPr>
                      <a:r>
                        <a:rPr lang="en-US" sz="850" baseline="0" dirty="0">
                          <a:latin typeface="Arial Narrow"/>
                          <a:cs typeface="Arial Narrow"/>
                        </a:rPr>
                        <a:t>1</a:t>
                      </a:r>
                      <a:r>
                        <a:rPr lang="en-US" sz="850" baseline="30000" dirty="0">
                          <a:latin typeface="Arial Narrow"/>
                          <a:cs typeface="Arial Narrow"/>
                        </a:rPr>
                        <a:t>st</a:t>
                      </a:r>
                      <a:r>
                        <a:rPr lang="en-US" sz="850" baseline="0" dirty="0">
                          <a:latin typeface="Arial Narrow"/>
                          <a:cs typeface="Arial Narrow"/>
                        </a:rPr>
                        <a:t>8:30–9:20 7</a:t>
                      </a:r>
                      <a:r>
                        <a:rPr lang="en-US" sz="850" baseline="30000" dirty="0">
                          <a:latin typeface="Arial Narrow"/>
                          <a:cs typeface="Arial Narrow"/>
                        </a:rPr>
                        <a:t>th</a:t>
                      </a:r>
                      <a:r>
                        <a:rPr lang="en-US" sz="850" baseline="0" dirty="0">
                          <a:latin typeface="Arial Narrow"/>
                          <a:cs typeface="Arial Narrow"/>
                        </a:rPr>
                        <a:t>2:18– 3:08 </a:t>
                      </a:r>
                    </a:p>
                    <a:p>
                      <a:pPr>
                        <a:buNone/>
                      </a:pPr>
                      <a:endParaRPr lang="en-US" sz="850" baseline="0" dirty="0">
                        <a:latin typeface="Arial Narrow"/>
                        <a:cs typeface="Arial Narrow"/>
                      </a:endParaRPr>
                    </a:p>
                    <a:p>
                      <a:pPr>
                        <a:buNone/>
                      </a:pPr>
                      <a:endParaRPr lang="en-US" sz="850" baseline="0" dirty="0">
                        <a:latin typeface="Arial Narrow"/>
                        <a:cs typeface="Arial Narrow"/>
                      </a:endParaRPr>
                    </a:p>
                    <a:p>
                      <a:pPr>
                        <a:buNone/>
                      </a:pPr>
                      <a:endParaRPr lang="en-US" sz="850" baseline="0" dirty="0">
                        <a:latin typeface="Arial Narrow"/>
                        <a:cs typeface="Arial Narrow"/>
                      </a:endParaRPr>
                    </a:p>
                    <a:p>
                      <a:pPr>
                        <a:buNone/>
                      </a:pPr>
                      <a:endParaRPr lang="en-US" sz="850" baseline="0" dirty="0">
                        <a:latin typeface="Arial Narrow"/>
                        <a:cs typeface="Arial Narrow"/>
                      </a:endParaRPr>
                    </a:p>
                    <a:p>
                      <a:pPr>
                        <a:buNone/>
                      </a:pPr>
                      <a:endParaRPr lang="en-US" sz="850" baseline="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36525" y="-57871"/>
            <a:ext cx="7764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400" b="1" dirty="0">
              <a:ea typeface="Baskerville"/>
              <a:cs typeface="Baskerville"/>
            </a:endParaRPr>
          </a:p>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Advance Mathematics Year 2</a:t>
            </a:r>
          </a:p>
          <a:p>
            <a:pPr algn="ctr" eaLnBrk="1" hangingPunct="1">
              <a:spcBef>
                <a:spcPct val="0"/>
              </a:spcBef>
              <a:buFontTx/>
              <a:buNone/>
            </a:pPr>
            <a:r>
              <a:rPr lang="en-US" altLang="en-US" sz="1400" b="1" i="1" dirty="0">
                <a:latin typeface="Arial Narrow" panose="020B0606020202030204" pitchFamily="34" charset="0"/>
              </a:rPr>
              <a:t>Mrs. Brown</a:t>
            </a:r>
            <a:endParaRPr lang="en-US" altLang="en-US" sz="1200" i="1" dirty="0">
              <a:latin typeface="Arial Narrow" panose="020B0606020202030204" pitchFamily="34" charset="0"/>
            </a:endParaRPr>
          </a:p>
          <a:p>
            <a:pPr eaLnBrk="1" hangingPunct="1">
              <a:spcBef>
                <a:spcPct val="0"/>
              </a:spcBef>
              <a:buFontTx/>
              <a:buNone/>
            </a:pP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learn how to represent information, to explore and model situations, and to find solutions to familiar and unfamiliar problems, all while honoring the Florida Mathematics Standards.</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610" y="390113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35012" y="252233"/>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491152"/>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24050"/>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which will determine class placement for the following school year.</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53027" y="7845425"/>
            <a:ext cx="2439986" cy="41910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53026" y="8277514"/>
            <a:ext cx="1976437" cy="419100"/>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35% Formative (Common Formative [CFAs] and other evidence of standards-based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11" name="Rectangle 10">
            <a:extLst>
              <a:ext uri="{FF2B5EF4-FFF2-40B4-BE49-F238E27FC236}">
                <a16:creationId xmlns:a16="http://schemas.microsoft.com/office/drawing/2014/main" id="{A2FBF9FD-7567-46F7-8FCD-9D69E491BA2A}"/>
              </a:ext>
            </a:extLst>
          </p:cNvPr>
          <p:cNvSpPr/>
          <p:nvPr/>
        </p:nvSpPr>
        <p:spPr>
          <a:xfrm>
            <a:off x="5168901" y="8725694"/>
            <a:ext cx="972343" cy="282865"/>
          </a:xfrm>
          <a:prstGeom prst="rect">
            <a:avLst/>
          </a:prstGeom>
          <a:solidFill>
            <a:schemeClr val="bg1">
              <a:lumMod val="8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chemeClr val="tx1"/>
                </a:solidFill>
                <a:latin typeface="Arial Narrow" panose="020B0606020202030204" pitchFamily="34" charset="0"/>
              </a:rPr>
              <a:t>5% Homework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checking </a:t>
            </a:r>
            <a:r>
              <a:rPr lang="en-US" altLang="en-US" sz="1100" dirty="0" err="1">
                <a:latin typeface="Arial Narrow" panose="020B0606020202030204" pitchFamily="34" charset="0"/>
              </a:rPr>
              <a:t>myStudent</a:t>
            </a:r>
            <a:r>
              <a:rPr lang="en-US" altLang="en-US" sz="1100" dirty="0">
                <a:latin typeface="Arial Narrow" panose="020B0606020202030204" pitchFamily="34" charset="0"/>
              </a:rPr>
              <a:t> and or the board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RETAKE test POLICY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retake a test, completion of ALL correlating unit assignments (as noted on </a:t>
            </a:r>
            <a:r>
              <a:rPr lang="en-US" sz="1200" dirty="0" err="1">
                <a:solidFill>
                  <a:srgbClr val="000000"/>
                </a:solidFill>
                <a:latin typeface="Calibri" panose="020F0502020204030204" pitchFamily="34" charset="0"/>
              </a:rPr>
              <a:t>myStudent</a:t>
            </a:r>
            <a:r>
              <a:rPr lang="en-US" sz="1200" dirty="0">
                <a:solidFill>
                  <a:srgbClr val="000000"/>
                </a:solidFill>
                <a:latin typeface="Calibri" panose="020F0502020204030204" pitchFamily="34" charset="0"/>
              </a:rPr>
              <a:t>) and test corrections must be submitted. Test corrections that show lack of proficiency towards the standard(s) may result in need for further remediation before retesting.  All retakes will be administered during a scheduled time.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06363" y="575182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Math. I acknowledge that it is my responsibility to contact my teacher if I have any questions or concerns. I know that this syllabus, assignments and resources are available to me online at any time. I understand that students must adhere to the MYP policies and procedures. This syllabus should remain in the student folder. </a:t>
            </a: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95387" y="5877772"/>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Advance Mathematics - Year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109663" y="6178670"/>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a:t>
            </a:r>
            <a:r>
              <a:rPr lang="en-US" altLang="en-US" sz="1000" dirty="0">
                <a:latin typeface="Arial Narrow" panose="020B0606020202030204" pitchFamily="34" charset="0"/>
              </a:rPr>
              <a:t> account. This is used to communicate information and reminders.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a:t>
            </a:r>
          </a:p>
          <a:p>
            <a:pPr eaLnBrk="1" hangingPunct="1">
              <a:spcBef>
                <a:spcPct val="0"/>
              </a:spcBef>
              <a:buNone/>
            </a:pPr>
            <a:r>
              <a:rPr lang="en-US" altLang="en-US" sz="1000" dirty="0">
                <a:latin typeface="Arial Narrow" panose="020B0606020202030204" pitchFamily="34" charset="0"/>
              </a:rPr>
              <a:t>.</a:t>
            </a:r>
          </a:p>
          <a:p>
            <a:pPr eaLnBrk="1" hangingPunct="1">
              <a:spcBef>
                <a:spcPct val="0"/>
              </a:spcBef>
              <a:buNone/>
            </a:pPr>
            <a:r>
              <a:rPr lang="en-US" altLang="en-US" sz="1000" b="1" u="sng" dirty="0">
                <a:latin typeface="Arial Narrow" panose="020B0606020202030204" pitchFamily="34" charset="0"/>
              </a:rPr>
              <a:t>Textbook Info:  </a:t>
            </a:r>
            <a:r>
              <a:rPr lang="en-US" altLang="en-US" sz="1000" dirty="0">
                <a:latin typeface="Arial Narrow" panose="020B0606020202030204" pitchFamily="34" charset="0"/>
              </a:rPr>
              <a:t>Illustrative Mathematics, Kendall Hunt         </a:t>
            </a:r>
            <a:r>
              <a:rPr lang="en-US" altLang="en-US" sz="1000" b="1" u="sng" dirty="0">
                <a:latin typeface="Arial Narrow" panose="020B0606020202030204" pitchFamily="34" charset="0"/>
                <a:hlinkClick r:id="rId6"/>
              </a:rPr>
              <a:t>https://im.kendallhunt.com/MS/families/2/index.html</a:t>
            </a:r>
            <a:endParaRPr lang="en-US" altLang="en-US" sz="1000" b="1" u="sng" dirty="0">
              <a:latin typeface="Arial Narrow" panose="020B0606020202030204" pitchFamily="34" charset="0"/>
            </a:endParaRPr>
          </a:p>
          <a:p>
            <a:pPr eaLnBrk="1" hangingPunct="1">
              <a:spcBef>
                <a:spcPct val="0"/>
              </a:spcBef>
              <a:buNone/>
            </a:pPr>
            <a:endParaRPr lang="en-US" altLang="en-US" sz="1000" b="1" u="sng" dirty="0">
              <a:latin typeface="Arial Narrow" panose="020B0606020202030204" pitchFamily="34" charset="0"/>
            </a:endParaRPr>
          </a:p>
          <a:p>
            <a:pPr eaLnBrk="1" hangingPunct="1">
              <a:spcBef>
                <a:spcPct val="0"/>
              </a:spcBef>
              <a:buNone/>
            </a:pPr>
            <a:r>
              <a:rPr lang="en-US" altLang="en-US" sz="1000" b="1" u="sng" dirty="0">
                <a:latin typeface="Arial Narrow" panose="020B0606020202030204" pitchFamily="34" charset="0"/>
              </a:rPr>
              <a:t>For extra help/practice:  khanacademy.org and Zearn.org</a:t>
            </a:r>
          </a:p>
          <a:p>
            <a:pPr eaLnBrk="1" hangingPunct="1">
              <a:spcBef>
                <a:spcPct val="0"/>
              </a:spcBef>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4736" y="5805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94349" y="7237750"/>
            <a:ext cx="194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dirty="0">
                <a:latin typeface="Arial Narrow" panose="020B0606020202030204" pitchFamily="34" charset="0"/>
              </a:rPr>
              <a:t>Subject Area Guides that list an overview for each class and show the interconnection of the Middle Years </a:t>
            </a:r>
            <a:r>
              <a:rPr lang="en-US" altLang="en-US" sz="1000" dirty="0" err="1">
                <a:latin typeface="Arial Narrow" panose="020B0606020202030204" pitchFamily="34" charset="0"/>
              </a:rPr>
              <a:t>Programme</a:t>
            </a:r>
            <a:r>
              <a:rPr lang="en-US" altLang="en-US" sz="10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24500" y="4339998"/>
            <a:ext cx="2208213"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300" b="1" u="sng" dirty="0">
                <a:latin typeface="Arial Narrow" panose="020B0606020202030204" pitchFamily="34" charset="0"/>
              </a:rPr>
              <a:t>Unit 1: Rigid Transformations &amp; Congruence</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2:   Scale Drawings, Similarity &amp; Slope</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3: Writing &amp; Solving Equations</a:t>
            </a:r>
          </a:p>
          <a:p>
            <a:pPr>
              <a:spcBef>
                <a:spcPct val="0"/>
              </a:spcBef>
              <a:buNone/>
            </a:pPr>
            <a:r>
              <a:rPr lang="en-US" altLang="en-US" sz="1300" b="1" u="sng" dirty="0">
                <a:latin typeface="Arial Narrow" panose="020B0606020202030204" pitchFamily="34" charset="0"/>
              </a:rPr>
              <a:t>Unit 4: Inequalities, Expressions &amp; More Equations</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5: Linear Equations</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6:  Functions &amp; Volume</a:t>
            </a:r>
            <a:r>
              <a:rPr lang="en-US" sz="1300" dirty="0">
                <a:latin typeface="Arial Narrow" panose="020B0606020202030204" pitchFamily="34" charset="0"/>
              </a:rPr>
              <a:t> </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7: Exponents and Scientific Notation</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8: Pythagorean Theorem</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9: Putting It All Together</a:t>
            </a:r>
            <a:endParaRPr lang="en-US" altLang="en-US" sz="1300"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Members xmlns="ae3b1712-29e2-4cce-af0f-53396175a548" xsi:nil="true"/>
    <AppVersion xmlns="ae3b1712-29e2-4cce-af0f-53396175a548" xsi:nil="true"/>
    <Invited_Leaders xmlns="ae3b1712-29e2-4cce-af0f-53396175a548" xsi:nil="true"/>
    <CultureName xmlns="ae3b1712-29e2-4cce-af0f-53396175a548" xsi:nil="true"/>
    <Self_Registration_Enabled xmlns="ae3b1712-29e2-4cce-af0f-53396175a548" xsi:nil="true"/>
    <DefaultSectionNames xmlns="ae3b1712-29e2-4cce-af0f-53396175a548" xsi:nil="true"/>
    <Member_Groups xmlns="ae3b1712-29e2-4cce-af0f-53396175a548">
      <UserInfo>
        <DisplayName/>
        <AccountId xsi:nil="true"/>
        <AccountType/>
      </UserInfo>
    </Member_Groups>
    <Is_Collaboration_Space_Locked xmlns="ae3b1712-29e2-4cce-af0f-53396175a548" xsi:nil="true"/>
    <NotebookType xmlns="ae3b1712-29e2-4cce-af0f-53396175a548" xsi:nil="true"/>
    <FolderType xmlns="ae3b1712-29e2-4cce-af0f-53396175a548" xsi:nil="true"/>
    <Leaders xmlns="ae3b1712-29e2-4cce-af0f-53396175a548">
      <UserInfo>
        <DisplayName/>
        <AccountId xsi:nil="true"/>
        <AccountType/>
      </UserInfo>
    </Leaders>
    <Owner xmlns="ae3b1712-29e2-4cce-af0f-53396175a548">
      <UserInfo>
        <DisplayName/>
        <AccountId xsi:nil="true"/>
        <AccountType/>
      </UserInfo>
    </Owner>
    <Members xmlns="ae3b1712-29e2-4cce-af0f-53396175a548">
      <UserInfo>
        <DisplayName/>
        <AccountId xsi:nil="true"/>
        <AccountType/>
      </UserInfo>
    </Members>
    <Has_Leaders_Only_SectionGroup xmlns="ae3b1712-29e2-4cce-af0f-53396175a5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12BC7B2579A941841CE99DF2966B4F" ma:contentTypeVersion="27" ma:contentTypeDescription="Create a new document." ma:contentTypeScope="" ma:versionID="e2ac2c1a2a663ef3fc582ccaca22ae2b">
  <xsd:schema xmlns:xsd="http://www.w3.org/2001/XMLSchema" xmlns:xs="http://www.w3.org/2001/XMLSchema" xmlns:p="http://schemas.microsoft.com/office/2006/metadata/properties" xmlns:ns3="517a18a3-ebfb-4523-87df-e7f65958c519" xmlns:ns4="ae3b1712-29e2-4cce-af0f-53396175a548" targetNamespace="http://schemas.microsoft.com/office/2006/metadata/properties" ma:root="true" ma:fieldsID="534d36a4aeca7018d63bd65adf1abb5d" ns3:_="" ns4:_="">
    <xsd:import namespace="517a18a3-ebfb-4523-87df-e7f65958c519"/>
    <xsd:import namespace="ae3b1712-29e2-4cce-af0f-53396175a548"/>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a18a3-ebfb-4523-87df-e7f65958c5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3b1712-29e2-4cce-af0f-53396175a548"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0" nillable="true" ma:displayName="Invited Leaders" ma:internalName="Invited_Leaders">
      <xsd:simpleType>
        <xsd:restriction base="dms:Note">
          <xsd:maxLength value="255"/>
        </xsd:restriction>
      </xsd:simpleType>
    </xsd:element>
    <xsd:element name="Invited_Members" ma:index="21" nillable="true" ma:displayName="Invited Members" ma:internalName="Invited_Member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Leaders_Only_SectionGroup" ma:index="23" nillable="true" ma:displayName="Has Leaders Only SectionGroup" ma:internalName="Has_Leaders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1D5735-FC1B-422A-BEF1-609ABF50EC1A}">
  <ds:schemaRefs>
    <ds:schemaRef ds:uri="http://schemas.microsoft.com/sharepoint/v3/contenttype/forms"/>
  </ds:schemaRefs>
</ds:datastoreItem>
</file>

<file path=customXml/itemProps2.xml><?xml version="1.0" encoding="utf-8"?>
<ds:datastoreItem xmlns:ds="http://schemas.openxmlformats.org/officeDocument/2006/customXml" ds:itemID="{F19251BE-0CE5-4549-8462-6BE5F02AF716}">
  <ds:schemaRefs>
    <ds:schemaRef ds:uri="http://schemas.microsoft.com/office/2006/metadata/properties"/>
    <ds:schemaRef ds:uri="http://schemas.microsoft.com/office/infopath/2007/PartnerControls"/>
    <ds:schemaRef ds:uri="ae3b1712-29e2-4cce-af0f-53396175a548"/>
  </ds:schemaRefs>
</ds:datastoreItem>
</file>

<file path=customXml/itemProps3.xml><?xml version="1.0" encoding="utf-8"?>
<ds:datastoreItem xmlns:ds="http://schemas.openxmlformats.org/officeDocument/2006/customXml" ds:itemID="{7FBCE176-5B30-4BF5-A124-369A92AFF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a18a3-ebfb-4523-87df-e7f65958c519"/>
    <ds:schemaRef ds:uri="ae3b1712-29e2-4cce-af0f-53396175a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521</TotalTime>
  <Words>1247</Words>
  <Application>Microsoft Macintosh PowerPoint</Application>
  <PresentationFormat>Custom</PresentationFormat>
  <Paragraphs>136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Charlene Simmons Brown</cp:lastModifiedBy>
  <cp:revision>40</cp:revision>
  <dcterms:modified xsi:type="dcterms:W3CDTF">2020-08-19T21:11:04Z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0x0101005212BC7B2579A941841CE99DF2966B4F</vt:lpwstr>
  </property>
</Properties>
</file>