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9"/>
    <p:restoredTop sz="93680"/>
  </p:normalViewPr>
  <p:slideViewPr>
    <p:cSldViewPr snapToGrid="0">
      <p:cViewPr>
        <p:scale>
          <a:sx n="185" d="100"/>
          <a:sy n="185" d="100"/>
        </p:scale>
        <p:origin x="504" y="-31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dirty="0"/>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dirty="0"/>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dirty="0"/>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dirty="0"/>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dirty="0"/>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dirty="0"/>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dirty="0"/>
          </a:p>
        </p:txBody>
      </p:sp>
    </p:spTree>
    <p:extLst>
      <p:ext uri="{BB962C8B-B14F-4D97-AF65-F5344CB8AC3E}">
        <p14:creationId xmlns:p14="http://schemas.microsoft.com/office/powerpoint/2010/main" val="155415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dirty="0"/>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dirty="0"/>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dirty="0"/>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dirty="0"/>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dirty="0"/>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dirty="0"/>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dirty="0"/>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dirty="0"/>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dirty="0"/>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dirty="0"/>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dirty="0"/>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dirty="0"/>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dirty="0"/>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dirty="0"/>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dirty="0"/>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dirty="0"/>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dirty="0"/>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dirty="0"/>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dirty="0"/>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dirty="0"/>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dirty="0"/>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dirty="0"/>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dirty="0"/>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Middle Years Programme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852772706"/>
              </p:ext>
            </p:extLst>
          </p:nvPr>
        </p:nvGraphicFramePr>
        <p:xfrm>
          <a:off x="547688" y="2479676"/>
          <a:ext cx="1452888" cy="1867785"/>
        </p:xfrm>
        <a:graphic>
          <a:graphicData uri="http://schemas.openxmlformats.org/drawingml/2006/table">
            <a:tbl>
              <a:tblPr firstRow="1" bandRow="1">
                <a:tableStyleId>{2D5ABB26-0587-4C30-8999-92F81FD0307C}</a:tableStyleId>
              </a:tblPr>
              <a:tblGrid>
                <a:gridCol w="1452888">
                  <a:extLst>
                    <a:ext uri="{9D8B030D-6E8A-4147-A177-3AD203B41FA5}">
                      <a16:colId xmlns:a16="http://schemas.microsoft.com/office/drawing/2014/main" val="20000"/>
                    </a:ext>
                  </a:extLst>
                </a:gridCol>
              </a:tblGrid>
              <a:tr h="230980">
                <a:tc>
                  <a:txBody>
                    <a:bodyPr/>
                    <a:lstStyle/>
                    <a:p>
                      <a:pPr>
                        <a:buNone/>
                      </a:pPr>
                      <a:r>
                        <a:rPr lang="en-US" sz="900" dirty="0">
                          <a:latin typeface="Arial Narrow"/>
                          <a:cs typeface="Arial Narrow"/>
                        </a:rPr>
                        <a:t>rlash@pasco.k12.fl.us</a:t>
                      </a:r>
                    </a:p>
                  </a:txBody>
                  <a:tcPr marL="91444" marR="91444" marT="45732" marB="45732" anchor="ctr"/>
                </a:tc>
                <a:extLst>
                  <a:ext uri="{0D108BD9-81ED-4DB2-BD59-A6C34878D82A}">
                    <a16:rowId xmlns:a16="http://schemas.microsoft.com/office/drawing/2014/main" val="10000"/>
                  </a:ext>
                </a:extLst>
              </a:tr>
              <a:tr h="411510">
                <a:tc>
                  <a:txBody>
                    <a:bodyPr/>
                    <a:lstStyle/>
                    <a:p>
                      <a:r>
                        <a:rPr lang="en-US" sz="900" dirty="0">
                          <a:latin typeface="Arial Narrow"/>
                          <a:cs typeface="Arial Narrow"/>
                        </a:rPr>
                        <a:t>813-794-4800</a:t>
                      </a:r>
                    </a:p>
                    <a:p>
                      <a:r>
                        <a:rPr lang="en-US" sz="900" dirty="0">
                          <a:latin typeface="Arial Narrow"/>
                          <a:cs typeface="Arial Narrow"/>
                        </a:rPr>
                        <a:t>813-815-0444(Google Voice)</a:t>
                      </a:r>
                    </a:p>
                  </a:txBody>
                  <a:tcPr marL="91444" marR="91444" marT="45732" marB="45732" anchor="ctr"/>
                </a:tc>
                <a:extLst>
                  <a:ext uri="{0D108BD9-81ED-4DB2-BD59-A6C34878D82A}">
                    <a16:rowId xmlns:a16="http://schemas.microsoft.com/office/drawing/2014/main" val="10001"/>
                  </a:ext>
                </a:extLst>
              </a:tr>
              <a:tr h="8463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latin typeface="Arial Narrow"/>
                          <a:cs typeface="Arial Narrow"/>
                        </a:rPr>
                        <a:t>(Basic)  prds. 2,5, 7</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i="1" dirty="0">
                          <a:latin typeface="Arial Narrow"/>
                          <a:cs typeface="Arial Narrow"/>
                        </a:rPr>
                        <a:t>text@lashr1 to 81010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1" i="1"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latin typeface="Arial Narrow"/>
                          <a:cs typeface="Arial Narrow"/>
                        </a:rPr>
                        <a:t>(ADV) prds. 3, 6</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i="1" dirty="0" err="1">
                          <a:latin typeface="Arial Narrow"/>
                          <a:cs typeface="Arial Narrow"/>
                        </a:rPr>
                        <a:t>text@lashadv</a:t>
                      </a:r>
                      <a:r>
                        <a:rPr lang="en-US" sz="900" b="1" i="1" dirty="0">
                          <a:latin typeface="Arial Narrow"/>
                          <a:cs typeface="Arial Narrow"/>
                        </a:rPr>
                        <a:t> to 81010</a:t>
                      </a:r>
                    </a:p>
                  </a:txBody>
                  <a:tcPr marL="91444" marR="91444" marT="45732" marB="45732" anchor="ctr"/>
                </a:tc>
                <a:extLst>
                  <a:ext uri="{0D108BD9-81ED-4DB2-BD59-A6C34878D82A}">
                    <a16:rowId xmlns:a16="http://schemas.microsoft.com/office/drawing/2014/main" val="10002"/>
                  </a:ext>
                </a:extLst>
              </a:tr>
              <a:tr h="3789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0" dirty="0">
                          <a:latin typeface="Arial Narrow"/>
                          <a:cs typeface="Arial Narrow"/>
                        </a:rPr>
                        <a:t>Planning Time</a:t>
                      </a:r>
                      <a:r>
                        <a:rPr lang="en-US" sz="900" baseline="0">
                          <a:latin typeface="Arial Narrow"/>
                          <a:cs typeface="Arial Narrow"/>
                        </a:rPr>
                        <a:t>: 8:35-9:05 &amp;</a:t>
                      </a:r>
                      <a:endParaRPr lang="en-US" sz="900" dirty="0">
                        <a:latin typeface="Arial Narrow"/>
                        <a:cs typeface="Arial Narrow"/>
                      </a:endParaRPr>
                    </a:p>
                    <a:p>
                      <a:pPr>
                        <a:buNone/>
                      </a:pPr>
                      <a:r>
                        <a:rPr lang="en-US" sz="900" baseline="0" dirty="0">
                          <a:latin typeface="Arial Narrow"/>
                          <a:cs typeface="Arial Narrow"/>
                        </a:rPr>
                        <a:t>11:15-11:45</a:t>
                      </a: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dirty="0">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4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2020-2021</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Sciences Year 1  </a:t>
            </a:r>
          </a:p>
          <a:p>
            <a:pPr algn="ctr" eaLnBrk="1" hangingPunct="1">
              <a:spcBef>
                <a:spcPct val="0"/>
              </a:spcBef>
              <a:buFontTx/>
              <a:buNone/>
            </a:pPr>
            <a:r>
              <a:rPr lang="en-US" altLang="en-US" sz="1400" b="1" dirty="0">
                <a:latin typeface="Arial Narrow" panose="020B0606020202030204" pitchFamily="34" charset="0"/>
                <a:ea typeface="Baskerville"/>
              </a:rPr>
              <a:t>Mrs. Lash</a:t>
            </a:r>
            <a:endParaRPr lang="en-US" altLang="en-US" sz="1200"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r>
              <a:rPr lang="en-US" altLang="en-US" sz="1000" i="1" dirty="0">
                <a:latin typeface="Arial Narrow" panose="020B0604020202020204" pitchFamily="34" charset="0"/>
              </a:rPr>
              <a:t>Middle Years Programme (MYP) Year 1 Science courses develop skills in four scientific areas:  The Nature of Science (Science Safety, Scientific Tools, and The Scientific Method), Earth Science (Earth Systems, Weather &amp; Global Climate), Physics ( Energy Transformations, Forces &amp; Motion), Life Science (Cells, Diversity &amp; Classification, Body Systems, and Infectious Agents.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p>
          <a:p>
            <a:pPr eaLnBrk="1" hangingPunct="1">
              <a:spcBef>
                <a:spcPct val="0"/>
              </a:spcBef>
              <a:buFontTx/>
              <a:buNone/>
            </a:pP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92575"/>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646331"/>
          </a:xfrm>
          <a:prstGeom prst="rect">
            <a:avLst/>
          </a:prstGeom>
          <a:noFill/>
        </p:spPr>
        <p:txBody>
          <a:bodyPr>
            <a:spAutoFit/>
          </a:bodyPr>
          <a:lstStyle/>
          <a:p>
            <a:pPr>
              <a:defRPr/>
            </a:pPr>
            <a:r>
              <a:rPr lang="en-US" sz="1200" dirty="0">
                <a:latin typeface="+mn-lt"/>
                <a:ea typeface="ＭＳ Ｐゴシック" charset="-128"/>
              </a:rPr>
              <a:t>Students in Year 1 Sciences will take an End of Course exam worth 10% of their final course grade.</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dirty="0">
                <a:latin typeface="Arial Black" panose="020B0A04020102020204" pitchFamily="34" charset="0"/>
              </a:rPr>
              <a:t>Performance</a:t>
            </a:r>
          </a:p>
          <a:p>
            <a:pPr algn="ctr">
              <a:spcBef>
                <a:spcPct val="0"/>
              </a:spcBef>
              <a:buFontTx/>
              <a:buNone/>
            </a:pPr>
            <a:r>
              <a:rPr lang="en-US" altLang="en-US" sz="1000" b="1" dirty="0">
                <a:latin typeface="Arial Black" panose="020B0A04020102020204" pitchFamily="34" charset="0"/>
              </a:rPr>
              <a:t>Summative Assessment</a:t>
            </a:r>
          </a:p>
          <a:p>
            <a:pPr algn="ctr">
              <a:spcBef>
                <a:spcPct val="0"/>
              </a:spcBef>
              <a:buFontTx/>
              <a:buNone/>
            </a:pPr>
            <a:r>
              <a:rPr lang="en-US" altLang="en-US" sz="1000" b="1"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dirty="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dirty="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3</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1</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dirty="0">
                          <a:ln>
                            <a:noFill/>
                          </a:ln>
                          <a:solidFill>
                            <a:srgbClr val="FFFFFF"/>
                          </a:solidFill>
                          <a:effectLst/>
                          <a:latin typeface="Calibri" charset="0"/>
                          <a:ea typeface="ＭＳ Ｐゴシック" charset="-128"/>
                        </a:rPr>
                        <a:t>PVMS Grade</a:t>
                      </a:r>
                      <a:endParaRPr kumimoji="0" lang="en-US" altLang="x-none" sz="600" b="1" i="0" u="none" strike="noStrike" cap="none" normalizeH="0" baseline="0" dirty="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100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94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dirty="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dirty="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255792"/>
            <a:ext cx="7404226" cy="5009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Arial Narrow" panose="020B0606020202030204" pitchFamily="34" charset="0"/>
              </a:rPr>
              <a:t>     </a:t>
            </a:r>
            <a:r>
              <a:rPr lang="en-US" altLang="en-US" sz="1000" dirty="0">
                <a:latin typeface="Times" pitchFamily="2" charset="0"/>
              </a:rPr>
              <a:t>My expectation is that </a:t>
            </a:r>
            <a:r>
              <a:rPr lang="en-US" altLang="en-US" sz="1000" b="1" dirty="0">
                <a:latin typeface="Times" pitchFamily="2" charset="0"/>
              </a:rPr>
              <a:t>all</a:t>
            </a:r>
            <a:r>
              <a:rPr lang="en-US" altLang="en-US" sz="1000" dirty="0">
                <a:latin typeface="Times" pitchFamily="2" charset="0"/>
              </a:rPr>
              <a:t> assignments are completed on time.  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r>
              <a:rPr lang="en-US" altLang="en-US" sz="1000" dirty="0">
                <a:latin typeface="Times" pitchFamily="2" charset="0"/>
                <a:ea typeface="Abadi MT Condensed Light" panose="020B0306030101010103" pitchFamily="34" charset="77"/>
                <a:cs typeface="Arial" panose="020B0604020202020204" pitchFamily="34" charset="0"/>
              </a:rPr>
              <a:t>     Homework assignments/projects/upcoming tests will be posted on the board.  Students’ are responsible for copying this information into their planners daily. </a:t>
            </a:r>
          </a:p>
          <a:p>
            <a:pPr eaLnBrk="1" hangingPunct="1">
              <a:spcBef>
                <a:spcPct val="0"/>
              </a:spcBef>
              <a:buFontTx/>
              <a:buNone/>
            </a:pPr>
            <a:r>
              <a:rPr lang="en-US" altLang="en-US" sz="1000" dirty="0">
                <a:latin typeface="Times" pitchFamily="2" charset="0"/>
              </a:rPr>
              <a:t>In myStudent, the following codes will be used:  </a:t>
            </a:r>
          </a:p>
          <a:p>
            <a:pPr eaLnBrk="1" hangingPunct="1">
              <a:spcBef>
                <a:spcPct val="0"/>
              </a:spcBef>
              <a:buFontTx/>
              <a:buNone/>
            </a:pPr>
            <a:r>
              <a:rPr lang="en-US" altLang="en-US" sz="1000" dirty="0">
                <a:latin typeface="Times" pitchFamily="2" charset="0"/>
              </a:rPr>
              <a:t>X:  Exempt</a:t>
            </a:r>
          </a:p>
          <a:p>
            <a:pPr eaLnBrk="1" hangingPunct="1">
              <a:spcBef>
                <a:spcPct val="0"/>
              </a:spcBef>
              <a:buFontTx/>
              <a:buNone/>
            </a:pPr>
            <a:r>
              <a:rPr lang="en-US" altLang="en-US" sz="1000" dirty="0">
                <a:latin typeface="Times" pitchFamily="2" charset="0"/>
              </a:rPr>
              <a:t>M:  Missing</a:t>
            </a:r>
          </a:p>
          <a:p>
            <a:pPr eaLnBrk="1" hangingPunct="1">
              <a:spcBef>
                <a:spcPct val="0"/>
              </a:spcBef>
              <a:buFontTx/>
              <a:buNone/>
            </a:pPr>
            <a:r>
              <a:rPr lang="en-US" altLang="en-US" sz="1000" dirty="0">
                <a:latin typeface="Times" pitchFamily="2" charset="0"/>
              </a:rPr>
              <a:t>I:  Incomplete</a:t>
            </a:r>
          </a:p>
          <a:p>
            <a:pPr eaLnBrk="1" hangingPunct="1">
              <a:spcBef>
                <a:spcPct val="0"/>
              </a:spcBef>
              <a:buFontTx/>
              <a:buNone/>
            </a:pPr>
            <a:r>
              <a:rPr lang="en-US" altLang="en-US" sz="1000" dirty="0">
                <a:latin typeface="Times" pitchFamily="2" charset="0"/>
              </a:rPr>
              <a:t>0:  A zero is the grade</a:t>
            </a:r>
          </a:p>
          <a:p>
            <a:pPr eaLnBrk="1" hangingPunct="1">
              <a:spcBef>
                <a:spcPct val="0"/>
              </a:spcBef>
              <a:buFontTx/>
              <a:buNone/>
            </a:pPr>
            <a:r>
              <a:rPr lang="en-US" altLang="en-US" sz="1000" dirty="0">
                <a:latin typeface="Times" pitchFamily="2" charset="0"/>
              </a:rPr>
              <a:t>DR:  Dropped</a:t>
            </a:r>
          </a:p>
          <a:p>
            <a:pPr eaLnBrk="1" hangingPunct="1">
              <a:spcBef>
                <a:spcPct val="0"/>
              </a:spcBef>
              <a:buFontTx/>
              <a:buNone/>
            </a:pPr>
            <a:r>
              <a:rPr lang="en-US" altLang="en-US" sz="1000" dirty="0">
                <a:latin typeface="Times" pitchFamily="2" charset="0"/>
              </a:rPr>
              <a:t>CIP:  Collected, In Progress</a:t>
            </a:r>
          </a:p>
          <a:p>
            <a:pPr eaLnBrk="1" hangingPunct="1">
              <a:spcBef>
                <a:spcPct val="0"/>
              </a:spcBef>
              <a:buFontTx/>
              <a:buNone/>
            </a:pPr>
            <a:r>
              <a:rPr lang="en-US" altLang="en-US" sz="1000" dirty="0">
                <a:latin typeface="Times" pitchFamily="2" charset="0"/>
              </a:rPr>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523220"/>
          </a:xfrm>
          <a:prstGeom prst="rect">
            <a:avLst/>
          </a:prstGeom>
          <a:noFill/>
        </p:spPr>
        <p:txBody>
          <a:bodyPr>
            <a:spAutoFit/>
          </a:bodyPr>
          <a:lstStyle/>
          <a:p>
            <a:pPr algn="ctr" eaLnBrk="1" hangingPunct="1">
              <a:defRPr/>
            </a:pPr>
            <a:endParaRPr lang="en-US" sz="1400" b="1" cap="all" dirty="0">
              <a:latin typeface="Arial Black"/>
              <a:ea typeface="ＭＳ Ｐゴシック" charset="0"/>
              <a:cs typeface="Arial Black"/>
            </a:endParaRPr>
          </a:p>
          <a:p>
            <a:pPr algn="ctr" eaLnBrk="1" hangingPunct="1">
              <a:defRPr/>
            </a:pPr>
            <a:r>
              <a:rPr lang="en-US" sz="1400" b="1" cap="all" dirty="0">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3631" y="4366215"/>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1 Sciences. I acknowledge that it is my responsibility to contact my teacher if I have any questions or concerns. I understand that students must adhere to the MYP policies and procedures. </a:t>
            </a:r>
            <a:r>
              <a:rPr lang="en-US" altLang="en-US" sz="1200" b="1" dirty="0">
                <a:latin typeface="Arial Narrow" panose="020B0606020202030204" pitchFamily="34" charset="0"/>
              </a:rPr>
              <a:t>This syllabus should remain in the student binder.</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Sciences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50" dirty="0">
                <a:latin typeface="Times" pitchFamily="2" charset="0"/>
              </a:rPr>
              <a:t>Students and parents should be signed up for our class </a:t>
            </a:r>
            <a:r>
              <a:rPr lang="en-US" altLang="en-US" sz="1050" b="1" dirty="0">
                <a:latin typeface="Times" pitchFamily="2" charset="0"/>
              </a:rPr>
              <a:t>Remind </a:t>
            </a:r>
            <a:r>
              <a:rPr lang="en-US" altLang="en-US" sz="1050" dirty="0">
                <a:latin typeface="Times" pitchFamily="2" charset="0"/>
              </a:rPr>
              <a:t>account. This is used to communicate upcoming assignments, events, and reminders. Login information will be sent home and the class code can be found on the front of this syllabus.  Please make sure that you are signing up for the correct class as there are both basic and advanced classes and due dates and assignments may be different. Students and parents should also have access to </a:t>
            </a:r>
            <a:r>
              <a:rPr lang="en-US" altLang="en-US" sz="1050" b="1" dirty="0">
                <a:latin typeface="Times" pitchFamily="2" charset="0"/>
              </a:rPr>
              <a:t>MyStudent</a:t>
            </a:r>
            <a:r>
              <a:rPr lang="en-US" altLang="en-US" sz="1050" dirty="0">
                <a:latin typeface="Times" pitchFamily="2" charset="0"/>
              </a:rPr>
              <a:t> to keep track of grades and assignments.</a:t>
            </a:r>
          </a:p>
          <a:p>
            <a:r>
              <a:rPr lang="en-US" sz="1050" dirty="0">
                <a:latin typeface="Times" pitchFamily="2" charset="0"/>
              </a:rPr>
              <a:t>Students have access to their textbook, Pearson </a:t>
            </a:r>
            <a:r>
              <a:rPr lang="en-US" sz="1050" u="sng" dirty="0">
                <a:latin typeface="Times" pitchFamily="2" charset="0"/>
              </a:rPr>
              <a:t>Elevate</a:t>
            </a:r>
            <a:r>
              <a:rPr lang="en-US" sz="1050" dirty="0">
                <a:latin typeface="Times" pitchFamily="2" charset="0"/>
              </a:rPr>
              <a:t> and Pearson EasyBridge online through their myPascoConnect platform.</a:t>
            </a:r>
            <a:endParaRPr lang="en-US" dirty="0"/>
          </a:p>
          <a:p>
            <a:pPr eaLnBrk="1" hangingPunct="1">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Programme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b="1" dirty="0">
              <a:latin typeface="Arial Black" panose="020B0A04020102020204" pitchFamily="34" charset="0"/>
            </a:endParaRPr>
          </a:p>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150" b="1" u="sng" dirty="0">
                <a:latin typeface="Arial Narrow" panose="020B0606020202030204" pitchFamily="34" charset="0"/>
              </a:rPr>
              <a:t>Unit 1: </a:t>
            </a:r>
            <a:r>
              <a:rPr lang="en-US" altLang="en-US" sz="1150" u="sng" dirty="0">
                <a:latin typeface="Arial Narrow" panose="020B0606020202030204" pitchFamily="34" charset="0"/>
              </a:rPr>
              <a:t> </a:t>
            </a:r>
            <a:r>
              <a:rPr lang="en-US" altLang="en-US" sz="1150" dirty="0">
                <a:latin typeface="Arial Narrow" panose="020B0606020202030204" pitchFamily="34" charset="0"/>
              </a:rPr>
              <a:t> Earth’s Spheres</a:t>
            </a:r>
          </a:p>
          <a:p>
            <a:pPr>
              <a:spcBef>
                <a:spcPct val="0"/>
              </a:spcBef>
              <a:buNone/>
            </a:pPr>
            <a:r>
              <a:rPr lang="en-US" altLang="en-US" sz="1150" b="1" u="sng" dirty="0">
                <a:latin typeface="Arial Narrow" panose="020B0606020202030204" pitchFamily="34" charset="0"/>
              </a:rPr>
              <a:t>Unit 2: </a:t>
            </a:r>
            <a:r>
              <a:rPr lang="en-US" altLang="en-US" sz="1150" dirty="0">
                <a:latin typeface="Arial Narrow" panose="020B0606020202030204" pitchFamily="34" charset="0"/>
              </a:rPr>
              <a:t>  Heat/Global Patterns</a:t>
            </a:r>
            <a:endParaRPr lang="en-US" sz="1150" dirty="0">
              <a:latin typeface="Arial Narrow" panose="020B0606020202030204" pitchFamily="34" charset="0"/>
            </a:endParaRPr>
          </a:p>
          <a:p>
            <a:pPr>
              <a:spcBef>
                <a:spcPct val="0"/>
              </a:spcBef>
              <a:buNone/>
            </a:pPr>
            <a:r>
              <a:rPr lang="en-US" altLang="en-US" sz="1150" b="1" u="sng" dirty="0">
                <a:latin typeface="Arial Narrow" panose="020B0606020202030204" pitchFamily="34" charset="0"/>
              </a:rPr>
              <a:t>Unit 3: </a:t>
            </a:r>
            <a:r>
              <a:rPr lang="en-US" altLang="en-US" sz="1150" dirty="0">
                <a:latin typeface="Arial Narrow" panose="020B0606020202030204" pitchFamily="34" charset="0"/>
              </a:rPr>
              <a:t> Weather &amp; Climate</a:t>
            </a:r>
            <a:endParaRPr lang="en-US" altLang="en-US" sz="1150" b="1" u="sng" dirty="0">
              <a:latin typeface="Arial Narrow" panose="020B0606020202030204" pitchFamily="34" charset="0"/>
            </a:endParaRPr>
          </a:p>
          <a:p>
            <a:pPr>
              <a:spcBef>
                <a:spcPct val="0"/>
              </a:spcBef>
              <a:buNone/>
            </a:pPr>
            <a:r>
              <a:rPr lang="en-US" altLang="en-US" sz="1150" b="1" u="sng" dirty="0">
                <a:latin typeface="Arial Narrow" panose="020B0606020202030204" pitchFamily="34" charset="0"/>
              </a:rPr>
              <a:t>Unit 4: </a:t>
            </a:r>
            <a:r>
              <a:rPr lang="en-US" altLang="en-US" sz="1150" dirty="0">
                <a:latin typeface="Arial Narrow" panose="020B0606020202030204" pitchFamily="34" charset="0"/>
              </a:rPr>
              <a:t> Shaping of Earth’s Surface</a:t>
            </a:r>
          </a:p>
          <a:p>
            <a:pPr>
              <a:spcBef>
                <a:spcPct val="0"/>
              </a:spcBef>
              <a:buNone/>
            </a:pPr>
            <a:r>
              <a:rPr lang="en-US" altLang="en-US" sz="1150" b="1" u="sng" dirty="0">
                <a:latin typeface="Arial Narrow" panose="020B0606020202030204" pitchFamily="34" charset="0"/>
              </a:rPr>
              <a:t>Unit 5</a:t>
            </a:r>
            <a:r>
              <a:rPr lang="en-US" altLang="en-US" sz="1150" dirty="0">
                <a:latin typeface="Arial Narrow" panose="020B0606020202030204" pitchFamily="34" charset="0"/>
              </a:rPr>
              <a:t>: Energy Transfer and Motion</a:t>
            </a:r>
            <a:endParaRPr lang="en-US" sz="1150" dirty="0">
              <a:latin typeface="Arial Narrow" panose="020B0606020202030204" pitchFamily="34" charset="0"/>
            </a:endParaRPr>
          </a:p>
          <a:p>
            <a:pPr>
              <a:spcBef>
                <a:spcPct val="0"/>
              </a:spcBef>
              <a:buNone/>
            </a:pPr>
            <a:r>
              <a:rPr lang="en-US" altLang="en-US" sz="1150" b="1" u="sng" dirty="0">
                <a:latin typeface="Arial Narrow" panose="020B0606020202030204" pitchFamily="34" charset="0"/>
              </a:rPr>
              <a:t>Unit 6: </a:t>
            </a:r>
            <a:r>
              <a:rPr lang="en-US" altLang="en-US" sz="1150" dirty="0">
                <a:latin typeface="Arial Narrow" panose="020B0606020202030204" pitchFamily="34" charset="0"/>
              </a:rPr>
              <a:t> Types of Forces and Gravity</a:t>
            </a:r>
          </a:p>
          <a:p>
            <a:pPr>
              <a:spcBef>
                <a:spcPct val="0"/>
              </a:spcBef>
              <a:buNone/>
            </a:pPr>
            <a:r>
              <a:rPr lang="en-US" altLang="en-US" sz="1150" b="1" u="sng" dirty="0">
                <a:latin typeface="Arial Narrow" panose="020B0606020202030204" pitchFamily="34" charset="0"/>
              </a:rPr>
              <a:t>Unit 7: </a:t>
            </a:r>
            <a:r>
              <a:rPr lang="en-US" altLang="en-US" sz="1150" dirty="0">
                <a:latin typeface="Arial Narrow" panose="020B0606020202030204" pitchFamily="34" charset="0"/>
              </a:rPr>
              <a:t> Cells</a:t>
            </a:r>
          </a:p>
          <a:p>
            <a:pPr>
              <a:spcBef>
                <a:spcPct val="0"/>
              </a:spcBef>
              <a:buNone/>
            </a:pPr>
            <a:r>
              <a:rPr lang="en-US" altLang="en-US" sz="1150" b="1" u="sng" dirty="0">
                <a:latin typeface="Arial Narrow" panose="020B0606020202030204" pitchFamily="34" charset="0"/>
              </a:rPr>
              <a:t>Unit 8: </a:t>
            </a:r>
            <a:r>
              <a:rPr lang="en-US" altLang="en-US" sz="1150" dirty="0">
                <a:latin typeface="Arial Narrow" panose="020B0606020202030204" pitchFamily="34" charset="0"/>
              </a:rPr>
              <a:t>Classification</a:t>
            </a:r>
          </a:p>
          <a:p>
            <a:pPr>
              <a:spcBef>
                <a:spcPct val="0"/>
              </a:spcBef>
              <a:buNone/>
            </a:pPr>
            <a:r>
              <a:rPr lang="en-US" altLang="en-US" sz="1150" b="1" u="sng" dirty="0">
                <a:latin typeface="Arial Narrow" panose="020B0606020202030204" pitchFamily="34" charset="0"/>
              </a:rPr>
              <a:t>Unit 9:</a:t>
            </a:r>
            <a:r>
              <a:rPr lang="en-US" altLang="en-US" sz="1150" dirty="0">
                <a:latin typeface="Arial Narrow" panose="020B0606020202030204" pitchFamily="34" charset="0"/>
              </a:rPr>
              <a:t> Body Systems and Infectious Agents</a:t>
            </a:r>
            <a:endParaRPr lang="en-US" altLang="en-US" sz="1150" b="1"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1400</Words>
  <Application>Microsoft Macintosh PowerPoint</Application>
  <PresentationFormat>Custom</PresentationFormat>
  <Paragraphs>133</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Arial Narrow</vt:lpstr>
      <vt:lpstr>Calibri</vt:lpstr>
      <vt:lpstr>DJB This is My Life</vt:lpstr>
      <vt:lpstr>Times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Robin Michelle Lash</cp:lastModifiedBy>
  <cp:revision>21</cp:revision>
  <dcterms:modified xsi:type="dcterms:W3CDTF">2020-08-20T18:59:51Z</dcterms:modified>
</cp:coreProperties>
</file>