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
  </p:notesMasterIdLst>
  <p:handoutMasterIdLst>
    <p:handoutMasterId r:id="rId5"/>
  </p:handoutMasterIdLst>
  <p:sldIdLst>
    <p:sldId id="257" r:id="rId2"/>
    <p:sldId id="258" r:id="rId3"/>
  </p:sldIdLst>
  <p:sldSz cx="7772400" cy="100584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0BD445-CC78-3291-879D-BE5255B53011}" v="58" dt="2020-08-19T17:36:33.910"/>
    <p1510:client id="{77E68A86-EBFD-2E11-F780-DD22A8EE623E}" v="6" dt="2020-08-19T19:02:11.259"/>
    <p1510:client id="{A7D79D0C-0ADB-8301-1961-4E86CA70C6F9}" v="215" dt="2020-08-19T19:09:12.860"/>
    <p1510:client id="{C2485583-606A-4099-E591-B67B86DC83B1}" v="25" dt="2020-08-19T17:39:14.780"/>
    <p1510:client id="{FF953563-0151-76AB-8A69-6B9935ED35FB}" v="241" dt="2020-08-19T18:47:10.55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43"/>
  </p:normalViewPr>
  <p:slideViewPr>
    <p:cSldViewPr snapToGrid="0">
      <p:cViewPr varScale="1">
        <p:scale>
          <a:sx n="75" d="100"/>
          <a:sy n="75" d="100"/>
        </p:scale>
        <p:origin x="3008" y="168"/>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10" Type="http://schemas.microsoft.com/office/2015/10/relationships/revisionInfo" Target="revisionInfo.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1713FBB-4360-44E4-89B1-6DAA411F362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libri" charset="0"/>
                <a:ea typeface="ＭＳ Ｐゴシック" charset="-128"/>
              </a:defRPr>
            </a:lvl1pPr>
          </a:lstStyle>
          <a:p>
            <a:pPr>
              <a:defRPr/>
            </a:pPr>
            <a:endParaRPr lang="en-US"/>
          </a:p>
        </p:txBody>
      </p:sp>
      <p:sp>
        <p:nvSpPr>
          <p:cNvPr id="3" name="Date Placeholder 2">
            <a:extLst>
              <a:ext uri="{FF2B5EF4-FFF2-40B4-BE49-F238E27FC236}">
                <a16:creationId xmlns:a16="http://schemas.microsoft.com/office/drawing/2014/main" id="{FFA44A21-108F-47EA-8C20-222782F1A7C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atin typeface="Calibri" charset="0"/>
                <a:ea typeface="ＭＳ Ｐゴシック" charset="-128"/>
              </a:defRPr>
            </a:lvl1pPr>
          </a:lstStyle>
          <a:p>
            <a:pPr>
              <a:defRPr/>
            </a:pPr>
            <a:fld id="{86336003-0ED5-4C55-9C72-9DAD1FEA1692}" type="datetimeFigureOut">
              <a:rPr lang="en-US"/>
              <a:pPr>
                <a:defRPr/>
              </a:pPr>
              <a:t>8/23/20</a:t>
            </a:fld>
            <a:endParaRPr lang="en-US"/>
          </a:p>
        </p:txBody>
      </p:sp>
      <p:sp>
        <p:nvSpPr>
          <p:cNvPr id="4" name="Footer Placeholder 3">
            <a:extLst>
              <a:ext uri="{FF2B5EF4-FFF2-40B4-BE49-F238E27FC236}">
                <a16:creationId xmlns:a16="http://schemas.microsoft.com/office/drawing/2014/main" id="{3D978501-9C37-4C42-8F03-70DC3B959B0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atin typeface="Calibri" charset="0"/>
                <a:ea typeface="ＭＳ Ｐゴシック" charset="-128"/>
              </a:defRPr>
            </a:lvl1pPr>
          </a:lstStyle>
          <a:p>
            <a:pPr>
              <a:defRPr/>
            </a:pPr>
            <a:endParaRPr lang="en-US"/>
          </a:p>
        </p:txBody>
      </p:sp>
      <p:sp>
        <p:nvSpPr>
          <p:cNvPr id="5" name="Slide Number Placeholder 4">
            <a:extLst>
              <a:ext uri="{FF2B5EF4-FFF2-40B4-BE49-F238E27FC236}">
                <a16:creationId xmlns:a16="http://schemas.microsoft.com/office/drawing/2014/main" id="{8FE7A21D-EF50-4549-AAD9-ACE63EC1EF2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atin typeface="Calibri" charset="0"/>
                <a:ea typeface="ＭＳ Ｐゴシック" charset="-128"/>
              </a:defRPr>
            </a:lvl1pPr>
          </a:lstStyle>
          <a:p>
            <a:pPr>
              <a:defRPr/>
            </a:pPr>
            <a:fld id="{A17A5DD9-900C-485B-9126-2BEAF030BE9D}"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A12AC20-2D03-431D-9910-524AD3E8036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libri" charset="0"/>
                <a:ea typeface="ＭＳ Ｐゴシック" charset="-128"/>
              </a:defRPr>
            </a:lvl1pPr>
          </a:lstStyle>
          <a:p>
            <a:pPr>
              <a:defRPr/>
            </a:pPr>
            <a:endParaRPr lang="en-US"/>
          </a:p>
        </p:txBody>
      </p:sp>
      <p:sp>
        <p:nvSpPr>
          <p:cNvPr id="3" name="Date Placeholder 2">
            <a:extLst>
              <a:ext uri="{FF2B5EF4-FFF2-40B4-BE49-F238E27FC236}">
                <a16:creationId xmlns:a16="http://schemas.microsoft.com/office/drawing/2014/main" id="{CDC10BDA-13ED-403F-8DE6-B02FC7D81367}"/>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alibri" charset="0"/>
                <a:ea typeface="ＭＳ Ｐゴシック" charset="-128"/>
              </a:defRPr>
            </a:lvl1pPr>
          </a:lstStyle>
          <a:p>
            <a:pPr>
              <a:defRPr/>
            </a:pPr>
            <a:fld id="{29B56E3B-4463-4B51-9681-BB2B7F5FE37C}" type="datetimeFigureOut">
              <a:rPr lang="en-US"/>
              <a:pPr>
                <a:defRPr/>
              </a:pPr>
              <a:t>8/23/20</a:t>
            </a:fld>
            <a:endParaRPr lang="en-US"/>
          </a:p>
        </p:txBody>
      </p:sp>
      <p:sp>
        <p:nvSpPr>
          <p:cNvPr id="4" name="Slide Image Placeholder 3">
            <a:extLst>
              <a:ext uri="{FF2B5EF4-FFF2-40B4-BE49-F238E27FC236}">
                <a16:creationId xmlns:a16="http://schemas.microsoft.com/office/drawing/2014/main" id="{2C7AF57C-197E-4E86-B0BD-8BD76B6A19E6}"/>
              </a:ext>
            </a:extLst>
          </p:cNvPr>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1A3B1398-0B6F-4CB6-ABFC-1CC9D29FD7B9}"/>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83556E10-0482-4A1C-9987-CCCB7DBF02D1}"/>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Calibri" charset="0"/>
                <a:ea typeface="ＭＳ Ｐゴシック" charset="-128"/>
              </a:defRPr>
            </a:lvl1pPr>
          </a:lstStyle>
          <a:p>
            <a:pPr>
              <a:defRPr/>
            </a:pPr>
            <a:endParaRPr lang="en-US"/>
          </a:p>
        </p:txBody>
      </p:sp>
      <p:sp>
        <p:nvSpPr>
          <p:cNvPr id="7" name="Slide Number Placeholder 6">
            <a:extLst>
              <a:ext uri="{FF2B5EF4-FFF2-40B4-BE49-F238E27FC236}">
                <a16:creationId xmlns:a16="http://schemas.microsoft.com/office/drawing/2014/main" id="{6144A5DF-188E-4652-9EFE-73019E4836AA}"/>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Calibri" charset="0"/>
                <a:ea typeface="ＭＳ Ｐゴシック" charset="-128"/>
              </a:defRPr>
            </a:lvl1pPr>
          </a:lstStyle>
          <a:p>
            <a:pPr>
              <a:defRPr/>
            </a:pPr>
            <a:fld id="{6EDC02B2-6225-4D91-A17F-947FCBF39280}"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EDC02B2-6225-4D91-A17F-947FCBF39280}" type="slidenum">
              <a:rPr lang="en-US" smtClean="0"/>
              <a:pPr>
                <a:defRPr/>
              </a:pPr>
              <a:t>1</a:t>
            </a:fld>
            <a:endParaRPr lang="en-US"/>
          </a:p>
        </p:txBody>
      </p:sp>
    </p:spTree>
    <p:extLst>
      <p:ext uri="{BB962C8B-B14F-4D97-AF65-F5344CB8AC3E}">
        <p14:creationId xmlns:p14="http://schemas.microsoft.com/office/powerpoint/2010/main" val="731739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4"/>
            <a:ext cx="6606540" cy="2156037"/>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15EB1CE8-1D49-44CE-981D-6DED8766D2D7}"/>
              </a:ext>
            </a:extLst>
          </p:cNvPr>
          <p:cNvSpPr>
            <a:spLocks noGrp="1"/>
          </p:cNvSpPr>
          <p:nvPr>
            <p:ph type="dt" sz="half" idx="10"/>
          </p:nvPr>
        </p:nvSpPr>
        <p:spPr/>
        <p:txBody>
          <a:bodyPr/>
          <a:lstStyle>
            <a:lvl1pPr>
              <a:defRPr/>
            </a:lvl1pPr>
          </a:lstStyle>
          <a:p>
            <a:pPr>
              <a:defRPr/>
            </a:pPr>
            <a:fld id="{B554717B-8032-45C1-BFE5-52EE08522B70}" type="datetimeFigureOut">
              <a:rPr lang="en-US" altLang="en-US"/>
              <a:pPr>
                <a:defRPr/>
              </a:pPr>
              <a:t>8/23/20</a:t>
            </a:fld>
            <a:endParaRPr lang="en-US" altLang="en-US"/>
          </a:p>
        </p:txBody>
      </p:sp>
      <p:sp>
        <p:nvSpPr>
          <p:cNvPr id="5" name="Footer Placeholder 4">
            <a:extLst>
              <a:ext uri="{FF2B5EF4-FFF2-40B4-BE49-F238E27FC236}">
                <a16:creationId xmlns:a16="http://schemas.microsoft.com/office/drawing/2014/main" id="{E6AAF235-BDAC-432F-8CA4-7F8B0535D8C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6445363-B42B-4E6B-A465-8FBA3B797765}"/>
              </a:ext>
            </a:extLst>
          </p:cNvPr>
          <p:cNvSpPr>
            <a:spLocks noGrp="1"/>
          </p:cNvSpPr>
          <p:nvPr>
            <p:ph type="sldNum" sz="quarter" idx="12"/>
          </p:nvPr>
        </p:nvSpPr>
        <p:spPr/>
        <p:txBody>
          <a:bodyPr/>
          <a:lstStyle>
            <a:lvl1pPr>
              <a:defRPr/>
            </a:lvl1pPr>
          </a:lstStyle>
          <a:p>
            <a:pPr>
              <a:defRPr/>
            </a:pPr>
            <a:fld id="{DEF22510-C38E-4745-9C11-3C32E70035A4}" type="slidenum">
              <a:rPr lang="en-US" altLang="en-US"/>
              <a:pPr>
                <a:defRPr/>
              </a:pPr>
              <a:t>‹#›</a:t>
            </a:fld>
            <a:endParaRPr lang="en-US" altLang="en-US"/>
          </a:p>
        </p:txBody>
      </p:sp>
    </p:spTree>
    <p:extLst>
      <p:ext uri="{BB962C8B-B14F-4D97-AF65-F5344CB8AC3E}">
        <p14:creationId xmlns:p14="http://schemas.microsoft.com/office/powerpoint/2010/main" val="11886459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541DEC-F30F-4FB3-ACEE-BABFEA8B4D22}"/>
              </a:ext>
            </a:extLst>
          </p:cNvPr>
          <p:cNvSpPr>
            <a:spLocks noGrp="1"/>
          </p:cNvSpPr>
          <p:nvPr>
            <p:ph type="dt" sz="half" idx="10"/>
          </p:nvPr>
        </p:nvSpPr>
        <p:spPr/>
        <p:txBody>
          <a:bodyPr/>
          <a:lstStyle>
            <a:lvl1pPr>
              <a:defRPr/>
            </a:lvl1pPr>
          </a:lstStyle>
          <a:p>
            <a:pPr>
              <a:defRPr/>
            </a:pPr>
            <a:fld id="{D2078942-66E1-433C-AF27-75CE84517E0C}" type="datetimeFigureOut">
              <a:rPr lang="en-US" altLang="en-US"/>
              <a:pPr>
                <a:defRPr/>
              </a:pPr>
              <a:t>8/23/20</a:t>
            </a:fld>
            <a:endParaRPr lang="en-US" altLang="en-US"/>
          </a:p>
        </p:txBody>
      </p:sp>
      <p:sp>
        <p:nvSpPr>
          <p:cNvPr id="5" name="Footer Placeholder 4">
            <a:extLst>
              <a:ext uri="{FF2B5EF4-FFF2-40B4-BE49-F238E27FC236}">
                <a16:creationId xmlns:a16="http://schemas.microsoft.com/office/drawing/2014/main" id="{5DEE642E-75E1-4528-8E61-9D3028D7651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E47367F-BA5E-4D15-A27F-E3FAC5DD97C7}"/>
              </a:ext>
            </a:extLst>
          </p:cNvPr>
          <p:cNvSpPr>
            <a:spLocks noGrp="1"/>
          </p:cNvSpPr>
          <p:nvPr>
            <p:ph type="sldNum" sz="quarter" idx="12"/>
          </p:nvPr>
        </p:nvSpPr>
        <p:spPr/>
        <p:txBody>
          <a:bodyPr/>
          <a:lstStyle>
            <a:lvl1pPr>
              <a:defRPr/>
            </a:lvl1pPr>
          </a:lstStyle>
          <a:p>
            <a:pPr>
              <a:defRPr/>
            </a:pPr>
            <a:fld id="{BA67CE9D-5366-4180-94F7-EC6BB81C9B38}" type="slidenum">
              <a:rPr lang="en-US" altLang="en-US"/>
              <a:pPr>
                <a:defRPr/>
              </a:pPr>
              <a:t>‹#›</a:t>
            </a:fld>
            <a:endParaRPr lang="en-US" altLang="en-US"/>
          </a:p>
        </p:txBody>
      </p:sp>
    </p:spTree>
    <p:extLst>
      <p:ext uri="{BB962C8B-B14F-4D97-AF65-F5344CB8AC3E}">
        <p14:creationId xmlns:p14="http://schemas.microsoft.com/office/powerpoint/2010/main" val="1065254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790281" y="591397"/>
            <a:ext cx="1485662" cy="1258697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30598" y="591397"/>
            <a:ext cx="4330144" cy="1258697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8D0F3B-77A0-45B6-A2A2-3E26572C26DF}"/>
              </a:ext>
            </a:extLst>
          </p:cNvPr>
          <p:cNvSpPr>
            <a:spLocks noGrp="1"/>
          </p:cNvSpPr>
          <p:nvPr>
            <p:ph type="dt" sz="half" idx="10"/>
          </p:nvPr>
        </p:nvSpPr>
        <p:spPr/>
        <p:txBody>
          <a:bodyPr/>
          <a:lstStyle>
            <a:lvl1pPr>
              <a:defRPr/>
            </a:lvl1pPr>
          </a:lstStyle>
          <a:p>
            <a:pPr>
              <a:defRPr/>
            </a:pPr>
            <a:fld id="{CC414727-CEAC-4E94-9A39-FE61FD9E94AA}" type="datetimeFigureOut">
              <a:rPr lang="en-US" altLang="en-US"/>
              <a:pPr>
                <a:defRPr/>
              </a:pPr>
              <a:t>8/23/20</a:t>
            </a:fld>
            <a:endParaRPr lang="en-US" altLang="en-US"/>
          </a:p>
        </p:txBody>
      </p:sp>
      <p:sp>
        <p:nvSpPr>
          <p:cNvPr id="5" name="Footer Placeholder 4">
            <a:extLst>
              <a:ext uri="{FF2B5EF4-FFF2-40B4-BE49-F238E27FC236}">
                <a16:creationId xmlns:a16="http://schemas.microsoft.com/office/drawing/2014/main" id="{DC3B13B2-EDEC-4354-89C2-3AC9A6C730E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1E00558-600D-41BD-9FB8-990110665B50}"/>
              </a:ext>
            </a:extLst>
          </p:cNvPr>
          <p:cNvSpPr>
            <a:spLocks noGrp="1"/>
          </p:cNvSpPr>
          <p:nvPr>
            <p:ph type="sldNum" sz="quarter" idx="12"/>
          </p:nvPr>
        </p:nvSpPr>
        <p:spPr/>
        <p:txBody>
          <a:bodyPr/>
          <a:lstStyle>
            <a:lvl1pPr>
              <a:defRPr/>
            </a:lvl1pPr>
          </a:lstStyle>
          <a:p>
            <a:pPr>
              <a:defRPr/>
            </a:pPr>
            <a:fld id="{C9029587-C619-4753-A928-E6F2F2F065CF}" type="slidenum">
              <a:rPr lang="en-US" altLang="en-US"/>
              <a:pPr>
                <a:defRPr/>
              </a:pPr>
              <a:t>‹#›</a:t>
            </a:fld>
            <a:endParaRPr lang="en-US" altLang="en-US"/>
          </a:p>
        </p:txBody>
      </p:sp>
    </p:spTree>
    <p:extLst>
      <p:ext uri="{BB962C8B-B14F-4D97-AF65-F5344CB8AC3E}">
        <p14:creationId xmlns:p14="http://schemas.microsoft.com/office/powerpoint/2010/main" val="1749402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B1983E-1360-487C-85F5-E26188FC4450}"/>
              </a:ext>
            </a:extLst>
          </p:cNvPr>
          <p:cNvSpPr>
            <a:spLocks noGrp="1"/>
          </p:cNvSpPr>
          <p:nvPr>
            <p:ph type="dt" sz="half" idx="10"/>
          </p:nvPr>
        </p:nvSpPr>
        <p:spPr/>
        <p:txBody>
          <a:bodyPr/>
          <a:lstStyle>
            <a:lvl1pPr>
              <a:defRPr/>
            </a:lvl1pPr>
          </a:lstStyle>
          <a:p>
            <a:pPr>
              <a:defRPr/>
            </a:pPr>
            <a:fld id="{7A2591B5-8678-4F91-B642-76DF44AAB770}" type="datetimeFigureOut">
              <a:rPr lang="en-US" altLang="en-US"/>
              <a:pPr>
                <a:defRPr/>
              </a:pPr>
              <a:t>8/23/20</a:t>
            </a:fld>
            <a:endParaRPr lang="en-US" altLang="en-US"/>
          </a:p>
        </p:txBody>
      </p:sp>
      <p:sp>
        <p:nvSpPr>
          <p:cNvPr id="5" name="Footer Placeholder 4">
            <a:extLst>
              <a:ext uri="{FF2B5EF4-FFF2-40B4-BE49-F238E27FC236}">
                <a16:creationId xmlns:a16="http://schemas.microsoft.com/office/drawing/2014/main" id="{B04E904F-6C94-4185-BEB9-2C56761A8A4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AD8E0BC-63FF-4369-83D9-D50CEE66BD59}"/>
              </a:ext>
            </a:extLst>
          </p:cNvPr>
          <p:cNvSpPr>
            <a:spLocks noGrp="1"/>
          </p:cNvSpPr>
          <p:nvPr>
            <p:ph type="sldNum" sz="quarter" idx="12"/>
          </p:nvPr>
        </p:nvSpPr>
        <p:spPr/>
        <p:txBody>
          <a:bodyPr/>
          <a:lstStyle>
            <a:lvl1pPr>
              <a:defRPr/>
            </a:lvl1pPr>
          </a:lstStyle>
          <a:p>
            <a:pPr>
              <a:defRPr/>
            </a:pPr>
            <a:fld id="{A4E6C68F-3851-4C2F-81D4-67AC41DC94A8}" type="slidenum">
              <a:rPr lang="en-US" altLang="en-US"/>
              <a:pPr>
                <a:defRPr/>
              </a:pPr>
              <a:t>‹#›</a:t>
            </a:fld>
            <a:endParaRPr lang="en-US" altLang="en-US"/>
          </a:p>
        </p:txBody>
      </p:sp>
    </p:spTree>
    <p:extLst>
      <p:ext uri="{BB962C8B-B14F-4D97-AF65-F5344CB8AC3E}">
        <p14:creationId xmlns:p14="http://schemas.microsoft.com/office/powerpoint/2010/main" val="40252049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A3923FB-B83B-41B6-B05E-06546B827BD6}"/>
              </a:ext>
            </a:extLst>
          </p:cNvPr>
          <p:cNvSpPr>
            <a:spLocks noGrp="1"/>
          </p:cNvSpPr>
          <p:nvPr>
            <p:ph type="dt" sz="half" idx="10"/>
          </p:nvPr>
        </p:nvSpPr>
        <p:spPr/>
        <p:txBody>
          <a:bodyPr/>
          <a:lstStyle>
            <a:lvl1pPr>
              <a:defRPr/>
            </a:lvl1pPr>
          </a:lstStyle>
          <a:p>
            <a:pPr>
              <a:defRPr/>
            </a:pPr>
            <a:fld id="{BAA582C0-A536-4EA8-9E0B-6E9FDD5FEA3B}" type="datetimeFigureOut">
              <a:rPr lang="en-US" altLang="en-US"/>
              <a:pPr>
                <a:defRPr/>
              </a:pPr>
              <a:t>8/23/20</a:t>
            </a:fld>
            <a:endParaRPr lang="en-US" altLang="en-US"/>
          </a:p>
        </p:txBody>
      </p:sp>
      <p:sp>
        <p:nvSpPr>
          <p:cNvPr id="5" name="Footer Placeholder 4">
            <a:extLst>
              <a:ext uri="{FF2B5EF4-FFF2-40B4-BE49-F238E27FC236}">
                <a16:creationId xmlns:a16="http://schemas.microsoft.com/office/drawing/2014/main" id="{C11B5189-8FCF-4487-975A-1874A07E015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48BA21E-9C61-4C28-90A5-1A7804D35927}"/>
              </a:ext>
            </a:extLst>
          </p:cNvPr>
          <p:cNvSpPr>
            <a:spLocks noGrp="1"/>
          </p:cNvSpPr>
          <p:nvPr>
            <p:ph type="sldNum" sz="quarter" idx="12"/>
          </p:nvPr>
        </p:nvSpPr>
        <p:spPr/>
        <p:txBody>
          <a:bodyPr/>
          <a:lstStyle>
            <a:lvl1pPr>
              <a:defRPr/>
            </a:lvl1pPr>
          </a:lstStyle>
          <a:p>
            <a:pPr>
              <a:defRPr/>
            </a:pPr>
            <a:fld id="{6EDF4271-9FDE-4197-ABC4-AD963E900CCF}" type="slidenum">
              <a:rPr lang="en-US" altLang="en-US"/>
              <a:pPr>
                <a:defRPr/>
              </a:pPr>
              <a:t>‹#›</a:t>
            </a:fld>
            <a:endParaRPr lang="en-US" altLang="en-US"/>
          </a:p>
        </p:txBody>
      </p:sp>
    </p:spTree>
    <p:extLst>
      <p:ext uri="{BB962C8B-B14F-4D97-AF65-F5344CB8AC3E}">
        <p14:creationId xmlns:p14="http://schemas.microsoft.com/office/powerpoint/2010/main" val="1677489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30597" y="3441277"/>
            <a:ext cx="2907903"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368040" y="3441277"/>
            <a:ext cx="2907904"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17307F81-F626-421D-A744-A6BE443B3275}"/>
              </a:ext>
            </a:extLst>
          </p:cNvPr>
          <p:cNvSpPr>
            <a:spLocks noGrp="1"/>
          </p:cNvSpPr>
          <p:nvPr>
            <p:ph type="dt" sz="half" idx="10"/>
          </p:nvPr>
        </p:nvSpPr>
        <p:spPr/>
        <p:txBody>
          <a:bodyPr/>
          <a:lstStyle>
            <a:lvl1pPr>
              <a:defRPr/>
            </a:lvl1pPr>
          </a:lstStyle>
          <a:p>
            <a:pPr>
              <a:defRPr/>
            </a:pPr>
            <a:fld id="{3781D750-92EC-441D-B38B-CD20C81DECED}" type="datetimeFigureOut">
              <a:rPr lang="en-US" altLang="en-US"/>
              <a:pPr>
                <a:defRPr/>
              </a:pPr>
              <a:t>8/23/20</a:t>
            </a:fld>
            <a:endParaRPr lang="en-US" altLang="en-US"/>
          </a:p>
        </p:txBody>
      </p:sp>
      <p:sp>
        <p:nvSpPr>
          <p:cNvPr id="6" name="Footer Placeholder 4">
            <a:extLst>
              <a:ext uri="{FF2B5EF4-FFF2-40B4-BE49-F238E27FC236}">
                <a16:creationId xmlns:a16="http://schemas.microsoft.com/office/drawing/2014/main" id="{06BF573F-EB14-4DBF-BDD1-1E00C64D1AE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BA2FFB6-30C5-4F50-B105-3CB60C913FD1}"/>
              </a:ext>
            </a:extLst>
          </p:cNvPr>
          <p:cNvSpPr>
            <a:spLocks noGrp="1"/>
          </p:cNvSpPr>
          <p:nvPr>
            <p:ph type="sldNum" sz="quarter" idx="12"/>
          </p:nvPr>
        </p:nvSpPr>
        <p:spPr/>
        <p:txBody>
          <a:bodyPr/>
          <a:lstStyle>
            <a:lvl1pPr>
              <a:defRPr/>
            </a:lvl1pPr>
          </a:lstStyle>
          <a:p>
            <a:pPr>
              <a:defRPr/>
            </a:pPr>
            <a:fld id="{5B4DB5B8-5179-420F-940E-3630780E2EFD}" type="slidenum">
              <a:rPr lang="en-US" altLang="en-US"/>
              <a:pPr>
                <a:defRPr/>
              </a:pPr>
              <a:t>‹#›</a:t>
            </a:fld>
            <a:endParaRPr lang="en-US" altLang="en-US"/>
          </a:p>
        </p:txBody>
      </p:sp>
    </p:spTree>
    <p:extLst>
      <p:ext uri="{BB962C8B-B14F-4D97-AF65-F5344CB8AC3E}">
        <p14:creationId xmlns:p14="http://schemas.microsoft.com/office/powerpoint/2010/main" val="3285383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2802"/>
            <a:ext cx="6995160" cy="1676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9"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9"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82DF760F-1B32-4058-913A-702ADD590DEF}"/>
              </a:ext>
            </a:extLst>
          </p:cNvPr>
          <p:cNvSpPr>
            <a:spLocks noGrp="1"/>
          </p:cNvSpPr>
          <p:nvPr>
            <p:ph type="dt" sz="half" idx="10"/>
          </p:nvPr>
        </p:nvSpPr>
        <p:spPr/>
        <p:txBody>
          <a:bodyPr/>
          <a:lstStyle>
            <a:lvl1pPr>
              <a:defRPr/>
            </a:lvl1pPr>
          </a:lstStyle>
          <a:p>
            <a:pPr>
              <a:defRPr/>
            </a:pPr>
            <a:fld id="{C60CBB29-8733-4C7A-80E9-22EE2BE34B69}" type="datetimeFigureOut">
              <a:rPr lang="en-US" altLang="en-US"/>
              <a:pPr>
                <a:defRPr/>
              </a:pPr>
              <a:t>8/23/20</a:t>
            </a:fld>
            <a:endParaRPr lang="en-US" altLang="en-US"/>
          </a:p>
        </p:txBody>
      </p:sp>
      <p:sp>
        <p:nvSpPr>
          <p:cNvPr id="8" name="Footer Placeholder 4">
            <a:extLst>
              <a:ext uri="{FF2B5EF4-FFF2-40B4-BE49-F238E27FC236}">
                <a16:creationId xmlns:a16="http://schemas.microsoft.com/office/drawing/2014/main" id="{CDB8E5AD-00CD-4512-95F1-DA384208D2A4}"/>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6C508F27-56A2-4B6D-A41D-488F5988A376}"/>
              </a:ext>
            </a:extLst>
          </p:cNvPr>
          <p:cNvSpPr>
            <a:spLocks noGrp="1"/>
          </p:cNvSpPr>
          <p:nvPr>
            <p:ph type="sldNum" sz="quarter" idx="12"/>
          </p:nvPr>
        </p:nvSpPr>
        <p:spPr/>
        <p:txBody>
          <a:bodyPr/>
          <a:lstStyle>
            <a:lvl1pPr>
              <a:defRPr/>
            </a:lvl1pPr>
          </a:lstStyle>
          <a:p>
            <a:pPr>
              <a:defRPr/>
            </a:pPr>
            <a:fld id="{AEDE1473-BF99-4BA5-89D9-7BD9D14A1AEA}" type="slidenum">
              <a:rPr lang="en-US" altLang="en-US"/>
              <a:pPr>
                <a:defRPr/>
              </a:pPr>
              <a:t>‹#›</a:t>
            </a:fld>
            <a:endParaRPr lang="en-US" altLang="en-US"/>
          </a:p>
        </p:txBody>
      </p:sp>
    </p:spTree>
    <p:extLst>
      <p:ext uri="{BB962C8B-B14F-4D97-AF65-F5344CB8AC3E}">
        <p14:creationId xmlns:p14="http://schemas.microsoft.com/office/powerpoint/2010/main" val="2764004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6AEF7672-BB74-4F62-85F2-C14BC2A68EE7}"/>
              </a:ext>
            </a:extLst>
          </p:cNvPr>
          <p:cNvSpPr>
            <a:spLocks noGrp="1"/>
          </p:cNvSpPr>
          <p:nvPr>
            <p:ph type="dt" sz="half" idx="10"/>
          </p:nvPr>
        </p:nvSpPr>
        <p:spPr/>
        <p:txBody>
          <a:bodyPr/>
          <a:lstStyle>
            <a:lvl1pPr>
              <a:defRPr/>
            </a:lvl1pPr>
          </a:lstStyle>
          <a:p>
            <a:pPr>
              <a:defRPr/>
            </a:pPr>
            <a:fld id="{4354FF63-F61E-46F9-AC5B-E1C7EA275A4B}" type="datetimeFigureOut">
              <a:rPr lang="en-US" altLang="en-US"/>
              <a:pPr>
                <a:defRPr/>
              </a:pPr>
              <a:t>8/23/20</a:t>
            </a:fld>
            <a:endParaRPr lang="en-US" altLang="en-US"/>
          </a:p>
        </p:txBody>
      </p:sp>
      <p:sp>
        <p:nvSpPr>
          <p:cNvPr id="4" name="Footer Placeholder 4">
            <a:extLst>
              <a:ext uri="{FF2B5EF4-FFF2-40B4-BE49-F238E27FC236}">
                <a16:creationId xmlns:a16="http://schemas.microsoft.com/office/drawing/2014/main" id="{5A610831-F09D-41FC-80C2-069A0B85F5D0}"/>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665D9A1B-2465-40FA-96EB-0D1C2321863B}"/>
              </a:ext>
            </a:extLst>
          </p:cNvPr>
          <p:cNvSpPr>
            <a:spLocks noGrp="1"/>
          </p:cNvSpPr>
          <p:nvPr>
            <p:ph type="sldNum" sz="quarter" idx="12"/>
          </p:nvPr>
        </p:nvSpPr>
        <p:spPr/>
        <p:txBody>
          <a:bodyPr/>
          <a:lstStyle>
            <a:lvl1pPr>
              <a:defRPr/>
            </a:lvl1pPr>
          </a:lstStyle>
          <a:p>
            <a:pPr>
              <a:defRPr/>
            </a:pPr>
            <a:fld id="{3883DE40-744D-4183-872D-65AC8C744EE3}" type="slidenum">
              <a:rPr lang="en-US" altLang="en-US"/>
              <a:pPr>
                <a:defRPr/>
              </a:pPr>
              <a:t>‹#›</a:t>
            </a:fld>
            <a:endParaRPr lang="en-US" altLang="en-US"/>
          </a:p>
        </p:txBody>
      </p:sp>
    </p:spTree>
    <p:extLst>
      <p:ext uri="{BB962C8B-B14F-4D97-AF65-F5344CB8AC3E}">
        <p14:creationId xmlns:p14="http://schemas.microsoft.com/office/powerpoint/2010/main" val="36583818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9DD03E63-CE0F-40F8-986B-11827B1084BD}"/>
              </a:ext>
            </a:extLst>
          </p:cNvPr>
          <p:cNvSpPr>
            <a:spLocks noGrp="1"/>
          </p:cNvSpPr>
          <p:nvPr>
            <p:ph type="dt" sz="half" idx="10"/>
          </p:nvPr>
        </p:nvSpPr>
        <p:spPr/>
        <p:txBody>
          <a:bodyPr/>
          <a:lstStyle>
            <a:lvl1pPr>
              <a:defRPr/>
            </a:lvl1pPr>
          </a:lstStyle>
          <a:p>
            <a:pPr>
              <a:defRPr/>
            </a:pPr>
            <a:fld id="{5A0CCF61-8F10-4D64-A2AE-DAA724C2FE5E}" type="datetimeFigureOut">
              <a:rPr lang="en-US" altLang="en-US"/>
              <a:pPr>
                <a:defRPr/>
              </a:pPr>
              <a:t>8/23/20</a:t>
            </a:fld>
            <a:endParaRPr lang="en-US" altLang="en-US"/>
          </a:p>
        </p:txBody>
      </p:sp>
      <p:sp>
        <p:nvSpPr>
          <p:cNvPr id="3" name="Footer Placeholder 4">
            <a:extLst>
              <a:ext uri="{FF2B5EF4-FFF2-40B4-BE49-F238E27FC236}">
                <a16:creationId xmlns:a16="http://schemas.microsoft.com/office/drawing/2014/main" id="{F138D380-D3E3-4E98-8FE4-EEACFA5EB124}"/>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0AD9AC06-9588-4B38-844B-25B2AA57CAD1}"/>
              </a:ext>
            </a:extLst>
          </p:cNvPr>
          <p:cNvSpPr>
            <a:spLocks noGrp="1"/>
          </p:cNvSpPr>
          <p:nvPr>
            <p:ph type="sldNum" sz="quarter" idx="12"/>
          </p:nvPr>
        </p:nvSpPr>
        <p:spPr/>
        <p:txBody>
          <a:bodyPr/>
          <a:lstStyle>
            <a:lvl1pPr>
              <a:defRPr/>
            </a:lvl1pPr>
          </a:lstStyle>
          <a:p>
            <a:pPr>
              <a:defRPr/>
            </a:pPr>
            <a:fld id="{D8953A14-5D36-4218-8DC0-7D31578524DE}" type="slidenum">
              <a:rPr lang="en-US" altLang="en-US"/>
              <a:pPr>
                <a:defRPr/>
              </a:pPr>
              <a:t>‹#›</a:t>
            </a:fld>
            <a:endParaRPr lang="en-US" altLang="en-US"/>
          </a:p>
        </p:txBody>
      </p:sp>
    </p:spTree>
    <p:extLst>
      <p:ext uri="{BB962C8B-B14F-4D97-AF65-F5344CB8AC3E}">
        <p14:creationId xmlns:p14="http://schemas.microsoft.com/office/powerpoint/2010/main" val="4032009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0473"/>
            <a:ext cx="2557066" cy="170434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038792" y="400474"/>
            <a:ext cx="4344988" cy="858456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0" y="2104814"/>
            <a:ext cx="2557066" cy="688022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62E55F60-F497-4005-8638-B431CB045AAF}"/>
              </a:ext>
            </a:extLst>
          </p:cNvPr>
          <p:cNvSpPr>
            <a:spLocks noGrp="1"/>
          </p:cNvSpPr>
          <p:nvPr>
            <p:ph type="dt" sz="half" idx="10"/>
          </p:nvPr>
        </p:nvSpPr>
        <p:spPr/>
        <p:txBody>
          <a:bodyPr/>
          <a:lstStyle>
            <a:lvl1pPr>
              <a:defRPr/>
            </a:lvl1pPr>
          </a:lstStyle>
          <a:p>
            <a:pPr>
              <a:defRPr/>
            </a:pPr>
            <a:fld id="{444EB903-FAFF-4E44-B509-85F1836F5B09}" type="datetimeFigureOut">
              <a:rPr lang="en-US" altLang="en-US"/>
              <a:pPr>
                <a:defRPr/>
              </a:pPr>
              <a:t>8/23/20</a:t>
            </a:fld>
            <a:endParaRPr lang="en-US" altLang="en-US"/>
          </a:p>
        </p:txBody>
      </p:sp>
      <p:sp>
        <p:nvSpPr>
          <p:cNvPr id="6" name="Footer Placeholder 4">
            <a:extLst>
              <a:ext uri="{FF2B5EF4-FFF2-40B4-BE49-F238E27FC236}">
                <a16:creationId xmlns:a16="http://schemas.microsoft.com/office/drawing/2014/main" id="{A4E49A8B-4D5A-4ED3-8E87-71C7615F01D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498C782-AE66-4F83-8DBF-A653CDA53E16}"/>
              </a:ext>
            </a:extLst>
          </p:cNvPr>
          <p:cNvSpPr>
            <a:spLocks noGrp="1"/>
          </p:cNvSpPr>
          <p:nvPr>
            <p:ph type="sldNum" sz="quarter" idx="12"/>
          </p:nvPr>
        </p:nvSpPr>
        <p:spPr/>
        <p:txBody>
          <a:bodyPr/>
          <a:lstStyle>
            <a:lvl1pPr>
              <a:defRPr/>
            </a:lvl1pPr>
          </a:lstStyle>
          <a:p>
            <a:pPr>
              <a:defRPr/>
            </a:pPr>
            <a:fld id="{53BF6FD5-0C24-44C4-B975-3CF42F5F641D}" type="slidenum">
              <a:rPr lang="en-US" altLang="en-US"/>
              <a:pPr>
                <a:defRPr/>
              </a:pPr>
              <a:t>‹#›</a:t>
            </a:fld>
            <a:endParaRPr lang="en-US" altLang="en-US"/>
          </a:p>
        </p:txBody>
      </p:sp>
    </p:spTree>
    <p:extLst>
      <p:ext uri="{BB962C8B-B14F-4D97-AF65-F5344CB8AC3E}">
        <p14:creationId xmlns:p14="http://schemas.microsoft.com/office/powerpoint/2010/main" val="2405721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0"/>
            <a:ext cx="4663440" cy="831216"/>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523445" y="898737"/>
            <a:ext cx="4663440" cy="603504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523445" y="7872096"/>
            <a:ext cx="4663440" cy="11804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4B4D5682-9914-4912-BE94-3995E87CEB49}"/>
              </a:ext>
            </a:extLst>
          </p:cNvPr>
          <p:cNvSpPr>
            <a:spLocks noGrp="1"/>
          </p:cNvSpPr>
          <p:nvPr>
            <p:ph type="dt" sz="half" idx="10"/>
          </p:nvPr>
        </p:nvSpPr>
        <p:spPr/>
        <p:txBody>
          <a:bodyPr/>
          <a:lstStyle>
            <a:lvl1pPr>
              <a:defRPr/>
            </a:lvl1pPr>
          </a:lstStyle>
          <a:p>
            <a:pPr>
              <a:defRPr/>
            </a:pPr>
            <a:fld id="{58082274-806B-4767-ABE5-F1F70869C7D0}" type="datetimeFigureOut">
              <a:rPr lang="en-US" altLang="en-US"/>
              <a:pPr>
                <a:defRPr/>
              </a:pPr>
              <a:t>8/23/20</a:t>
            </a:fld>
            <a:endParaRPr lang="en-US" altLang="en-US"/>
          </a:p>
        </p:txBody>
      </p:sp>
      <p:sp>
        <p:nvSpPr>
          <p:cNvPr id="6" name="Footer Placeholder 4">
            <a:extLst>
              <a:ext uri="{FF2B5EF4-FFF2-40B4-BE49-F238E27FC236}">
                <a16:creationId xmlns:a16="http://schemas.microsoft.com/office/drawing/2014/main" id="{FF6922F8-124D-4BBF-988D-2A66E3675DD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6FC96CA-3186-42C9-9541-85678A106B8E}"/>
              </a:ext>
            </a:extLst>
          </p:cNvPr>
          <p:cNvSpPr>
            <a:spLocks noGrp="1"/>
          </p:cNvSpPr>
          <p:nvPr>
            <p:ph type="sldNum" sz="quarter" idx="12"/>
          </p:nvPr>
        </p:nvSpPr>
        <p:spPr/>
        <p:txBody>
          <a:bodyPr/>
          <a:lstStyle>
            <a:lvl1pPr>
              <a:defRPr/>
            </a:lvl1pPr>
          </a:lstStyle>
          <a:p>
            <a:pPr>
              <a:defRPr/>
            </a:pPr>
            <a:fld id="{4B78C3F9-5F4C-4E8C-AE25-986BC0348342}" type="slidenum">
              <a:rPr lang="en-US" altLang="en-US"/>
              <a:pPr>
                <a:defRPr/>
              </a:pPr>
              <a:t>‹#›</a:t>
            </a:fld>
            <a:endParaRPr lang="en-US" altLang="en-US"/>
          </a:p>
        </p:txBody>
      </p:sp>
    </p:spTree>
    <p:extLst>
      <p:ext uri="{BB962C8B-B14F-4D97-AF65-F5344CB8AC3E}">
        <p14:creationId xmlns:p14="http://schemas.microsoft.com/office/powerpoint/2010/main" val="183598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D75F625E-CE96-428C-BD51-2EA92A90D562}"/>
              </a:ext>
            </a:extLst>
          </p:cNvPr>
          <p:cNvSpPr>
            <a:spLocks noGrp="1"/>
          </p:cNvSpPr>
          <p:nvPr>
            <p:ph type="title"/>
          </p:nvPr>
        </p:nvSpPr>
        <p:spPr bwMode="auto">
          <a:xfrm>
            <a:off x="388938" y="403225"/>
            <a:ext cx="699452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300CC5A6-221A-4E63-86E1-C9C785018326}"/>
              </a:ext>
            </a:extLst>
          </p:cNvPr>
          <p:cNvSpPr>
            <a:spLocks noGrp="1"/>
          </p:cNvSpPr>
          <p:nvPr>
            <p:ph type="body" idx="1"/>
          </p:nvPr>
        </p:nvSpPr>
        <p:spPr bwMode="auto">
          <a:xfrm>
            <a:off x="388938" y="2346325"/>
            <a:ext cx="6994525" cy="663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05BB28E5-7C42-4D83-B06F-84F62923FF7E}"/>
              </a:ext>
            </a:extLst>
          </p:cNvPr>
          <p:cNvSpPr>
            <a:spLocks noGrp="1"/>
          </p:cNvSpPr>
          <p:nvPr>
            <p:ph type="dt" sz="half" idx="2"/>
          </p:nvPr>
        </p:nvSpPr>
        <p:spPr>
          <a:xfrm>
            <a:off x="388938" y="9323388"/>
            <a:ext cx="1812925" cy="534987"/>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charset="0"/>
                <a:ea typeface="ＭＳ Ｐゴシック" charset="-128"/>
              </a:defRPr>
            </a:lvl1pPr>
          </a:lstStyle>
          <a:p>
            <a:pPr>
              <a:defRPr/>
            </a:pPr>
            <a:fld id="{CD851788-E5A5-4754-AED9-C0B843A51B39}" type="datetimeFigureOut">
              <a:rPr lang="en-US" altLang="en-US"/>
              <a:pPr>
                <a:defRPr/>
              </a:pPr>
              <a:t>8/23/20</a:t>
            </a:fld>
            <a:endParaRPr lang="en-US" altLang="en-US"/>
          </a:p>
        </p:txBody>
      </p:sp>
      <p:sp>
        <p:nvSpPr>
          <p:cNvPr id="5" name="Footer Placeholder 4">
            <a:extLst>
              <a:ext uri="{FF2B5EF4-FFF2-40B4-BE49-F238E27FC236}">
                <a16:creationId xmlns:a16="http://schemas.microsoft.com/office/drawing/2014/main" id="{16F0E304-AC3E-4138-9FCF-DE87774A567B}"/>
              </a:ext>
            </a:extLst>
          </p:cNvPr>
          <p:cNvSpPr>
            <a:spLocks noGrp="1"/>
          </p:cNvSpPr>
          <p:nvPr>
            <p:ph type="ftr" sz="quarter" idx="3"/>
          </p:nvPr>
        </p:nvSpPr>
        <p:spPr>
          <a:xfrm>
            <a:off x="2655888" y="9323388"/>
            <a:ext cx="2460625" cy="534987"/>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E48C8DE4-1954-445F-AC3E-6D3188E177F8}"/>
              </a:ext>
            </a:extLst>
          </p:cNvPr>
          <p:cNvSpPr>
            <a:spLocks noGrp="1"/>
          </p:cNvSpPr>
          <p:nvPr>
            <p:ph type="sldNum" sz="quarter" idx="4"/>
          </p:nvPr>
        </p:nvSpPr>
        <p:spPr>
          <a:xfrm>
            <a:off x="5570538" y="9323388"/>
            <a:ext cx="1812925" cy="534987"/>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charset="0"/>
                <a:ea typeface="ＭＳ Ｐゴシック" charset="-128"/>
              </a:defRPr>
            </a:lvl1pPr>
          </a:lstStyle>
          <a:p>
            <a:pPr>
              <a:defRPr/>
            </a:pPr>
            <a:fld id="{7E42A00C-79AC-464F-8CEC-5A6BCDFC765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pvms.pasco.k12.fl.us/ib-myp-policie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emf"/></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0.emf"/><Relationship Id="rId5" Type="http://schemas.openxmlformats.org/officeDocument/2006/relationships/image" Target="../media/image9.jpe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4C4BDB7-1064-4FDD-A5B6-F270EC017FDF}"/>
              </a:ext>
            </a:extLst>
          </p:cNvPr>
          <p:cNvSpPr txBox="1"/>
          <p:nvPr/>
        </p:nvSpPr>
        <p:spPr>
          <a:xfrm>
            <a:off x="25400" y="2124075"/>
            <a:ext cx="2027238" cy="307975"/>
          </a:xfrm>
          <a:prstGeom prst="rect">
            <a:avLst/>
          </a:prstGeom>
          <a:noFill/>
        </p:spPr>
        <p:txBody>
          <a:bodyPr>
            <a:spAutoFit/>
          </a:bodyPr>
          <a:lstStyle/>
          <a:p>
            <a:pPr algn="ctr" eaLnBrk="1" hangingPunct="1">
              <a:defRPr/>
            </a:pPr>
            <a:r>
              <a:rPr lang="en-US" sz="1400" b="1" cap="all">
                <a:latin typeface="Arial Black"/>
                <a:ea typeface="ＭＳ Ｐゴシック" charset="0"/>
                <a:cs typeface="Arial Black"/>
              </a:rPr>
              <a:t>contact me</a:t>
            </a:r>
          </a:p>
        </p:txBody>
      </p:sp>
      <p:cxnSp>
        <p:nvCxnSpPr>
          <p:cNvPr id="6" name="Straight Connector 5">
            <a:extLst>
              <a:ext uri="{FF2B5EF4-FFF2-40B4-BE49-F238E27FC236}">
                <a16:creationId xmlns:a16="http://schemas.microsoft.com/office/drawing/2014/main" id="{6ED8A170-0BDB-4E16-9CD7-75BA4A1B5BA0}"/>
              </a:ext>
            </a:extLst>
          </p:cNvPr>
          <p:cNvCxnSpPr>
            <a:cxnSpLocks noChangeShapeType="1"/>
          </p:cNvCxnSpPr>
          <p:nvPr/>
        </p:nvCxnSpPr>
        <p:spPr bwMode="auto">
          <a:xfrm>
            <a:off x="2093913" y="2122488"/>
            <a:ext cx="17462" cy="217170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8" name="TextBox 17">
            <a:extLst>
              <a:ext uri="{FF2B5EF4-FFF2-40B4-BE49-F238E27FC236}">
                <a16:creationId xmlns:a16="http://schemas.microsoft.com/office/drawing/2014/main" id="{2F47D6A9-9621-45AF-9582-CF59825371EC}"/>
              </a:ext>
            </a:extLst>
          </p:cNvPr>
          <p:cNvSpPr txBox="1"/>
          <p:nvPr/>
        </p:nvSpPr>
        <p:spPr>
          <a:xfrm>
            <a:off x="2665413" y="2698750"/>
            <a:ext cx="4464050" cy="307975"/>
          </a:xfrm>
          <a:prstGeom prst="rect">
            <a:avLst/>
          </a:prstGeom>
          <a:noFill/>
        </p:spPr>
        <p:txBody>
          <a:bodyPr>
            <a:spAutoFit/>
          </a:bodyPr>
          <a:lstStyle/>
          <a:p>
            <a:pPr algn="ctr" eaLnBrk="1" hangingPunct="1">
              <a:defRPr/>
            </a:pPr>
            <a:r>
              <a:rPr lang="en-US" sz="1400" b="1" cap="all">
                <a:latin typeface="Arial Black"/>
                <a:ea typeface="ＭＳ Ｐゴシック" charset="0"/>
                <a:cs typeface="Arial Black"/>
              </a:rPr>
              <a:t>Middle Years </a:t>
            </a:r>
            <a:r>
              <a:rPr lang="en-US" sz="1400" b="1" cap="all" err="1">
                <a:latin typeface="Arial Black"/>
                <a:ea typeface="ＭＳ Ｐゴシック" charset="0"/>
                <a:cs typeface="Arial Black"/>
              </a:rPr>
              <a:t>Programme</a:t>
            </a:r>
            <a:r>
              <a:rPr lang="en-US" sz="1400" b="1" cap="all">
                <a:latin typeface="Arial Black"/>
                <a:ea typeface="ＭＳ Ｐゴシック" charset="0"/>
                <a:cs typeface="Arial Black"/>
              </a:rPr>
              <a:t> Policies</a:t>
            </a:r>
          </a:p>
        </p:txBody>
      </p:sp>
      <p:pic>
        <p:nvPicPr>
          <p:cNvPr id="15364" name="Picture 8" descr="email.png">
            <a:extLst>
              <a:ext uri="{FF2B5EF4-FFF2-40B4-BE49-F238E27FC236}">
                <a16:creationId xmlns:a16="http://schemas.microsoft.com/office/drawing/2014/main" id="{DE4896EB-F1E7-46FF-B93E-247FFB71FCA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9075" y="2479675"/>
            <a:ext cx="2667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9" descr="phone.png">
            <a:extLst>
              <a:ext uri="{FF2B5EF4-FFF2-40B4-BE49-F238E27FC236}">
                <a16:creationId xmlns:a16="http://schemas.microsoft.com/office/drawing/2014/main" id="{07042710-44E7-46CD-B4EA-A2C697AA284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7013" y="2955925"/>
            <a:ext cx="2730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2" name="Straight Connector 21">
            <a:extLst>
              <a:ext uri="{FF2B5EF4-FFF2-40B4-BE49-F238E27FC236}">
                <a16:creationId xmlns:a16="http://schemas.microsoft.com/office/drawing/2014/main" id="{EA3A7072-53AA-4098-811F-487D35349472}"/>
              </a:ext>
            </a:extLst>
          </p:cNvPr>
          <p:cNvCxnSpPr>
            <a:cxnSpLocks noChangeShapeType="1"/>
          </p:cNvCxnSpPr>
          <p:nvPr/>
        </p:nvCxnSpPr>
        <p:spPr bwMode="auto">
          <a:xfrm flipH="1">
            <a:off x="196850" y="4473575"/>
            <a:ext cx="7323138" cy="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15367" name="Picture 23" descr="laptop.png">
            <a:extLst>
              <a:ext uri="{FF2B5EF4-FFF2-40B4-BE49-F238E27FC236}">
                <a16:creationId xmlns:a16="http://schemas.microsoft.com/office/drawing/2014/main" id="{566405A8-644E-4057-85F0-1B107C39E9C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19075" y="3487738"/>
            <a:ext cx="2762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extBox 29">
            <a:extLst>
              <a:ext uri="{FF2B5EF4-FFF2-40B4-BE49-F238E27FC236}">
                <a16:creationId xmlns:a16="http://schemas.microsoft.com/office/drawing/2014/main" id="{155E95A4-9381-43B4-87EF-6B408B8B6796}"/>
              </a:ext>
            </a:extLst>
          </p:cNvPr>
          <p:cNvSpPr txBox="1"/>
          <p:nvPr/>
        </p:nvSpPr>
        <p:spPr>
          <a:xfrm>
            <a:off x="5070475" y="4473575"/>
            <a:ext cx="2522538" cy="307975"/>
          </a:xfrm>
          <a:prstGeom prst="rect">
            <a:avLst/>
          </a:prstGeom>
          <a:noFill/>
        </p:spPr>
        <p:txBody>
          <a:bodyPr>
            <a:spAutoFit/>
          </a:bodyPr>
          <a:lstStyle/>
          <a:p>
            <a:pPr algn="ctr" eaLnBrk="1" hangingPunct="1">
              <a:defRPr/>
            </a:pPr>
            <a:r>
              <a:rPr lang="en-US" sz="1400" b="1" cap="all">
                <a:latin typeface="Arial Black"/>
                <a:ea typeface="ＭＳ Ｐゴシック" charset="0"/>
                <a:cs typeface="Arial Black"/>
              </a:rPr>
              <a:t>Grading/Assessment</a:t>
            </a:r>
          </a:p>
        </p:txBody>
      </p:sp>
      <p:sp>
        <p:nvSpPr>
          <p:cNvPr id="15369" name="TextBox 28">
            <a:extLst>
              <a:ext uri="{FF2B5EF4-FFF2-40B4-BE49-F238E27FC236}">
                <a16:creationId xmlns:a16="http://schemas.microsoft.com/office/drawing/2014/main" id="{6598A696-177C-4AF2-9156-F37A8BE16A78}"/>
              </a:ext>
            </a:extLst>
          </p:cNvPr>
          <p:cNvSpPr txBox="1">
            <a:spLocks noChangeArrowheads="1"/>
          </p:cNvSpPr>
          <p:nvPr/>
        </p:nvSpPr>
        <p:spPr bwMode="auto">
          <a:xfrm>
            <a:off x="5692775" y="5508625"/>
            <a:ext cx="4635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a:solidFill>
                  <a:schemeClr val="bg1"/>
                </a:solidFill>
                <a:latin typeface="Arial Narrow" panose="020B0606020202030204" pitchFamily="34" charset="0"/>
              </a:rPr>
              <a:t>40%</a:t>
            </a:r>
          </a:p>
        </p:txBody>
      </p:sp>
      <p:sp>
        <p:nvSpPr>
          <p:cNvPr id="15370" name="TextBox 33">
            <a:extLst>
              <a:ext uri="{FF2B5EF4-FFF2-40B4-BE49-F238E27FC236}">
                <a16:creationId xmlns:a16="http://schemas.microsoft.com/office/drawing/2014/main" id="{28720CE5-389E-455C-9ED5-5EAB05DF5FC6}"/>
              </a:ext>
            </a:extLst>
          </p:cNvPr>
          <p:cNvSpPr txBox="1">
            <a:spLocks noChangeArrowheads="1"/>
          </p:cNvSpPr>
          <p:nvPr/>
        </p:nvSpPr>
        <p:spPr bwMode="auto">
          <a:xfrm>
            <a:off x="6156325" y="5500688"/>
            <a:ext cx="4635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a:solidFill>
                  <a:schemeClr val="bg1"/>
                </a:solidFill>
                <a:latin typeface="Arial Narrow" panose="020B0606020202030204" pitchFamily="34" charset="0"/>
              </a:rPr>
              <a:t>35%</a:t>
            </a:r>
          </a:p>
        </p:txBody>
      </p:sp>
      <p:cxnSp>
        <p:nvCxnSpPr>
          <p:cNvPr id="40" name="Straight Connector 39">
            <a:extLst>
              <a:ext uri="{FF2B5EF4-FFF2-40B4-BE49-F238E27FC236}">
                <a16:creationId xmlns:a16="http://schemas.microsoft.com/office/drawing/2014/main" id="{29BF3A86-B055-4B11-9A13-65202CF787D1}"/>
              </a:ext>
            </a:extLst>
          </p:cNvPr>
          <p:cNvCxnSpPr>
            <a:cxnSpLocks noChangeShapeType="1"/>
          </p:cNvCxnSpPr>
          <p:nvPr/>
        </p:nvCxnSpPr>
        <p:spPr bwMode="auto">
          <a:xfrm>
            <a:off x="4995863" y="4492625"/>
            <a:ext cx="38100" cy="5405438"/>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5372" name="TextBox 2054">
            <a:extLst>
              <a:ext uri="{FF2B5EF4-FFF2-40B4-BE49-F238E27FC236}">
                <a16:creationId xmlns:a16="http://schemas.microsoft.com/office/drawing/2014/main" id="{0B7C9F0C-1DEC-43BC-BA47-5AE0608A1E3C}"/>
              </a:ext>
            </a:extLst>
          </p:cNvPr>
          <p:cNvSpPr txBox="1">
            <a:spLocks noChangeArrowheads="1"/>
          </p:cNvSpPr>
          <p:nvPr/>
        </p:nvSpPr>
        <p:spPr bwMode="auto">
          <a:xfrm>
            <a:off x="5033962" y="6291770"/>
            <a:ext cx="2798763"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100" b="1">
                <a:latin typeface="Arial Black" panose="020B0A04020102020204" pitchFamily="34" charset="0"/>
              </a:rPr>
              <a:t>Grading Scale</a:t>
            </a:r>
          </a:p>
          <a:p>
            <a:pPr algn="ctr" eaLnBrk="1" hangingPunct="1">
              <a:spcBef>
                <a:spcPct val="0"/>
              </a:spcBef>
              <a:buNone/>
            </a:pPr>
            <a:r>
              <a:rPr lang="en-US" altLang="en-US" sz="800" i="1">
                <a:latin typeface="Arial Narrow" panose="020B0606020202030204" pitchFamily="34" charset="0"/>
              </a:rPr>
              <a:t>*Used for all assignments, assessments and final grades.  </a:t>
            </a:r>
          </a:p>
          <a:p>
            <a:pPr algn="ctr" eaLnBrk="1" hangingPunct="1">
              <a:spcBef>
                <a:spcPct val="0"/>
              </a:spcBef>
              <a:buNone/>
            </a:pPr>
            <a:r>
              <a:rPr lang="en-US" altLang="en-US" sz="800" i="1">
                <a:latin typeface="Arial Narrow" panose="020B0606020202030204" pitchFamily="34" charset="0"/>
              </a:rPr>
              <a:t>*Not used for performance based, summative assessments </a:t>
            </a:r>
          </a:p>
          <a:p>
            <a:pPr algn="ctr" eaLnBrk="1" hangingPunct="1">
              <a:spcBef>
                <a:spcPct val="0"/>
              </a:spcBef>
              <a:buFontTx/>
              <a:buNone/>
            </a:pPr>
            <a:r>
              <a:rPr lang="en-US" altLang="en-US" sz="1100" b="1">
                <a:latin typeface="Arial Black" panose="020B0A04020102020204" pitchFamily="34" charset="0"/>
              </a:rPr>
              <a:t> </a:t>
            </a:r>
            <a:r>
              <a:rPr lang="en-US" altLang="en-US" sz="1100">
                <a:latin typeface="Arial Narrow" panose="020B0606020202030204" pitchFamily="34" charset="0"/>
              </a:rPr>
              <a:t>90-100%       A</a:t>
            </a:r>
          </a:p>
          <a:p>
            <a:pPr algn="ctr" eaLnBrk="1" hangingPunct="1">
              <a:spcBef>
                <a:spcPct val="0"/>
              </a:spcBef>
              <a:buFontTx/>
              <a:buNone/>
            </a:pPr>
            <a:r>
              <a:rPr lang="en-US" altLang="en-US" sz="1100">
                <a:latin typeface="Arial Narrow" panose="020B0606020202030204" pitchFamily="34" charset="0"/>
              </a:rPr>
              <a:t>80-89 %        B</a:t>
            </a:r>
          </a:p>
          <a:p>
            <a:pPr algn="ctr" eaLnBrk="1" hangingPunct="1">
              <a:spcBef>
                <a:spcPct val="0"/>
              </a:spcBef>
              <a:buFontTx/>
              <a:buNone/>
            </a:pPr>
            <a:r>
              <a:rPr lang="en-US" altLang="en-US" sz="1100">
                <a:latin typeface="Arial Narrow" panose="020B0606020202030204" pitchFamily="34" charset="0"/>
              </a:rPr>
              <a:t>70-79 %        C</a:t>
            </a:r>
          </a:p>
          <a:p>
            <a:pPr algn="ctr" eaLnBrk="1" hangingPunct="1">
              <a:spcBef>
                <a:spcPct val="0"/>
              </a:spcBef>
              <a:buFontTx/>
              <a:buNone/>
            </a:pPr>
            <a:r>
              <a:rPr lang="en-US" altLang="en-US" sz="1100">
                <a:latin typeface="Arial Narrow" panose="020B0606020202030204" pitchFamily="34" charset="0"/>
              </a:rPr>
              <a:t>60-69%         D</a:t>
            </a:r>
          </a:p>
          <a:p>
            <a:pPr algn="ctr" eaLnBrk="1" hangingPunct="1">
              <a:spcBef>
                <a:spcPct val="0"/>
              </a:spcBef>
              <a:buFontTx/>
              <a:buNone/>
            </a:pPr>
            <a:r>
              <a:rPr lang="en-US" altLang="en-US" sz="1100">
                <a:latin typeface="Arial Narrow" panose="020B0606020202030204" pitchFamily="34" charset="0"/>
              </a:rPr>
              <a:t>0-59%           F</a:t>
            </a:r>
          </a:p>
        </p:txBody>
      </p:sp>
      <p:sp>
        <p:nvSpPr>
          <p:cNvPr id="36" name="TextBox 35">
            <a:extLst>
              <a:ext uri="{FF2B5EF4-FFF2-40B4-BE49-F238E27FC236}">
                <a16:creationId xmlns:a16="http://schemas.microsoft.com/office/drawing/2014/main" id="{AB69D57E-077A-4121-ADBF-F78A7A7C7E09}"/>
              </a:ext>
            </a:extLst>
          </p:cNvPr>
          <p:cNvSpPr txBox="1"/>
          <p:nvPr/>
        </p:nvSpPr>
        <p:spPr>
          <a:xfrm>
            <a:off x="439738" y="4502150"/>
            <a:ext cx="4114800" cy="307975"/>
          </a:xfrm>
          <a:prstGeom prst="rect">
            <a:avLst/>
          </a:prstGeom>
          <a:noFill/>
        </p:spPr>
        <p:txBody>
          <a:bodyPr>
            <a:spAutoFit/>
          </a:bodyPr>
          <a:lstStyle/>
          <a:p>
            <a:pPr algn="ctr" eaLnBrk="1" hangingPunct="1">
              <a:defRPr/>
            </a:pPr>
            <a:r>
              <a:rPr lang="en-US" sz="1400" b="1" cap="all">
                <a:latin typeface="Arial Black"/>
                <a:ea typeface="ＭＳ Ｐゴシック" charset="0"/>
                <a:cs typeface="Arial Black"/>
              </a:rPr>
              <a:t>Behavior Expectations</a:t>
            </a:r>
          </a:p>
        </p:txBody>
      </p:sp>
      <p:sp>
        <p:nvSpPr>
          <p:cNvPr id="15374" name="TextBox 18">
            <a:extLst>
              <a:ext uri="{FF2B5EF4-FFF2-40B4-BE49-F238E27FC236}">
                <a16:creationId xmlns:a16="http://schemas.microsoft.com/office/drawing/2014/main" id="{77455D84-1577-4AEF-BE17-CDAD4FD171AD}"/>
              </a:ext>
            </a:extLst>
          </p:cNvPr>
          <p:cNvSpPr txBox="1">
            <a:spLocks noChangeArrowheads="1"/>
          </p:cNvSpPr>
          <p:nvPr/>
        </p:nvSpPr>
        <p:spPr bwMode="auto">
          <a:xfrm>
            <a:off x="69850" y="4725988"/>
            <a:ext cx="30099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a:latin typeface="Arial Narrow" panose="020B0606020202030204" pitchFamily="34" charset="0"/>
              </a:rPr>
              <a:t>Panthers strive to display their P.A.W.S.!</a:t>
            </a:r>
          </a:p>
          <a:p>
            <a:pPr eaLnBrk="1" hangingPunct="1">
              <a:spcBef>
                <a:spcPct val="0"/>
              </a:spcBef>
              <a:buFontTx/>
              <a:buNone/>
            </a:pPr>
            <a:endParaRPr lang="en-US" altLang="en-US" sz="1200">
              <a:latin typeface="Arial Narrow" panose="020B0606020202030204" pitchFamily="34" charset="0"/>
            </a:endParaRPr>
          </a:p>
          <a:p>
            <a:pPr eaLnBrk="1" hangingPunct="1">
              <a:spcBef>
                <a:spcPct val="0"/>
              </a:spcBef>
              <a:buFontTx/>
              <a:buNone/>
            </a:pPr>
            <a:r>
              <a:rPr lang="en-US" altLang="en-US" sz="1200">
                <a:latin typeface="Arial Narrow" panose="020B0606020202030204" pitchFamily="34" charset="0"/>
              </a:rPr>
              <a:t>P- Positive</a:t>
            </a:r>
          </a:p>
          <a:p>
            <a:pPr eaLnBrk="1" hangingPunct="1">
              <a:spcBef>
                <a:spcPct val="0"/>
              </a:spcBef>
              <a:buFontTx/>
              <a:buNone/>
            </a:pPr>
            <a:r>
              <a:rPr lang="en-US" altLang="en-US" sz="1200">
                <a:latin typeface="Arial Narrow" panose="020B0606020202030204" pitchFamily="34" charset="0"/>
              </a:rPr>
              <a:t>A- Accountable</a:t>
            </a:r>
          </a:p>
          <a:p>
            <a:pPr eaLnBrk="1" hangingPunct="1">
              <a:spcBef>
                <a:spcPct val="0"/>
              </a:spcBef>
              <a:buFontTx/>
              <a:buNone/>
            </a:pPr>
            <a:r>
              <a:rPr lang="en-US" altLang="en-US" sz="1200">
                <a:latin typeface="Arial Narrow" panose="020B0606020202030204" pitchFamily="34" charset="0"/>
              </a:rPr>
              <a:t>W- Work Hard</a:t>
            </a:r>
          </a:p>
          <a:p>
            <a:pPr eaLnBrk="1" hangingPunct="1">
              <a:spcBef>
                <a:spcPct val="0"/>
              </a:spcBef>
              <a:buFontTx/>
              <a:buNone/>
            </a:pPr>
            <a:r>
              <a:rPr lang="en-US" altLang="en-US" sz="1200">
                <a:latin typeface="Arial Narrow" panose="020B0606020202030204" pitchFamily="34" charset="0"/>
              </a:rPr>
              <a:t>S- Safe</a:t>
            </a:r>
          </a:p>
        </p:txBody>
      </p:sp>
      <p:sp>
        <p:nvSpPr>
          <p:cNvPr id="20" name="Left Arrow 19">
            <a:extLst>
              <a:ext uri="{FF2B5EF4-FFF2-40B4-BE49-F238E27FC236}">
                <a16:creationId xmlns:a16="http://schemas.microsoft.com/office/drawing/2014/main" id="{ED1EDF23-C65D-446B-9B39-F733034EDC1B}"/>
              </a:ext>
            </a:extLst>
          </p:cNvPr>
          <p:cNvSpPr>
            <a:spLocks noChangeAspect="1" noChangeArrowheads="1"/>
          </p:cNvSpPr>
          <p:nvPr/>
        </p:nvSpPr>
        <p:spPr bwMode="auto">
          <a:xfrm>
            <a:off x="3016967" y="5189021"/>
            <a:ext cx="1116012" cy="639762"/>
          </a:xfrm>
          <a:prstGeom prst="leftArrow">
            <a:avLst>
              <a:gd name="adj1" fmla="val 50000"/>
              <a:gd name="adj2" fmla="val 50007"/>
            </a:avLst>
          </a:prstGeom>
          <a:solidFill>
            <a:srgbClr val="404040"/>
          </a:solidFill>
          <a:ln w="9525">
            <a:solidFill>
              <a:srgbClr val="404040"/>
            </a:solidFill>
            <a:miter lim="800000"/>
            <a:headEnd/>
            <a:tailEnd/>
          </a:ln>
          <a:effectLst>
            <a:outerShdw blurRad="40000" dist="23000" dir="5400000" rotWithShape="0">
              <a:srgbClr val="808080">
                <a:alpha val="34998"/>
              </a:srgbClr>
            </a:outerShdw>
          </a:effectLst>
        </p:spPr>
        <p:txBody>
          <a:bodyPr anchor="ctr"/>
          <a:lstStyle/>
          <a:p>
            <a:pPr algn="ctr" eaLnBrk="1" hangingPunct="1">
              <a:defRPr/>
            </a:pPr>
            <a:r>
              <a:rPr lang="en-US" sz="800">
                <a:solidFill>
                  <a:schemeClr val="lt1"/>
                </a:solidFill>
                <a:latin typeface="Arial Black"/>
                <a:ea typeface="+mn-ea"/>
                <a:cs typeface="Arial Black"/>
              </a:rPr>
              <a:t>School Expectations</a:t>
            </a:r>
          </a:p>
        </p:txBody>
      </p:sp>
      <p:sp>
        <p:nvSpPr>
          <p:cNvPr id="54" name="Left Arrow 53">
            <a:extLst>
              <a:ext uri="{FF2B5EF4-FFF2-40B4-BE49-F238E27FC236}">
                <a16:creationId xmlns:a16="http://schemas.microsoft.com/office/drawing/2014/main" id="{114016AC-A8CE-4C3A-B853-E271CB1D9E0D}"/>
              </a:ext>
            </a:extLst>
          </p:cNvPr>
          <p:cNvSpPr>
            <a:spLocks noChangeAspect="1" noChangeArrowheads="1"/>
          </p:cNvSpPr>
          <p:nvPr/>
        </p:nvSpPr>
        <p:spPr bwMode="auto">
          <a:xfrm rot="-1260555">
            <a:off x="3773091" y="6486291"/>
            <a:ext cx="1058862" cy="731837"/>
          </a:xfrm>
          <a:prstGeom prst="leftArrow">
            <a:avLst>
              <a:gd name="adj1" fmla="val 50000"/>
              <a:gd name="adj2" fmla="val 49930"/>
            </a:avLst>
          </a:prstGeom>
          <a:solidFill>
            <a:srgbClr val="7F7F7F"/>
          </a:solidFill>
          <a:ln w="9525">
            <a:solidFill>
              <a:srgbClr val="7F7F7F"/>
            </a:solidFill>
            <a:miter lim="800000"/>
            <a:headEnd/>
            <a:tailEnd/>
          </a:ln>
          <a:effectLst>
            <a:outerShdw blurRad="40000" dist="23000" dir="5400000" rotWithShape="0">
              <a:srgbClr val="808080">
                <a:alpha val="34998"/>
              </a:srgbClr>
            </a:outerShdw>
          </a:effectLst>
        </p:spPr>
        <p:txBody>
          <a:bodyPr anchor="ctr"/>
          <a:lstStyle/>
          <a:p>
            <a:pPr algn="ctr" eaLnBrk="1" hangingPunct="1">
              <a:defRPr/>
            </a:pPr>
            <a:r>
              <a:rPr lang="en-US" sz="900">
                <a:solidFill>
                  <a:schemeClr val="lt1"/>
                </a:solidFill>
                <a:latin typeface="Arial Black"/>
                <a:ea typeface="+mn-ea"/>
                <a:cs typeface="Arial Black"/>
              </a:rPr>
              <a:t>Behavior Plan</a:t>
            </a:r>
          </a:p>
        </p:txBody>
      </p:sp>
      <p:sp>
        <p:nvSpPr>
          <p:cNvPr id="21" name="Right Arrow 20">
            <a:extLst>
              <a:ext uri="{FF2B5EF4-FFF2-40B4-BE49-F238E27FC236}">
                <a16:creationId xmlns:a16="http://schemas.microsoft.com/office/drawing/2014/main" id="{BB0FFAE2-E7CA-4E9E-BB0B-548E4F81FAC1}"/>
              </a:ext>
            </a:extLst>
          </p:cNvPr>
          <p:cNvSpPr>
            <a:spLocks noChangeAspect="1" noChangeArrowheads="1"/>
          </p:cNvSpPr>
          <p:nvPr/>
        </p:nvSpPr>
        <p:spPr bwMode="auto">
          <a:xfrm>
            <a:off x="142875" y="7918359"/>
            <a:ext cx="1196975" cy="731837"/>
          </a:xfrm>
          <a:prstGeom prst="rightArrow">
            <a:avLst>
              <a:gd name="adj1" fmla="val 50000"/>
              <a:gd name="adj2" fmla="val 49968"/>
            </a:avLst>
          </a:prstGeom>
          <a:solidFill>
            <a:schemeClr val="tx1"/>
          </a:solidFill>
          <a:ln w="9525">
            <a:solidFill>
              <a:schemeClr val="tx1"/>
            </a:solidFill>
            <a:miter lim="800000"/>
            <a:headEnd/>
            <a:tailEnd/>
          </a:ln>
          <a:effectLst>
            <a:outerShdw blurRad="40000" dist="23000" dir="5400000" rotWithShape="0">
              <a:srgbClr val="808080">
                <a:alpha val="34998"/>
              </a:srgbClr>
            </a:outerShdw>
          </a:effectLst>
        </p:spPr>
        <p:txBody>
          <a:bodyPr anchor="ctr"/>
          <a:lstStyle/>
          <a:p>
            <a:pPr algn="ctr" eaLnBrk="1" hangingPunct="1">
              <a:defRPr/>
            </a:pPr>
            <a:r>
              <a:rPr lang="en-US" sz="1000">
                <a:solidFill>
                  <a:schemeClr val="lt1"/>
                </a:solidFill>
                <a:latin typeface="Arial Black"/>
                <a:ea typeface="+mn-ea"/>
                <a:cs typeface="Arial Black"/>
              </a:rPr>
              <a:t>Rewards</a:t>
            </a:r>
          </a:p>
        </p:txBody>
      </p:sp>
      <p:graphicFrame>
        <p:nvGraphicFramePr>
          <p:cNvPr id="57" name="Table 56">
            <a:extLst>
              <a:ext uri="{FF2B5EF4-FFF2-40B4-BE49-F238E27FC236}">
                <a16:creationId xmlns:a16="http://schemas.microsoft.com/office/drawing/2014/main" id="{8FA57B12-F5AD-415A-9965-8A48C9335859}"/>
              </a:ext>
            </a:extLst>
          </p:cNvPr>
          <p:cNvGraphicFramePr>
            <a:graphicFrameLocks noGrp="1"/>
          </p:cNvGraphicFramePr>
          <p:nvPr>
            <p:extLst>
              <p:ext uri="{D42A27DB-BD31-4B8C-83A1-F6EECF244321}">
                <p14:modId xmlns:p14="http://schemas.microsoft.com/office/powerpoint/2010/main" val="2889418509"/>
              </p:ext>
            </p:extLst>
          </p:nvPr>
        </p:nvGraphicFramePr>
        <p:xfrm>
          <a:off x="485775" y="2443163"/>
          <a:ext cx="1663700" cy="2054014"/>
        </p:xfrm>
        <a:graphic>
          <a:graphicData uri="http://schemas.openxmlformats.org/drawingml/2006/table">
            <a:tbl>
              <a:tblPr firstRow="1" bandRow="1">
                <a:tableStyleId>{2D5ABB26-0587-4C30-8999-92F81FD0307C}</a:tableStyleId>
              </a:tblPr>
              <a:tblGrid>
                <a:gridCol w="1663700">
                  <a:extLst>
                    <a:ext uri="{9D8B030D-6E8A-4147-A177-3AD203B41FA5}">
                      <a16:colId xmlns:a16="http://schemas.microsoft.com/office/drawing/2014/main" val="20000"/>
                    </a:ext>
                  </a:extLst>
                </a:gridCol>
              </a:tblGrid>
              <a:tr h="413248">
                <a:tc>
                  <a:txBody>
                    <a:bodyPr/>
                    <a:lstStyle/>
                    <a:p>
                      <a:pPr>
                        <a:buNone/>
                      </a:pPr>
                      <a:r>
                        <a:rPr lang="en-US" sz="1100" dirty="0">
                          <a:latin typeface="Arial Narrow"/>
                          <a:cs typeface="Arial Narrow"/>
                        </a:rPr>
                        <a:t>kgrills@pasco.k12.fl.us</a:t>
                      </a:r>
                    </a:p>
                  </a:txBody>
                  <a:tcPr marL="91444" marR="91444" marT="45732" marB="45732" anchor="ctr"/>
                </a:tc>
                <a:extLst>
                  <a:ext uri="{0D108BD9-81ED-4DB2-BD59-A6C34878D82A}">
                    <a16:rowId xmlns:a16="http://schemas.microsoft.com/office/drawing/2014/main" val="10000"/>
                  </a:ext>
                </a:extLst>
              </a:tr>
              <a:tr h="452846">
                <a:tc>
                  <a:txBody>
                    <a:bodyPr/>
                    <a:lstStyle/>
                    <a:p>
                      <a:pPr lvl="0">
                        <a:buNone/>
                      </a:pPr>
                      <a:r>
                        <a:rPr lang="en-US" sz="1200" b="0" i="0" u="none" strike="noStrike" noProof="0" dirty="0">
                          <a:latin typeface="Arial Narrow"/>
                        </a:rPr>
                        <a:t>813-485-5747</a:t>
                      </a:r>
                      <a:endParaRPr lang="en-US" dirty="0"/>
                    </a:p>
                  </a:txBody>
                  <a:tcPr marL="91444" marR="91444" marT="45732" marB="45732" anchor="ctr"/>
                </a:tc>
                <a:extLst>
                  <a:ext uri="{0D108BD9-81ED-4DB2-BD59-A6C34878D82A}">
                    <a16:rowId xmlns:a16="http://schemas.microsoft.com/office/drawing/2014/main" val="10001"/>
                  </a:ext>
                </a:extLst>
              </a:tr>
              <a:tr h="58347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b="0" dirty="0">
                          <a:latin typeface="Arial Narrow"/>
                          <a:cs typeface="Arial Narrow"/>
                        </a:rPr>
                        <a:t>Text Remind Class Code:</a:t>
                      </a:r>
                    </a:p>
                    <a:p>
                      <a:pPr marL="0" marR="0" lvl="0" indent="0" algn="l" rtl="0" eaLnBrk="1" fontAlgn="auto" latinLnBrk="0" hangingPunct="1">
                        <a:lnSpc>
                          <a:spcPct val="100000"/>
                        </a:lnSpc>
                        <a:spcBef>
                          <a:spcPts val="0"/>
                        </a:spcBef>
                        <a:spcAft>
                          <a:spcPts val="0"/>
                        </a:spcAft>
                        <a:buFontTx/>
                        <a:buNone/>
                      </a:pPr>
                      <a:r>
                        <a:rPr lang="cs-CZ" sz="1000" b="0" dirty="0">
                          <a:latin typeface="Arial Narrow"/>
                          <a:cs typeface="Arial Narrow"/>
                        </a:rPr>
                        <a:t>@mathgrills</a:t>
                      </a:r>
                    </a:p>
                  </a:txBody>
                  <a:tcPr marL="91444" marR="91444" marT="45732" marB="45732" anchor="ctr"/>
                </a:tc>
                <a:extLst>
                  <a:ext uri="{0D108BD9-81ED-4DB2-BD59-A6C34878D82A}">
                    <a16:rowId xmlns:a16="http://schemas.microsoft.com/office/drawing/2014/main" val="10002"/>
                  </a:ext>
                </a:extLst>
              </a:tr>
              <a:tr h="604446">
                <a:tc>
                  <a:txBody>
                    <a:bodyPr/>
                    <a:lstStyle/>
                    <a:p>
                      <a:pPr>
                        <a:buNone/>
                      </a:pPr>
                      <a:r>
                        <a:rPr lang="en-US" sz="1100" baseline="0" dirty="0">
                          <a:latin typeface="Arial Narrow"/>
                          <a:cs typeface="Arial Narrow"/>
                        </a:rPr>
                        <a:t>Planning Time: </a:t>
                      </a:r>
                    </a:p>
                    <a:p>
                      <a:pPr lvl="0">
                        <a:buNone/>
                      </a:pPr>
                      <a:r>
                        <a:rPr lang="en-US" sz="1000" b="0" i="0" u="none" strike="noStrike" baseline="0" noProof="0" dirty="0">
                          <a:latin typeface="Arial Narrow"/>
                        </a:rPr>
                        <a:t>6</a:t>
                      </a:r>
                      <a:r>
                        <a:rPr lang="en-US" sz="1000" b="0" i="0" u="none" strike="noStrike" baseline="30000" noProof="0" dirty="0">
                          <a:latin typeface="Arial Narrow"/>
                        </a:rPr>
                        <a:t>th</a:t>
                      </a:r>
                      <a:r>
                        <a:rPr lang="en-US" sz="1000" b="0" i="0" u="none" strike="noStrike" baseline="0" noProof="0" dirty="0">
                          <a:latin typeface="Arial Narrow"/>
                        </a:rPr>
                        <a:t> Period (1:25 PM- 2:15 PM)</a:t>
                      </a:r>
                      <a:endParaRPr lang="en-US" b="0" i="0" u="none" strike="noStrike" noProof="0" dirty="0"/>
                    </a:p>
                    <a:p>
                      <a:pPr>
                        <a:buNone/>
                      </a:pPr>
                      <a:endParaRPr lang="en-US" sz="1200">
                        <a:latin typeface="Arial Narrow"/>
                        <a:cs typeface="Arial Narrow"/>
                      </a:endParaRPr>
                    </a:p>
                  </a:txBody>
                  <a:tcPr marL="91444" marR="91444" marT="45732" marB="45732" anchor="ctr"/>
                </a:tc>
                <a:extLst>
                  <a:ext uri="{0D108BD9-81ED-4DB2-BD59-A6C34878D82A}">
                    <a16:rowId xmlns:a16="http://schemas.microsoft.com/office/drawing/2014/main" val="10003"/>
                  </a:ext>
                </a:extLst>
              </a:tr>
            </a:tbl>
          </a:graphicData>
        </a:graphic>
      </p:graphicFrame>
      <p:sp>
        <p:nvSpPr>
          <p:cNvPr id="2" name="Rectangle 42">
            <a:extLst>
              <a:ext uri="{FF2B5EF4-FFF2-40B4-BE49-F238E27FC236}">
                <a16:creationId xmlns:a16="http://schemas.microsoft.com/office/drawing/2014/main" id="{2B0B2C96-63FD-4E71-99D1-53C87DB6B41E}"/>
              </a:ext>
            </a:extLst>
          </p:cNvPr>
          <p:cNvSpPr>
            <a:spLocks noChangeArrowheads="1"/>
          </p:cNvSpPr>
          <p:nvPr/>
        </p:nvSpPr>
        <p:spPr bwMode="auto">
          <a:xfrm>
            <a:off x="0" y="0"/>
            <a:ext cx="777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eaLnBrk="1" hangingPunct="1">
              <a:defRPr/>
            </a:pPr>
            <a:endParaRPr lang="en-US">
              <a:latin typeface="Calibri" charset="0"/>
              <a:ea typeface="ＭＳ Ｐゴシック" charset="-128"/>
            </a:endParaRPr>
          </a:p>
        </p:txBody>
      </p:sp>
      <p:sp>
        <p:nvSpPr>
          <p:cNvPr id="15384" name="TextBox 6">
            <a:extLst>
              <a:ext uri="{FF2B5EF4-FFF2-40B4-BE49-F238E27FC236}">
                <a16:creationId xmlns:a16="http://schemas.microsoft.com/office/drawing/2014/main" id="{A0D66EDE-10A2-47CE-95FB-988837CC77A8}"/>
              </a:ext>
            </a:extLst>
          </p:cNvPr>
          <p:cNvSpPr txBox="1">
            <a:spLocks noChangeArrowheads="1"/>
          </p:cNvSpPr>
          <p:nvPr/>
        </p:nvSpPr>
        <p:spPr bwMode="auto">
          <a:xfrm>
            <a:off x="119063" y="11113"/>
            <a:ext cx="7764462"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None/>
            </a:pPr>
            <a:r>
              <a:rPr lang="en-US" altLang="en-US" sz="1400" b="1" dirty="0">
                <a:latin typeface="Calibri"/>
                <a:ea typeface="Baskerville"/>
                <a:cs typeface="Baskerville"/>
              </a:rPr>
              <a:t>Pine View Middle School </a:t>
            </a:r>
            <a:endParaRPr lang="en-US" altLang="en-US" sz="1400" b="1" dirty="0">
              <a:ea typeface="Baskerville"/>
              <a:cs typeface="Baskerville"/>
            </a:endParaRPr>
          </a:p>
          <a:p>
            <a:pPr algn="ctr" eaLnBrk="1" hangingPunct="1">
              <a:spcBef>
                <a:spcPct val="0"/>
              </a:spcBef>
              <a:buFontTx/>
              <a:buNone/>
            </a:pPr>
            <a:r>
              <a:rPr lang="en-US" altLang="en-US" sz="1400" b="1" dirty="0">
                <a:latin typeface="Calibri"/>
                <a:ea typeface="Baskerville"/>
                <a:cs typeface="Baskerville"/>
              </a:rPr>
              <a:t>An IB MYP World School Magnet</a:t>
            </a:r>
          </a:p>
          <a:p>
            <a:pPr algn="ctr" eaLnBrk="1" hangingPunct="1">
              <a:spcBef>
                <a:spcPct val="0"/>
              </a:spcBef>
              <a:buNone/>
            </a:pPr>
            <a:r>
              <a:rPr lang="en-US" altLang="en-US" sz="1400" b="1" dirty="0">
                <a:latin typeface="Calibri"/>
                <a:ea typeface="Baskerville"/>
                <a:cs typeface="Baskerville"/>
              </a:rPr>
              <a:t>Math Year 1 </a:t>
            </a:r>
            <a:endParaRPr lang="en-US" altLang="en-US" sz="1400" b="1" dirty="0">
              <a:ea typeface="Baskerville"/>
              <a:cs typeface="Baskerville"/>
            </a:endParaRPr>
          </a:p>
          <a:p>
            <a:pPr algn="ctr">
              <a:spcBef>
                <a:spcPct val="0"/>
              </a:spcBef>
              <a:buNone/>
            </a:pPr>
            <a:r>
              <a:rPr lang="en-US" altLang="en-US" sz="1400" b="1" dirty="0">
                <a:latin typeface="Calibri"/>
                <a:ea typeface="ＭＳ Ｐゴシック"/>
                <a:cs typeface="Calibri"/>
              </a:rPr>
              <a:t>Kelly Grills</a:t>
            </a:r>
            <a:endParaRPr lang="en-US" altLang="en-US" sz="1400" b="1" dirty="0">
              <a:cs typeface="Calibri"/>
            </a:endParaRPr>
          </a:p>
          <a:p>
            <a:pPr eaLnBrk="1" hangingPunct="1">
              <a:spcBef>
                <a:spcPct val="0"/>
              </a:spcBef>
              <a:buFontTx/>
              <a:buNone/>
            </a:pPr>
            <a:r>
              <a:rPr lang="en-US" altLang="en-US" sz="1200" i="1" dirty="0">
                <a:latin typeface="Arial Narrow"/>
                <a:ea typeface="ＭＳ Ｐゴシック"/>
              </a:rPr>
              <a:t>Middle Years </a:t>
            </a:r>
            <a:r>
              <a:rPr lang="en-US" altLang="en-US" sz="1200" i="1" dirty="0" err="1">
                <a:latin typeface="Arial Narrow"/>
                <a:ea typeface="ＭＳ Ｐゴシック"/>
              </a:rPr>
              <a:t>Programme</a:t>
            </a:r>
            <a:r>
              <a:rPr lang="en-US" altLang="en-US" sz="1200" i="1" dirty="0">
                <a:latin typeface="Arial Narrow"/>
                <a:ea typeface="ＭＳ Ｐゴシック"/>
              </a:rPr>
              <a:t> (MYP), mathematics promotes both inquiry and application, helping students to develop problem solving techniques that transcend the discipline and that are useful in the world beyond school. Students in the MYP </a:t>
            </a:r>
            <a:r>
              <a:rPr lang="en-US" altLang="en-US" sz="1200" i="1" dirty="0" err="1">
                <a:latin typeface="Arial Narrow"/>
                <a:ea typeface="ＭＳ Ｐゴシック"/>
              </a:rPr>
              <a:t>programme</a:t>
            </a:r>
            <a:r>
              <a:rPr lang="en-US" altLang="en-US" sz="1200" i="1" dirty="0">
                <a:latin typeface="Arial Narrow"/>
                <a:ea typeface="ＭＳ Ｐゴシック"/>
              </a:rPr>
              <a:t> learn how to represent information, to explore and model situations, and to find solutions to familiar and unfamiliar problems, all while honoring the Florida Mathematics Standards.</a:t>
            </a:r>
            <a:endParaRPr lang="en-US" altLang="en-US" sz="1050" b="1" dirty="0">
              <a:latin typeface="Arial Narrow"/>
              <a:ea typeface="ＭＳ Ｐゴシック"/>
            </a:endParaRPr>
          </a:p>
        </p:txBody>
      </p:sp>
      <p:sp>
        <p:nvSpPr>
          <p:cNvPr id="15385" name="TextBox 8">
            <a:extLst>
              <a:ext uri="{FF2B5EF4-FFF2-40B4-BE49-F238E27FC236}">
                <a16:creationId xmlns:a16="http://schemas.microsoft.com/office/drawing/2014/main" id="{224EAC87-5DF5-421B-A19E-AD7B8771FFD3}"/>
              </a:ext>
            </a:extLst>
          </p:cNvPr>
          <p:cNvSpPr txBox="1">
            <a:spLocks noChangeArrowheads="1"/>
          </p:cNvSpPr>
          <p:nvPr/>
        </p:nvSpPr>
        <p:spPr bwMode="auto">
          <a:xfrm>
            <a:off x="69850" y="6045175"/>
            <a:ext cx="404495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b="1" u="sng">
                <a:latin typeface="Arial Narrow" panose="020B0606020202030204" pitchFamily="34" charset="0"/>
              </a:rPr>
              <a:t>School-Wide Discipline Plan:</a:t>
            </a:r>
            <a:endParaRPr lang="en-US" altLang="en-US" sz="1200">
              <a:latin typeface="Arial Narrow" panose="020B0606020202030204" pitchFamily="34" charset="0"/>
            </a:endParaRPr>
          </a:p>
          <a:p>
            <a:pPr eaLnBrk="1" hangingPunct="1">
              <a:spcBef>
                <a:spcPct val="0"/>
              </a:spcBef>
              <a:buFontTx/>
              <a:buNone/>
            </a:pPr>
            <a:r>
              <a:rPr lang="en-US" altLang="en-US" sz="1200">
                <a:latin typeface="Arial Narrow" panose="020B0606020202030204" pitchFamily="34" charset="0"/>
              </a:rPr>
              <a:t>1. Warning</a:t>
            </a:r>
          </a:p>
          <a:p>
            <a:pPr eaLnBrk="1" hangingPunct="1">
              <a:spcBef>
                <a:spcPct val="0"/>
              </a:spcBef>
              <a:buFontTx/>
              <a:buNone/>
            </a:pPr>
            <a:r>
              <a:rPr lang="en-US" altLang="en-US" sz="1200">
                <a:latin typeface="Arial Narrow" panose="020B0606020202030204" pitchFamily="34" charset="0"/>
              </a:rPr>
              <a:t>2. Parent contact and lunch detention.</a:t>
            </a:r>
          </a:p>
          <a:p>
            <a:pPr eaLnBrk="1" hangingPunct="1">
              <a:spcBef>
                <a:spcPct val="0"/>
              </a:spcBef>
              <a:buFontTx/>
              <a:buNone/>
            </a:pPr>
            <a:r>
              <a:rPr lang="en-US" altLang="en-US" sz="1200">
                <a:latin typeface="Arial Narrow" panose="020B0606020202030204" pitchFamily="34" charset="0"/>
              </a:rPr>
              <a:t>3. Parent contact and in class suspension with lunch detention</a:t>
            </a:r>
          </a:p>
          <a:p>
            <a:pPr eaLnBrk="1" hangingPunct="1">
              <a:spcBef>
                <a:spcPct val="0"/>
              </a:spcBef>
              <a:buFontTx/>
              <a:buNone/>
            </a:pPr>
            <a:r>
              <a:rPr lang="en-US" altLang="en-US" sz="1200">
                <a:latin typeface="Arial Narrow" panose="020B0606020202030204" pitchFamily="34" charset="0"/>
              </a:rPr>
              <a:t>4. Discipline referral</a:t>
            </a:r>
          </a:p>
          <a:p>
            <a:pPr eaLnBrk="1" hangingPunct="1">
              <a:spcBef>
                <a:spcPct val="0"/>
              </a:spcBef>
              <a:buFontTx/>
              <a:buNone/>
            </a:pPr>
            <a:r>
              <a:rPr lang="en-US" altLang="en-US" sz="1200">
                <a:latin typeface="Arial Narrow" panose="020B0606020202030204" pitchFamily="34" charset="0"/>
              </a:rPr>
              <a:t>With your child, please review the District School Board of Pasco County’s policies regarding Attendance, Academic Integrity, Tardiness, and Dress Code which can be found on pages 6-9 in the Student Planner. </a:t>
            </a:r>
          </a:p>
        </p:txBody>
      </p:sp>
      <p:sp>
        <p:nvSpPr>
          <p:cNvPr id="15386" name="TextBox 9">
            <a:extLst>
              <a:ext uri="{FF2B5EF4-FFF2-40B4-BE49-F238E27FC236}">
                <a16:creationId xmlns:a16="http://schemas.microsoft.com/office/drawing/2014/main" id="{1A320A84-B074-4BFC-9E7B-DB54340ECA51}"/>
              </a:ext>
            </a:extLst>
          </p:cNvPr>
          <p:cNvSpPr txBox="1">
            <a:spLocks noChangeArrowheads="1"/>
          </p:cNvSpPr>
          <p:nvPr/>
        </p:nvSpPr>
        <p:spPr bwMode="auto">
          <a:xfrm>
            <a:off x="1420557" y="7968357"/>
            <a:ext cx="34766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a:latin typeface="Arial Narrow" panose="020B0606020202030204" pitchFamily="34" charset="0"/>
              </a:rPr>
              <a:t>Students will earn PBIS points for positive behaviors that reflect the PAWS Expectations (above) and the IB Learner Profile</a:t>
            </a:r>
            <a:endParaRPr lang="en-US" altLang="en-US" sz="1800"/>
          </a:p>
        </p:txBody>
      </p:sp>
      <p:pic>
        <p:nvPicPr>
          <p:cNvPr id="15387" name="Picture 24" descr="To Do List.png">
            <a:extLst>
              <a:ext uri="{FF2B5EF4-FFF2-40B4-BE49-F238E27FC236}">
                <a16:creationId xmlns:a16="http://schemas.microsoft.com/office/drawing/2014/main" id="{DAF1E5DB-0FDC-4C6D-B6A2-E9AEC8017927}"/>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27013" y="4017963"/>
            <a:ext cx="27463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96" name="TextBox 16">
            <a:extLst>
              <a:ext uri="{FF2B5EF4-FFF2-40B4-BE49-F238E27FC236}">
                <a16:creationId xmlns:a16="http://schemas.microsoft.com/office/drawing/2014/main" id="{B8EA4197-E035-4C66-9E34-F43A9EF49288}"/>
              </a:ext>
            </a:extLst>
          </p:cNvPr>
          <p:cNvSpPr txBox="1">
            <a:spLocks noChangeArrowheads="1"/>
          </p:cNvSpPr>
          <p:nvPr/>
        </p:nvSpPr>
        <p:spPr bwMode="auto">
          <a:xfrm>
            <a:off x="69850" y="8704413"/>
            <a:ext cx="5026025"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buFont typeface="Arial" charset="0"/>
              <a:buNone/>
              <a:defRPr/>
            </a:pPr>
            <a:r>
              <a:rPr lang="en-US" altLang="en-US" sz="1100" b="1">
                <a:latin typeface="Arial Narrow" charset="0"/>
              </a:rPr>
              <a:t>IB Learner Profile- </a:t>
            </a:r>
            <a:r>
              <a:rPr lang="en-US" altLang="en-US" sz="1100">
                <a:latin typeface="Arial Narrow" charset="0"/>
              </a:rPr>
              <a:t>The IB learner profile represents 10 attributes valued by IB World </a:t>
            </a:r>
          </a:p>
          <a:p>
            <a:pPr>
              <a:buFont typeface="Arial" charset="0"/>
              <a:buNone/>
              <a:defRPr/>
            </a:pPr>
            <a:r>
              <a:rPr lang="en-US" altLang="en-US" sz="1100">
                <a:latin typeface="Arial Narrow" charset="0"/>
              </a:rPr>
              <a:t>Schools. These attributes, and others like them, can help individuals and groups become </a:t>
            </a:r>
          </a:p>
          <a:p>
            <a:pPr>
              <a:buFont typeface="Arial" charset="0"/>
              <a:buNone/>
              <a:defRPr/>
            </a:pPr>
            <a:r>
              <a:rPr lang="en-US" altLang="en-US" sz="1100">
                <a:latin typeface="Arial Narrow" charset="0"/>
              </a:rPr>
              <a:t>responsible members of local, national and global communities. </a:t>
            </a:r>
          </a:p>
          <a:p>
            <a:pPr>
              <a:buFont typeface="Arial" charset="0"/>
              <a:buNone/>
              <a:defRPr/>
            </a:pPr>
            <a:r>
              <a:rPr lang="en-US" altLang="en-US" sz="1050" b="1">
                <a:latin typeface="Arial Narrow" charset="0"/>
              </a:rPr>
              <a:t>Caring	            Balanced            Reflective                    Inquirer               Communicator</a:t>
            </a:r>
          </a:p>
          <a:p>
            <a:pPr eaLnBrk="1" hangingPunct="1">
              <a:spcBef>
                <a:spcPct val="0"/>
              </a:spcBef>
              <a:buFont typeface="Arial" charset="0"/>
              <a:buNone/>
              <a:defRPr/>
            </a:pPr>
            <a:r>
              <a:rPr lang="en-US" altLang="en-US" sz="1050" b="1">
                <a:latin typeface="Arial Narrow" charset="0"/>
              </a:rPr>
              <a:t>  Knowledgeable               Principled	  Risk Taker            Thinkers             Open Minded</a:t>
            </a:r>
            <a:r>
              <a:rPr lang="en-US" altLang="en-US" sz="1100">
                <a:latin typeface="Arial Narrow" charset="0"/>
              </a:rPr>
              <a:t>	</a:t>
            </a:r>
          </a:p>
        </p:txBody>
      </p:sp>
      <p:sp>
        <p:nvSpPr>
          <p:cNvPr id="15389" name="TextBox 4">
            <a:extLst>
              <a:ext uri="{FF2B5EF4-FFF2-40B4-BE49-F238E27FC236}">
                <a16:creationId xmlns:a16="http://schemas.microsoft.com/office/drawing/2014/main" id="{AC00D809-517C-4FAA-A9FB-C217D536FFB8}"/>
              </a:ext>
            </a:extLst>
          </p:cNvPr>
          <p:cNvSpPr txBox="1">
            <a:spLocks noChangeArrowheads="1"/>
          </p:cNvSpPr>
          <p:nvPr/>
        </p:nvSpPr>
        <p:spPr bwMode="auto">
          <a:xfrm>
            <a:off x="2149475" y="2224088"/>
            <a:ext cx="5624513"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endParaRPr lang="en-US" altLang="en-US" sz="1100">
              <a:latin typeface="Arial Narrow" panose="020B0606020202030204" pitchFamily="34" charset="0"/>
            </a:endParaRPr>
          </a:p>
          <a:p>
            <a:pPr>
              <a:spcBef>
                <a:spcPct val="0"/>
              </a:spcBef>
              <a:buFontTx/>
              <a:buNone/>
            </a:pPr>
            <a:endParaRPr lang="en-US" altLang="en-US" sz="1100">
              <a:latin typeface="Arial Narrow" panose="020B0606020202030204" pitchFamily="34" charset="0"/>
            </a:endParaRPr>
          </a:p>
          <a:p>
            <a:pPr>
              <a:spcBef>
                <a:spcPct val="0"/>
              </a:spcBef>
              <a:buFontTx/>
              <a:buNone/>
            </a:pPr>
            <a:endParaRPr lang="en-US" altLang="en-US" sz="1100">
              <a:latin typeface="Arial Narrow" panose="020B0606020202030204" pitchFamily="34" charset="0"/>
            </a:endParaRPr>
          </a:p>
          <a:p>
            <a:pPr>
              <a:spcBef>
                <a:spcPct val="0"/>
              </a:spcBef>
              <a:buFontTx/>
              <a:buNone/>
            </a:pPr>
            <a:endParaRPr lang="en-US" altLang="en-US" sz="1100">
              <a:latin typeface="Arial Narrow" panose="020B0606020202030204" pitchFamily="34" charset="0"/>
            </a:endParaRPr>
          </a:p>
          <a:p>
            <a:pPr>
              <a:spcBef>
                <a:spcPct val="0"/>
              </a:spcBef>
              <a:buFontTx/>
              <a:buNone/>
            </a:pPr>
            <a:r>
              <a:rPr lang="en-US" altLang="en-US" sz="1100">
                <a:latin typeface="Arial Narrow" panose="020B0606020202030204" pitchFamily="34" charset="0"/>
              </a:rPr>
              <a:t>All MYP schools have four policies in place by the time of authorization. All policies are published on the PVMS website  (</a:t>
            </a:r>
            <a:r>
              <a:rPr lang="en-US" altLang="en-US" sz="1100" u="sng">
                <a:latin typeface="Arial Narrow" panose="020B0606020202030204" pitchFamily="34" charset="0"/>
                <a:hlinkClick r:id="rId7"/>
              </a:rPr>
              <a:t>http://pvms.pasco.k12.fl.us/ib-myp-policies/)</a:t>
            </a:r>
            <a:r>
              <a:rPr lang="en-US" altLang="en-US" sz="1100">
                <a:latin typeface="Arial Narrow" panose="020B0606020202030204" pitchFamily="34" charset="0"/>
              </a:rPr>
              <a:t> as they are created.</a:t>
            </a:r>
          </a:p>
          <a:p>
            <a:pPr>
              <a:spcBef>
                <a:spcPct val="0"/>
              </a:spcBef>
              <a:buFontTx/>
              <a:buNone/>
            </a:pPr>
            <a:r>
              <a:rPr lang="en-US" altLang="en-US" sz="1100" i="1" u="sng">
                <a:latin typeface="Arial Narrow" panose="020B0606020202030204" pitchFamily="34" charset="0"/>
              </a:rPr>
              <a:t>Academic Honesty Policy</a:t>
            </a:r>
            <a:r>
              <a:rPr lang="en-US" altLang="en-US" sz="1100" i="1">
                <a:latin typeface="Arial Narrow" panose="020B0606020202030204" pitchFamily="34" charset="0"/>
              </a:rPr>
              <a:t>:</a:t>
            </a:r>
            <a:r>
              <a:rPr lang="en-US" altLang="en-US" sz="1100">
                <a:latin typeface="Arial Narrow" panose="020B0606020202030204" pitchFamily="34" charset="0"/>
              </a:rPr>
              <a:t>  This policy outlines the expectations of integrity and honesty for all stakeholders at PVMS.</a:t>
            </a:r>
          </a:p>
          <a:p>
            <a:pPr>
              <a:spcBef>
                <a:spcPct val="0"/>
              </a:spcBef>
              <a:buFontTx/>
              <a:buNone/>
            </a:pPr>
            <a:r>
              <a:rPr lang="en-US" altLang="en-US" sz="1100" i="1" u="sng">
                <a:latin typeface="Arial Narrow" panose="020B0606020202030204" pitchFamily="34" charset="0"/>
              </a:rPr>
              <a:t>Language Policy:</a:t>
            </a:r>
            <a:r>
              <a:rPr lang="en-US" altLang="en-US" sz="1100">
                <a:latin typeface="Arial Narrow" panose="020B0606020202030204" pitchFamily="34" charset="0"/>
              </a:rPr>
              <a:t>  This policy outlines support provided across the school for students who are not yet proficient in English. </a:t>
            </a:r>
          </a:p>
          <a:p>
            <a:pPr>
              <a:spcBef>
                <a:spcPct val="0"/>
              </a:spcBef>
              <a:buFontTx/>
              <a:buNone/>
            </a:pPr>
            <a:r>
              <a:rPr lang="en-US" altLang="en-US" sz="1100" i="1" u="sng">
                <a:latin typeface="Arial Narrow" panose="020B0606020202030204" pitchFamily="34" charset="0"/>
              </a:rPr>
              <a:t>Inclusion Policy:</a:t>
            </a:r>
            <a:r>
              <a:rPr lang="en-US" altLang="en-US" sz="1100">
                <a:latin typeface="Arial Narrow" panose="020B0606020202030204" pitchFamily="34" charset="0"/>
              </a:rPr>
              <a:t>  This policy defines how the MYP is inclusive for all PVMS students.</a:t>
            </a:r>
          </a:p>
          <a:p>
            <a:pPr>
              <a:spcBef>
                <a:spcPct val="0"/>
              </a:spcBef>
              <a:buFontTx/>
              <a:buNone/>
            </a:pPr>
            <a:r>
              <a:rPr lang="en-US" altLang="en-US" sz="1100" i="1" u="sng">
                <a:latin typeface="Arial Narrow" panose="020B0606020202030204" pitchFamily="34" charset="0"/>
              </a:rPr>
              <a:t>Assessment Policy:</a:t>
            </a:r>
            <a:r>
              <a:rPr lang="en-US" altLang="en-US" sz="1100" u="sng">
                <a:latin typeface="Arial Narrow" panose="020B0606020202030204" pitchFamily="34" charset="0"/>
              </a:rPr>
              <a:t> </a:t>
            </a:r>
            <a:r>
              <a:rPr lang="en-US" altLang="en-US" sz="1100">
                <a:latin typeface="Arial Narrow" panose="020B0606020202030204" pitchFamily="34" charset="0"/>
              </a:rPr>
              <a:t>  This policy outlines procedures to ensure that assessment supports student learning.  A video on assessment in the MYP in available on our website under IB MYP Videos</a:t>
            </a:r>
            <a:endParaRPr lang="en-US" altLang="en-US" sz="1000">
              <a:latin typeface="Arial Narrow" panose="020B0606020202030204" pitchFamily="34" charset="0"/>
            </a:endParaRPr>
          </a:p>
        </p:txBody>
      </p:sp>
      <p:sp>
        <p:nvSpPr>
          <p:cNvPr id="5" name="TextBox 4">
            <a:extLst>
              <a:ext uri="{FF2B5EF4-FFF2-40B4-BE49-F238E27FC236}">
                <a16:creationId xmlns:a16="http://schemas.microsoft.com/office/drawing/2014/main" id="{B0A0C143-98DC-4E47-9B26-681AD0880831}"/>
              </a:ext>
            </a:extLst>
          </p:cNvPr>
          <p:cNvSpPr txBox="1"/>
          <p:nvPr/>
        </p:nvSpPr>
        <p:spPr>
          <a:xfrm>
            <a:off x="5120845" y="8974780"/>
            <a:ext cx="2500312" cy="338554"/>
          </a:xfrm>
          <a:prstGeom prst="rect">
            <a:avLst/>
          </a:prstGeom>
          <a:noFill/>
        </p:spPr>
        <p:txBody>
          <a:bodyPr wrap="square">
            <a:spAutoFit/>
          </a:bodyPr>
          <a:lstStyle/>
          <a:p>
            <a:pPr>
              <a:defRPr/>
            </a:pPr>
            <a:r>
              <a:rPr lang="en-US" sz="800">
                <a:latin typeface="Arial Narrow" charset="0"/>
                <a:ea typeface="Arial Narrow" charset="0"/>
                <a:cs typeface="Arial Narrow" charset="0"/>
              </a:rPr>
              <a:t>Students will have a variety of performance &amp; traditional assessments during the year</a:t>
            </a:r>
            <a:r>
              <a:rPr lang="en-US" sz="800">
                <a:latin typeface="+mn-lt"/>
                <a:ea typeface="ＭＳ Ｐゴシック" charset="-128"/>
              </a:rPr>
              <a:t>.</a:t>
            </a:r>
          </a:p>
        </p:txBody>
      </p:sp>
      <p:pic>
        <p:nvPicPr>
          <p:cNvPr id="15391" name="Picture 2">
            <a:extLst>
              <a:ext uri="{FF2B5EF4-FFF2-40B4-BE49-F238E27FC236}">
                <a16:creationId xmlns:a16="http://schemas.microsoft.com/office/drawing/2014/main" id="{88041427-9348-4EC0-AF29-817E4CDB8B1D}"/>
              </a:ext>
            </a:extLst>
          </p:cNvPr>
          <p:cNvPicPr>
            <a:picLocks noChangeAspect="1"/>
          </p:cNvPicPr>
          <p:nvPr/>
        </p:nvPicPr>
        <p:blipFill>
          <a:blip r:embed="rId8"/>
          <a:stretch>
            <a:fillRect/>
          </a:stretch>
        </p:blipFill>
        <p:spPr bwMode="auto">
          <a:xfrm>
            <a:off x="723106" y="50800"/>
            <a:ext cx="75565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92" name="Picture 38">
            <a:extLst>
              <a:ext uri="{FF2B5EF4-FFF2-40B4-BE49-F238E27FC236}">
                <a16:creationId xmlns:a16="http://schemas.microsoft.com/office/drawing/2014/main" id="{38EC420F-0926-4D79-86BC-C920AC9EBE83}"/>
              </a:ext>
            </a:extLst>
          </p:cNvPr>
          <p:cNvPicPr>
            <a:picLocks noChangeAspect="1"/>
          </p:cNvPicPr>
          <p:nvPr/>
        </p:nvPicPr>
        <p:blipFill>
          <a:blip r:embed="rId9"/>
          <a:stretch>
            <a:fillRect/>
          </a:stretch>
        </p:blipFill>
        <p:spPr bwMode="auto">
          <a:xfrm>
            <a:off x="6098988" y="318294"/>
            <a:ext cx="14210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93" name="TextBox 6">
            <a:extLst>
              <a:ext uri="{FF2B5EF4-FFF2-40B4-BE49-F238E27FC236}">
                <a16:creationId xmlns:a16="http://schemas.microsoft.com/office/drawing/2014/main" id="{406B4828-8506-403C-AD88-F8829AACD497}"/>
              </a:ext>
            </a:extLst>
          </p:cNvPr>
          <p:cNvSpPr txBox="1">
            <a:spLocks noChangeArrowheads="1"/>
          </p:cNvSpPr>
          <p:nvPr/>
        </p:nvSpPr>
        <p:spPr bwMode="auto">
          <a:xfrm>
            <a:off x="2457450" y="1982788"/>
            <a:ext cx="49037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1400" b="1">
                <a:latin typeface="Arial Black" panose="020B0A04020102020204" pitchFamily="34" charset="0"/>
              </a:rPr>
              <a:t>MISSION STATEMENT</a:t>
            </a:r>
          </a:p>
        </p:txBody>
      </p:sp>
      <p:sp>
        <p:nvSpPr>
          <p:cNvPr id="15394" name="TextBox 7">
            <a:extLst>
              <a:ext uri="{FF2B5EF4-FFF2-40B4-BE49-F238E27FC236}">
                <a16:creationId xmlns:a16="http://schemas.microsoft.com/office/drawing/2014/main" id="{22D3EE47-00C7-4B49-B7F2-39CFF10F73DE}"/>
              </a:ext>
            </a:extLst>
          </p:cNvPr>
          <p:cNvSpPr txBox="1">
            <a:spLocks noChangeArrowheads="1"/>
          </p:cNvSpPr>
          <p:nvPr/>
        </p:nvSpPr>
        <p:spPr bwMode="auto">
          <a:xfrm>
            <a:off x="2146300" y="2212975"/>
            <a:ext cx="60325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1100">
                <a:latin typeface="Arial Narrow" panose="020B0606020202030204" pitchFamily="34" charset="0"/>
              </a:rPr>
              <a:t>Our mission is to provide a rigorous, world-class education which inspires students to become active, compassionate, and collaborative lifelong learners who understand and respect other people and their </a:t>
            </a:r>
          </a:p>
          <a:p>
            <a:pPr>
              <a:spcBef>
                <a:spcPct val="0"/>
              </a:spcBef>
              <a:buFontTx/>
              <a:buNone/>
            </a:pPr>
            <a:r>
              <a:rPr lang="en-US" altLang="en-US" sz="1100">
                <a:latin typeface="Arial Narrow" panose="020B0606020202030204" pitchFamily="34" charset="0"/>
              </a:rPr>
              <a:t>differences.</a:t>
            </a:r>
          </a:p>
        </p:txBody>
      </p:sp>
      <p:sp>
        <p:nvSpPr>
          <p:cNvPr id="15395" name="TextBox 11">
            <a:extLst>
              <a:ext uri="{FF2B5EF4-FFF2-40B4-BE49-F238E27FC236}">
                <a16:creationId xmlns:a16="http://schemas.microsoft.com/office/drawing/2014/main" id="{3B73F11D-D677-4878-82B1-53E6E7036FEE}"/>
              </a:ext>
            </a:extLst>
          </p:cNvPr>
          <p:cNvSpPr txBox="1">
            <a:spLocks noChangeArrowheads="1"/>
          </p:cNvSpPr>
          <p:nvPr/>
        </p:nvSpPr>
        <p:spPr bwMode="auto">
          <a:xfrm>
            <a:off x="5070475" y="4769189"/>
            <a:ext cx="2619375"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1000" b="1">
                <a:latin typeface="Arial Black" panose="020B0A04020102020204" pitchFamily="34" charset="0"/>
              </a:rPr>
              <a:t>Performance</a:t>
            </a:r>
          </a:p>
          <a:p>
            <a:pPr algn="ctr">
              <a:spcBef>
                <a:spcPct val="0"/>
              </a:spcBef>
              <a:buFontTx/>
              <a:buNone/>
            </a:pPr>
            <a:r>
              <a:rPr lang="en-US" altLang="en-US" sz="1000" b="1">
                <a:latin typeface="Arial Black" panose="020B0A04020102020204" pitchFamily="34" charset="0"/>
              </a:rPr>
              <a:t>Summative Assessment</a:t>
            </a:r>
          </a:p>
          <a:p>
            <a:pPr algn="ctr">
              <a:spcBef>
                <a:spcPct val="0"/>
              </a:spcBef>
              <a:buFontTx/>
              <a:buNone/>
            </a:pPr>
            <a:r>
              <a:rPr lang="en-US" altLang="en-US" sz="1000" b="1">
                <a:latin typeface="Arial Black" panose="020B0A04020102020204" pitchFamily="34" charset="0"/>
              </a:rPr>
              <a:t>Grading Scale </a:t>
            </a:r>
          </a:p>
          <a:p>
            <a:pPr algn="ctr">
              <a:spcBef>
                <a:spcPct val="0"/>
              </a:spcBef>
              <a:buFontTx/>
              <a:buNone/>
            </a:pPr>
            <a:r>
              <a:rPr lang="en-US" altLang="en-US" sz="800" i="1">
                <a:latin typeface="Arial Black" panose="020B0A04020102020204" pitchFamily="34" charset="0"/>
              </a:rPr>
              <a:t> </a:t>
            </a:r>
            <a:r>
              <a:rPr lang="en-US" altLang="en-US" sz="700" i="1">
                <a:latin typeface="Arial Black" panose="020B0A04020102020204" pitchFamily="34" charset="0"/>
              </a:rPr>
              <a:t>for assessments graded using the MYP rubric</a:t>
            </a:r>
          </a:p>
        </p:txBody>
      </p:sp>
      <p:sp>
        <p:nvSpPr>
          <p:cNvPr id="3" name="TextBox 12">
            <a:extLst>
              <a:ext uri="{FF2B5EF4-FFF2-40B4-BE49-F238E27FC236}">
                <a16:creationId xmlns:a16="http://schemas.microsoft.com/office/drawing/2014/main" id="{B258D2CA-BEE5-4344-BD0C-8F99D2C1D8EF}"/>
              </a:ext>
            </a:extLst>
          </p:cNvPr>
          <p:cNvSpPr txBox="1">
            <a:spLocks noChangeArrowheads="1"/>
          </p:cNvSpPr>
          <p:nvPr/>
        </p:nvSpPr>
        <p:spPr bwMode="auto">
          <a:xfrm>
            <a:off x="5129213" y="9309250"/>
            <a:ext cx="2554287"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900" b="1" i="1" u="sng">
                <a:latin typeface="Arial Narrow" panose="020B0606020202030204" pitchFamily="34" charset="0"/>
              </a:rPr>
              <a:t>This course has a state FSA exam which will determine class placement for the following school year.</a:t>
            </a:r>
            <a:endParaRPr lang="en-US" altLang="en-US" sz="900" i="1" u="sng"/>
          </a:p>
        </p:txBody>
      </p:sp>
      <p:sp>
        <p:nvSpPr>
          <p:cNvPr id="19" name="Rectangle 18">
            <a:extLst>
              <a:ext uri="{FF2B5EF4-FFF2-40B4-BE49-F238E27FC236}">
                <a16:creationId xmlns:a16="http://schemas.microsoft.com/office/drawing/2014/main" id="{65BB7934-EA33-4196-BBE7-5D9768A7250D}"/>
              </a:ext>
            </a:extLst>
          </p:cNvPr>
          <p:cNvSpPr>
            <a:spLocks noChangeArrowheads="1"/>
          </p:cNvSpPr>
          <p:nvPr/>
        </p:nvSpPr>
        <p:spPr bwMode="auto">
          <a:xfrm>
            <a:off x="5129213" y="7706510"/>
            <a:ext cx="2500312" cy="396286"/>
          </a:xfrm>
          <a:prstGeom prst="rect">
            <a:avLst/>
          </a:prstGeom>
          <a:solidFill>
            <a:schemeClr val="tx1"/>
          </a:solidFill>
          <a:ln>
            <a:headEnd/>
            <a:tailEnd/>
          </a:ln>
        </p:spPr>
        <p:style>
          <a:lnRef idx="2">
            <a:schemeClr val="dk1"/>
          </a:lnRef>
          <a:fillRef idx="1">
            <a:schemeClr val="lt1"/>
          </a:fillRef>
          <a:effectRef idx="0">
            <a:schemeClr val="dk1"/>
          </a:effectRef>
          <a:fontRef idx="minor">
            <a:schemeClr val="dk1"/>
          </a:fontRef>
        </p:style>
        <p:txBody>
          <a:bodyPr anchor="ctr"/>
          <a:lstStyle/>
          <a:p>
            <a:pPr>
              <a:defRPr/>
            </a:pPr>
            <a:r>
              <a:rPr lang="en-US" sz="1000">
                <a:solidFill>
                  <a:schemeClr val="lt1"/>
                </a:solidFill>
                <a:latin typeface="Arial Narrow" charset="0"/>
                <a:ea typeface="Arial Narrow" charset="0"/>
                <a:cs typeface="Arial Narrow" charset="0"/>
              </a:rPr>
              <a:t>55% Summative </a:t>
            </a:r>
            <a:r>
              <a:rPr lang="en-US" sz="800">
                <a:solidFill>
                  <a:schemeClr val="lt1"/>
                </a:solidFill>
                <a:latin typeface="Arial Narrow" charset="0"/>
                <a:ea typeface="Arial Narrow" charset="0"/>
                <a:cs typeface="Arial Narrow" charset="0"/>
              </a:rPr>
              <a:t>(Common Summative Assessments {CSAs}, projects &amp; performance assessments)</a:t>
            </a:r>
          </a:p>
        </p:txBody>
      </p:sp>
      <p:sp>
        <p:nvSpPr>
          <p:cNvPr id="51" name="Rectangle 50">
            <a:extLst>
              <a:ext uri="{FF2B5EF4-FFF2-40B4-BE49-F238E27FC236}">
                <a16:creationId xmlns:a16="http://schemas.microsoft.com/office/drawing/2014/main" id="{93F9DC76-9AAF-449E-B975-6AA8E3BB4199}"/>
              </a:ext>
            </a:extLst>
          </p:cNvPr>
          <p:cNvSpPr>
            <a:spLocks noChangeArrowheads="1"/>
          </p:cNvSpPr>
          <p:nvPr/>
        </p:nvSpPr>
        <p:spPr bwMode="auto">
          <a:xfrm>
            <a:off x="5129213" y="8121615"/>
            <a:ext cx="1684082" cy="449919"/>
          </a:xfrm>
          <a:prstGeom prst="rect">
            <a:avLst/>
          </a:prstGeom>
          <a:solidFill>
            <a:schemeClr val="bg1">
              <a:lumMod val="50000"/>
            </a:schemeClr>
          </a:solidFill>
          <a:ln>
            <a:headEnd/>
            <a:tailEnd/>
          </a:ln>
        </p:spPr>
        <p:style>
          <a:lnRef idx="2">
            <a:schemeClr val="dk1"/>
          </a:lnRef>
          <a:fillRef idx="1">
            <a:schemeClr val="lt1"/>
          </a:fillRef>
          <a:effectRef idx="0">
            <a:schemeClr val="dk1"/>
          </a:effectRef>
          <a:fontRef idx="minor">
            <a:schemeClr val="dk1"/>
          </a:fontRef>
        </p:style>
        <p:txBody>
          <a:bodyPr anchor="ctr"/>
          <a:lstStyle/>
          <a:p>
            <a:pPr>
              <a:defRPr/>
            </a:pPr>
            <a:r>
              <a:rPr lang="en-US" sz="900">
                <a:solidFill>
                  <a:schemeClr val="lt1"/>
                </a:solidFill>
                <a:latin typeface="Arial Narrow" charset="0"/>
                <a:ea typeface="Arial Narrow" charset="0"/>
                <a:cs typeface="Arial Narrow" charset="0"/>
              </a:rPr>
              <a:t>35% Formative </a:t>
            </a:r>
            <a:r>
              <a:rPr lang="en-US" sz="800">
                <a:solidFill>
                  <a:schemeClr val="lt1"/>
                </a:solidFill>
                <a:latin typeface="Arial Narrow" charset="0"/>
                <a:ea typeface="Arial Narrow" charset="0"/>
                <a:cs typeface="Arial Narrow" charset="0"/>
              </a:rPr>
              <a:t>(Common Formative Assessments [CFAs] and other evidence of standards based learning)</a:t>
            </a:r>
          </a:p>
        </p:txBody>
      </p:sp>
      <p:graphicFrame>
        <p:nvGraphicFramePr>
          <p:cNvPr id="24" name="Table 23">
            <a:extLst>
              <a:ext uri="{FF2B5EF4-FFF2-40B4-BE49-F238E27FC236}">
                <a16:creationId xmlns:a16="http://schemas.microsoft.com/office/drawing/2014/main" id="{22D43B37-45E1-4F63-8717-690B32251B8F}"/>
              </a:ext>
            </a:extLst>
          </p:cNvPr>
          <p:cNvGraphicFramePr>
            <a:graphicFrameLocks noGrp="1"/>
          </p:cNvGraphicFramePr>
          <p:nvPr>
            <p:extLst>
              <p:ext uri="{D42A27DB-BD31-4B8C-83A1-F6EECF244321}">
                <p14:modId xmlns:p14="http://schemas.microsoft.com/office/powerpoint/2010/main" val="1936934762"/>
              </p:ext>
            </p:extLst>
          </p:nvPr>
        </p:nvGraphicFramePr>
        <p:xfrm>
          <a:off x="5033962" y="5407025"/>
          <a:ext cx="2698752" cy="666750"/>
        </p:xfrm>
        <a:graphic>
          <a:graphicData uri="http://schemas.openxmlformats.org/drawingml/2006/table">
            <a:tbl>
              <a:tblPr/>
              <a:tblGrid>
                <a:gridCol w="416454">
                  <a:extLst>
                    <a:ext uri="{9D8B030D-6E8A-4147-A177-3AD203B41FA5}">
                      <a16:colId xmlns:a16="http://schemas.microsoft.com/office/drawing/2014/main" val="20000"/>
                    </a:ext>
                  </a:extLst>
                </a:gridCol>
                <a:gridCol w="314800">
                  <a:extLst>
                    <a:ext uri="{9D8B030D-6E8A-4147-A177-3AD203B41FA5}">
                      <a16:colId xmlns:a16="http://schemas.microsoft.com/office/drawing/2014/main" val="20001"/>
                    </a:ext>
                  </a:extLst>
                </a:gridCol>
                <a:gridCol w="275450">
                  <a:extLst>
                    <a:ext uri="{9D8B030D-6E8A-4147-A177-3AD203B41FA5}">
                      <a16:colId xmlns:a16="http://schemas.microsoft.com/office/drawing/2014/main" val="20002"/>
                    </a:ext>
                  </a:extLst>
                </a:gridCol>
                <a:gridCol w="262333">
                  <a:extLst>
                    <a:ext uri="{9D8B030D-6E8A-4147-A177-3AD203B41FA5}">
                      <a16:colId xmlns:a16="http://schemas.microsoft.com/office/drawing/2014/main" val="20003"/>
                    </a:ext>
                  </a:extLst>
                </a:gridCol>
                <a:gridCol w="262333">
                  <a:extLst>
                    <a:ext uri="{9D8B030D-6E8A-4147-A177-3AD203B41FA5}">
                      <a16:colId xmlns:a16="http://schemas.microsoft.com/office/drawing/2014/main" val="20004"/>
                    </a:ext>
                  </a:extLst>
                </a:gridCol>
                <a:gridCol w="288566">
                  <a:extLst>
                    <a:ext uri="{9D8B030D-6E8A-4147-A177-3AD203B41FA5}">
                      <a16:colId xmlns:a16="http://schemas.microsoft.com/office/drawing/2014/main" val="20005"/>
                    </a:ext>
                  </a:extLst>
                </a:gridCol>
                <a:gridCol w="341033">
                  <a:extLst>
                    <a:ext uri="{9D8B030D-6E8A-4147-A177-3AD203B41FA5}">
                      <a16:colId xmlns:a16="http://schemas.microsoft.com/office/drawing/2014/main" val="20006"/>
                    </a:ext>
                  </a:extLst>
                </a:gridCol>
                <a:gridCol w="275450">
                  <a:extLst>
                    <a:ext uri="{9D8B030D-6E8A-4147-A177-3AD203B41FA5}">
                      <a16:colId xmlns:a16="http://schemas.microsoft.com/office/drawing/2014/main" val="20007"/>
                    </a:ext>
                  </a:extLst>
                </a:gridCol>
                <a:gridCol w="262333">
                  <a:extLst>
                    <a:ext uri="{9D8B030D-6E8A-4147-A177-3AD203B41FA5}">
                      <a16:colId xmlns:a16="http://schemas.microsoft.com/office/drawing/2014/main" val="20008"/>
                    </a:ext>
                  </a:extLst>
                </a:gridCol>
              </a:tblGrid>
              <a:tr h="333375">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1" i="0" u="none" strike="noStrike" cap="none" normalizeH="0" baseline="0">
                          <a:ln>
                            <a:noFill/>
                          </a:ln>
                          <a:solidFill>
                            <a:srgbClr val="FFFFFF"/>
                          </a:solidFill>
                          <a:effectLst/>
                          <a:latin typeface="Calibri" charset="0"/>
                          <a:ea typeface="ＭＳ Ｐゴシック" charset="-128"/>
                        </a:rPr>
                        <a:t>Rubric score</a:t>
                      </a:r>
                      <a:endParaRPr kumimoji="0" lang="en-US" altLang="x-none" sz="600" b="1" i="0" u="none" strike="noStrike" cap="none" normalizeH="0" baseline="0">
                        <a:ln>
                          <a:noFill/>
                        </a:ln>
                        <a:solidFill>
                          <a:srgbClr val="FFFFFF"/>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8</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7</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6</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5</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4</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3</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2</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1</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extLst>
                  <a:ext uri="{0D108BD9-81ED-4DB2-BD59-A6C34878D82A}">
                    <a16:rowId xmlns:a16="http://schemas.microsoft.com/office/drawing/2014/main" val="10000"/>
                  </a:ext>
                </a:extLst>
              </a:tr>
              <a:tr h="333375">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1" i="0" u="none" strike="noStrike" cap="none" normalizeH="0" baseline="0">
                          <a:ln>
                            <a:noFill/>
                          </a:ln>
                          <a:solidFill>
                            <a:srgbClr val="FFFFFF"/>
                          </a:solidFill>
                          <a:effectLst/>
                          <a:latin typeface="Calibri" charset="0"/>
                          <a:ea typeface="ＭＳ Ｐゴシック" charset="-128"/>
                        </a:rPr>
                        <a:t>PVMS Grade</a:t>
                      </a:r>
                      <a:endParaRPr kumimoji="0" lang="en-US" altLang="x-none" sz="600" b="1" i="0" u="none" strike="noStrike" cap="none" normalizeH="0" baseline="0">
                        <a:ln>
                          <a:noFill/>
                        </a:ln>
                        <a:solidFill>
                          <a:srgbClr val="FFFFFF"/>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100</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94</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88</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82</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76</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70</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64</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58</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1"/>
                  </a:ext>
                </a:extLst>
              </a:tr>
            </a:tbl>
          </a:graphicData>
        </a:graphic>
      </p:graphicFrame>
      <p:sp>
        <p:nvSpPr>
          <p:cNvPr id="15432" name="TextBox 25">
            <a:extLst>
              <a:ext uri="{FF2B5EF4-FFF2-40B4-BE49-F238E27FC236}">
                <a16:creationId xmlns:a16="http://schemas.microsoft.com/office/drawing/2014/main" id="{CBCC5C73-8BFB-4D60-87D4-4DC598E0BEDE}"/>
              </a:ext>
            </a:extLst>
          </p:cNvPr>
          <p:cNvSpPr txBox="1">
            <a:spLocks noChangeArrowheads="1"/>
          </p:cNvSpPr>
          <p:nvPr/>
        </p:nvSpPr>
        <p:spPr bwMode="auto">
          <a:xfrm>
            <a:off x="5183982" y="6011069"/>
            <a:ext cx="24511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1000" i="1">
                <a:latin typeface="Arial Narrow" panose="020B0606020202030204" pitchFamily="34" charset="0"/>
              </a:rPr>
              <a:t>A rubric score of 0 equates to a PVMS score of 0</a:t>
            </a:r>
          </a:p>
        </p:txBody>
      </p:sp>
      <p:sp>
        <p:nvSpPr>
          <p:cNvPr id="38" name="Rectangle 37">
            <a:extLst>
              <a:ext uri="{FF2B5EF4-FFF2-40B4-BE49-F238E27FC236}">
                <a16:creationId xmlns:a16="http://schemas.microsoft.com/office/drawing/2014/main" id="{42E7C70F-085F-D74F-A882-B61ECBE7C3DE}"/>
              </a:ext>
            </a:extLst>
          </p:cNvPr>
          <p:cNvSpPr>
            <a:spLocks noChangeArrowheads="1"/>
          </p:cNvSpPr>
          <p:nvPr/>
        </p:nvSpPr>
        <p:spPr bwMode="auto">
          <a:xfrm>
            <a:off x="5130800" y="8588070"/>
            <a:ext cx="1489075" cy="338554"/>
          </a:xfrm>
          <a:prstGeom prst="rect">
            <a:avLst/>
          </a:prstGeom>
          <a:solidFill>
            <a:schemeClr val="tx1"/>
          </a:solidFill>
          <a:ln>
            <a:headEnd/>
            <a:tailEnd/>
          </a:ln>
        </p:spPr>
        <p:style>
          <a:lnRef idx="2">
            <a:schemeClr val="dk1"/>
          </a:lnRef>
          <a:fillRef idx="1">
            <a:schemeClr val="lt1"/>
          </a:fillRef>
          <a:effectRef idx="0">
            <a:schemeClr val="dk1"/>
          </a:effectRef>
          <a:fontRef idx="minor">
            <a:schemeClr val="dk1"/>
          </a:fontRef>
        </p:style>
        <p:txBody>
          <a:bodyPr anchor="ctr"/>
          <a:lstStyle/>
          <a:p>
            <a:pPr>
              <a:defRPr/>
            </a:pPr>
            <a:r>
              <a:rPr lang="en-US" sz="900">
                <a:solidFill>
                  <a:schemeClr val="lt1"/>
                </a:solidFill>
                <a:latin typeface="Arial Narrow" charset="0"/>
                <a:ea typeface="Arial Narrow" charset="0"/>
                <a:cs typeface="Arial Narrow" charset="0"/>
              </a:rPr>
              <a:t>10% Practice</a:t>
            </a:r>
            <a:r>
              <a:rPr lang="en-US" sz="1000">
                <a:solidFill>
                  <a:schemeClr val="lt1"/>
                </a:solidFill>
                <a:latin typeface="Arial Narrow" charset="0"/>
                <a:ea typeface="Arial Narrow" charset="0"/>
                <a:cs typeface="Arial Narrow" charset="0"/>
              </a:rPr>
              <a:t> </a:t>
            </a:r>
            <a:r>
              <a:rPr lang="en-US" sz="800">
                <a:solidFill>
                  <a:schemeClr val="lt1"/>
                </a:solidFill>
                <a:latin typeface="Arial Narrow" charset="0"/>
                <a:ea typeface="Arial Narrow" charset="0"/>
                <a:cs typeface="Arial Narrow" charset="0"/>
              </a:rPr>
              <a:t>(Homework/Classwork &amp; Activities)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Box 7">
            <a:extLst>
              <a:ext uri="{FF2B5EF4-FFF2-40B4-BE49-F238E27FC236}">
                <a16:creationId xmlns:a16="http://schemas.microsoft.com/office/drawing/2014/main" id="{065A548C-E7A6-41EA-8D7C-8FC2601456E7}"/>
              </a:ext>
            </a:extLst>
          </p:cNvPr>
          <p:cNvSpPr txBox="1">
            <a:spLocks noChangeArrowheads="1"/>
          </p:cNvSpPr>
          <p:nvPr/>
        </p:nvSpPr>
        <p:spPr bwMode="auto">
          <a:xfrm>
            <a:off x="2073275" y="114300"/>
            <a:ext cx="3784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endParaRPr lang="en-US" altLang="en-US" sz="2000">
              <a:solidFill>
                <a:schemeClr val="bg1"/>
              </a:solidFill>
              <a:latin typeface="DJB This is My Life" pitchFamily="1" charset="0"/>
            </a:endParaRPr>
          </a:p>
        </p:txBody>
      </p:sp>
      <p:sp>
        <p:nvSpPr>
          <p:cNvPr id="16386" name="TextBox 8">
            <a:extLst>
              <a:ext uri="{FF2B5EF4-FFF2-40B4-BE49-F238E27FC236}">
                <a16:creationId xmlns:a16="http://schemas.microsoft.com/office/drawing/2014/main" id="{672EF8CF-2AB2-4013-9942-37176E96A91A}"/>
              </a:ext>
            </a:extLst>
          </p:cNvPr>
          <p:cNvSpPr txBox="1">
            <a:spLocks noChangeArrowheads="1"/>
          </p:cNvSpPr>
          <p:nvPr/>
        </p:nvSpPr>
        <p:spPr bwMode="auto">
          <a:xfrm>
            <a:off x="2228850" y="1177925"/>
            <a:ext cx="3784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600">
                <a:solidFill>
                  <a:srgbClr val="FFFFFF"/>
                </a:solidFill>
                <a:latin typeface="DJB This is My Life" pitchFamily="1" charset="0"/>
              </a:rPr>
              <a:t>2016-2017</a:t>
            </a:r>
          </a:p>
        </p:txBody>
      </p:sp>
      <p:sp>
        <p:nvSpPr>
          <p:cNvPr id="4" name="TextBox 3">
            <a:extLst>
              <a:ext uri="{FF2B5EF4-FFF2-40B4-BE49-F238E27FC236}">
                <a16:creationId xmlns:a16="http://schemas.microsoft.com/office/drawing/2014/main" id="{7A5BF2A5-DC2C-44A7-A0F8-EB9034B2ECC1}"/>
              </a:ext>
            </a:extLst>
          </p:cNvPr>
          <p:cNvSpPr txBox="1"/>
          <p:nvPr/>
        </p:nvSpPr>
        <p:spPr>
          <a:xfrm>
            <a:off x="442914" y="1093788"/>
            <a:ext cx="3373437" cy="307975"/>
          </a:xfrm>
          <a:prstGeom prst="rect">
            <a:avLst/>
          </a:prstGeom>
          <a:noFill/>
        </p:spPr>
        <p:txBody>
          <a:bodyPr>
            <a:spAutoFit/>
          </a:bodyPr>
          <a:lstStyle/>
          <a:p>
            <a:pPr algn="ctr" eaLnBrk="1" hangingPunct="1">
              <a:defRPr/>
            </a:pPr>
            <a:r>
              <a:rPr lang="en-US" sz="1400" b="1" cap="all">
                <a:latin typeface="Arial Black"/>
                <a:ea typeface="ＭＳ Ｐゴシック" charset="0"/>
                <a:cs typeface="Arial Black"/>
              </a:rPr>
              <a:t>Grading policy</a:t>
            </a:r>
          </a:p>
        </p:txBody>
      </p:sp>
      <p:cxnSp>
        <p:nvCxnSpPr>
          <p:cNvPr id="6" name="Straight Connector 5">
            <a:extLst>
              <a:ext uri="{FF2B5EF4-FFF2-40B4-BE49-F238E27FC236}">
                <a16:creationId xmlns:a16="http://schemas.microsoft.com/office/drawing/2014/main" id="{54B503EF-3380-4F14-B166-EC58D9B5706C}"/>
              </a:ext>
            </a:extLst>
          </p:cNvPr>
          <p:cNvCxnSpPr>
            <a:cxnSpLocks noChangeShapeType="1"/>
          </p:cNvCxnSpPr>
          <p:nvPr/>
        </p:nvCxnSpPr>
        <p:spPr bwMode="auto">
          <a:xfrm>
            <a:off x="3956050" y="1336675"/>
            <a:ext cx="25400" cy="2714625"/>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2" name="Straight Connector 21">
            <a:extLst>
              <a:ext uri="{FF2B5EF4-FFF2-40B4-BE49-F238E27FC236}">
                <a16:creationId xmlns:a16="http://schemas.microsoft.com/office/drawing/2014/main" id="{EACCD2DC-532C-4A5C-A05F-6E11F3740B3A}"/>
              </a:ext>
            </a:extLst>
          </p:cNvPr>
          <p:cNvCxnSpPr>
            <a:cxnSpLocks noChangeShapeType="1"/>
          </p:cNvCxnSpPr>
          <p:nvPr/>
        </p:nvCxnSpPr>
        <p:spPr bwMode="auto">
          <a:xfrm flipH="1">
            <a:off x="139700" y="4137025"/>
            <a:ext cx="7454900" cy="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16390" name="Picture 1" descr="clock.png">
            <a:extLst>
              <a:ext uri="{FF2B5EF4-FFF2-40B4-BE49-F238E27FC236}">
                <a16:creationId xmlns:a16="http://schemas.microsoft.com/office/drawing/2014/main" id="{8B112011-2DAD-4E75-B7C5-726BC01740C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55987" y="951950"/>
            <a:ext cx="3841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1" name="Rectangle 4">
            <a:extLst>
              <a:ext uri="{FF2B5EF4-FFF2-40B4-BE49-F238E27FC236}">
                <a16:creationId xmlns:a16="http://schemas.microsoft.com/office/drawing/2014/main" id="{A11D5461-DC8F-4D35-8FED-31D3C27957AF}"/>
              </a:ext>
            </a:extLst>
          </p:cNvPr>
          <p:cNvSpPr>
            <a:spLocks noChangeArrowheads="1"/>
          </p:cNvSpPr>
          <p:nvPr/>
        </p:nvSpPr>
        <p:spPr bwMode="auto">
          <a:xfrm>
            <a:off x="338139" y="1432872"/>
            <a:ext cx="3478212" cy="93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100">
                <a:latin typeface="Arial Narrow" panose="020B0606020202030204" pitchFamily="34" charset="0"/>
              </a:rPr>
              <a:t>It is an expectation that </a:t>
            </a:r>
            <a:r>
              <a:rPr lang="en-US" altLang="en-US" sz="1100" b="1">
                <a:latin typeface="Arial Narrow" panose="020B0606020202030204" pitchFamily="34" charset="0"/>
              </a:rPr>
              <a:t>all</a:t>
            </a:r>
            <a:r>
              <a:rPr lang="en-US" altLang="en-US" sz="1100">
                <a:latin typeface="Arial Narrow" panose="020B0606020202030204" pitchFamily="34" charset="0"/>
              </a:rPr>
              <a:t> assignments are completed on time.  </a:t>
            </a:r>
            <a:r>
              <a:rPr lang="en-US" altLang="en-US" sz="1100"/>
              <a:t>Multiple opportunities will be given for students to show mastery of the standards, by student request and through completion of previous missing formative assignments, as required by the teacher. </a:t>
            </a:r>
          </a:p>
        </p:txBody>
      </p:sp>
      <p:pic>
        <p:nvPicPr>
          <p:cNvPr id="16392" name="Picture 10" descr="thermometer.png">
            <a:extLst>
              <a:ext uri="{FF2B5EF4-FFF2-40B4-BE49-F238E27FC236}">
                <a16:creationId xmlns:a16="http://schemas.microsoft.com/office/drawing/2014/main" id="{858D46BB-AA2E-406E-900C-1FCE70A23395}"/>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6692900" y="1020763"/>
            <a:ext cx="2794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TextBox 46">
            <a:extLst>
              <a:ext uri="{FF2B5EF4-FFF2-40B4-BE49-F238E27FC236}">
                <a16:creationId xmlns:a16="http://schemas.microsoft.com/office/drawing/2014/main" id="{C101F4A0-17E7-4073-8CF1-F556439B6D74}"/>
              </a:ext>
            </a:extLst>
          </p:cNvPr>
          <p:cNvSpPr txBox="1"/>
          <p:nvPr/>
        </p:nvSpPr>
        <p:spPr>
          <a:xfrm>
            <a:off x="4489450" y="1093788"/>
            <a:ext cx="3224213" cy="307975"/>
          </a:xfrm>
          <a:prstGeom prst="rect">
            <a:avLst/>
          </a:prstGeom>
          <a:noFill/>
        </p:spPr>
        <p:txBody>
          <a:bodyPr>
            <a:spAutoFit/>
          </a:bodyPr>
          <a:lstStyle/>
          <a:p>
            <a:pPr eaLnBrk="1" hangingPunct="1">
              <a:defRPr/>
            </a:pPr>
            <a:r>
              <a:rPr lang="en-US" sz="1400" b="1" cap="all">
                <a:latin typeface="Arial Black"/>
                <a:ea typeface="ＭＳ Ｐゴシック" charset="0"/>
                <a:cs typeface="Arial Black"/>
              </a:rPr>
              <a:t>Absentee Policy</a:t>
            </a:r>
          </a:p>
        </p:txBody>
      </p:sp>
      <p:sp>
        <p:nvSpPr>
          <p:cNvPr id="16394" name="Rectangle 12">
            <a:extLst>
              <a:ext uri="{FF2B5EF4-FFF2-40B4-BE49-F238E27FC236}">
                <a16:creationId xmlns:a16="http://schemas.microsoft.com/office/drawing/2014/main" id="{208B2167-CCDE-409A-9F22-11A3EBCD776A}"/>
              </a:ext>
            </a:extLst>
          </p:cNvPr>
          <p:cNvSpPr>
            <a:spLocks noChangeArrowheads="1"/>
          </p:cNvSpPr>
          <p:nvPr/>
        </p:nvSpPr>
        <p:spPr bwMode="auto">
          <a:xfrm>
            <a:off x="4048125" y="1525588"/>
            <a:ext cx="3635375" cy="263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100" b="1">
                <a:latin typeface="Arial Narrow" panose="020B0606020202030204" pitchFamily="34" charset="0"/>
              </a:rPr>
              <a:t>YES, WE DID SOMETHING IMPORTANT WHILE YOU WERE ABSENT. </a:t>
            </a:r>
            <a:r>
              <a:rPr lang="en-US" altLang="en-US" sz="1100">
                <a:latin typeface="Arial Narrow" panose="020B0606020202030204" pitchFamily="34" charset="0"/>
              </a:rPr>
              <a:t>Excused absences guarantee students the right to make up any and all assignments assigned on the day[s] of absence at full credit. The student is responsible for asking the teacher(s) for assignments and make-up tests within two (2) class meetings with the teacher. The teacher(s) shall specify a reasonable period of time for completion of make-up work. In no case shall the time be less than one full calendar day for each day missed. Work due to be turned in on the day of the absence will be turned in upon return and be given full credit. The principal or designee shall have the authority to modify these conditions with a confirmed hardship. Students who have been assigned out-of-school suspension (OSS) may make up all missed assignments and tests for full credit.  (</a:t>
            </a:r>
            <a:r>
              <a:rPr lang="en-US" altLang="en-US" sz="1100" i="1">
                <a:latin typeface="Arial Narrow" panose="020B0606020202030204" pitchFamily="34" charset="0"/>
              </a:rPr>
              <a:t>Student Code of Conduct page 9)</a:t>
            </a:r>
            <a:endParaRPr lang="en-US" altLang="en-US" sz="1100">
              <a:latin typeface="Arial Narrow" panose="020B0606020202030204" pitchFamily="34" charset="0"/>
            </a:endParaRPr>
          </a:p>
          <a:p>
            <a:pPr eaLnBrk="1" hangingPunct="1">
              <a:spcBef>
                <a:spcPct val="0"/>
              </a:spcBef>
              <a:buFontTx/>
              <a:buNone/>
            </a:pPr>
            <a:endParaRPr lang="en-US" altLang="en-US" sz="1100">
              <a:latin typeface="Arial Narrow" panose="020B0606020202030204" pitchFamily="34" charset="0"/>
            </a:endParaRPr>
          </a:p>
        </p:txBody>
      </p:sp>
      <p:sp>
        <p:nvSpPr>
          <p:cNvPr id="53" name="TextBox 52">
            <a:extLst>
              <a:ext uri="{FF2B5EF4-FFF2-40B4-BE49-F238E27FC236}">
                <a16:creationId xmlns:a16="http://schemas.microsoft.com/office/drawing/2014/main" id="{2F0E179F-E8E5-42CE-A8BA-86C18765DDB8}"/>
              </a:ext>
            </a:extLst>
          </p:cNvPr>
          <p:cNvSpPr txBox="1"/>
          <p:nvPr/>
        </p:nvSpPr>
        <p:spPr>
          <a:xfrm>
            <a:off x="831849" y="4184318"/>
            <a:ext cx="3375025" cy="261610"/>
          </a:xfrm>
          <a:prstGeom prst="rect">
            <a:avLst/>
          </a:prstGeom>
          <a:noFill/>
        </p:spPr>
        <p:txBody>
          <a:bodyPr>
            <a:spAutoFit/>
          </a:bodyPr>
          <a:lstStyle/>
          <a:p>
            <a:pPr algn="ctr" eaLnBrk="1" hangingPunct="1">
              <a:defRPr/>
            </a:pPr>
            <a:r>
              <a:rPr lang="en-US" sz="1100" b="1" cap="all">
                <a:latin typeface="Arial Black"/>
                <a:ea typeface="ＭＳ Ｐゴシック" charset="0"/>
                <a:cs typeface="Arial Black"/>
              </a:rPr>
              <a:t>Technology</a:t>
            </a:r>
          </a:p>
        </p:txBody>
      </p:sp>
      <p:pic>
        <p:nvPicPr>
          <p:cNvPr id="16397" name="Picture 22" descr="laptop.png">
            <a:extLst>
              <a:ext uri="{FF2B5EF4-FFF2-40B4-BE49-F238E27FC236}">
                <a16:creationId xmlns:a16="http://schemas.microsoft.com/office/drawing/2014/main" id="{AEC49F60-3588-4EA5-BB92-6C2E835B29F7}"/>
              </a:ext>
            </a:extLst>
          </p:cNvPr>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1282700" y="4181983"/>
            <a:ext cx="280987" cy="173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6" name="Straight Connector 55">
            <a:extLst>
              <a:ext uri="{FF2B5EF4-FFF2-40B4-BE49-F238E27FC236}">
                <a16:creationId xmlns:a16="http://schemas.microsoft.com/office/drawing/2014/main" id="{702193C1-A69C-4B4D-870E-CB52362AA27B}"/>
              </a:ext>
            </a:extLst>
          </p:cNvPr>
          <p:cNvCxnSpPr>
            <a:cxnSpLocks noChangeShapeType="1"/>
          </p:cNvCxnSpPr>
          <p:nvPr/>
        </p:nvCxnSpPr>
        <p:spPr bwMode="auto">
          <a:xfrm flipH="1" flipV="1">
            <a:off x="124802" y="6133190"/>
            <a:ext cx="5316537" cy="1905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6399" name="Rectangle 23">
            <a:extLst>
              <a:ext uri="{FF2B5EF4-FFF2-40B4-BE49-F238E27FC236}">
                <a16:creationId xmlns:a16="http://schemas.microsoft.com/office/drawing/2014/main" id="{5FFE442D-ED26-4430-9F75-8307325CB383}"/>
              </a:ext>
            </a:extLst>
          </p:cNvPr>
          <p:cNvSpPr>
            <a:spLocks noChangeArrowheads="1"/>
          </p:cNvSpPr>
          <p:nvPr/>
        </p:nvSpPr>
        <p:spPr bwMode="auto">
          <a:xfrm>
            <a:off x="139700" y="8286750"/>
            <a:ext cx="7454900" cy="149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None/>
            </a:pPr>
            <a:r>
              <a:rPr lang="en-US" altLang="en-US" sz="1200">
                <a:latin typeface="Arial Narrow"/>
                <a:ea typeface="ＭＳ Ｐゴシック"/>
              </a:rPr>
              <a:t>I, ________________________________________, have read and understand the rules and expectations for Year 1 Math.  I acknowledge that it is my responsibility to contact my teacher if I have any questions or concerns. I know that this syllabus, assignments, calendars, and resources are available to me online at any time. I know that assignments can be submitted digitally at any time and that printer/computer/flash drive issues are not an excuse for late work. I understand that students must adhere to the MYP policies and procedures. </a:t>
            </a:r>
            <a:r>
              <a:rPr lang="en-US" altLang="en-US" sz="1200" b="1">
                <a:latin typeface="Arial Narrow"/>
                <a:ea typeface="ＭＳ Ｐゴシック"/>
              </a:rPr>
              <a:t>This syllabus should remain in the student notebook.</a:t>
            </a:r>
          </a:p>
          <a:p>
            <a:pPr eaLnBrk="1" hangingPunct="1">
              <a:spcBef>
                <a:spcPct val="0"/>
              </a:spcBef>
              <a:buFontTx/>
              <a:buNone/>
            </a:pPr>
            <a:endParaRPr lang="en-US" altLang="en-US" sz="700">
              <a:latin typeface="Arial Narrow" panose="020B0606020202030204" pitchFamily="34" charset="0"/>
            </a:endParaRPr>
          </a:p>
          <a:p>
            <a:pPr eaLnBrk="1" hangingPunct="1">
              <a:spcBef>
                <a:spcPct val="0"/>
              </a:spcBef>
              <a:buFontTx/>
              <a:buNone/>
            </a:pPr>
            <a:endParaRPr lang="en-US" altLang="en-US" sz="1200">
              <a:latin typeface="Arial Narrow" panose="020B0606020202030204" pitchFamily="34" charset="0"/>
            </a:endParaRPr>
          </a:p>
          <a:p>
            <a:pPr eaLnBrk="1" hangingPunct="1">
              <a:spcBef>
                <a:spcPct val="0"/>
              </a:spcBef>
              <a:buNone/>
            </a:pPr>
            <a:r>
              <a:rPr lang="en-US" altLang="en-US" sz="1200" b="1">
                <a:latin typeface="Arial Narrow"/>
                <a:ea typeface="ＭＳ Ｐゴシック"/>
              </a:rPr>
              <a:t>Student signature </a:t>
            </a:r>
            <a:r>
              <a:rPr lang="en-US" altLang="en-US" sz="1200">
                <a:latin typeface="Arial Narrow"/>
                <a:ea typeface="ＭＳ Ｐゴシック"/>
              </a:rPr>
              <a:t>__________________________________  </a:t>
            </a:r>
            <a:r>
              <a:rPr lang="en-US" altLang="en-US" sz="1200" b="1">
                <a:latin typeface="Arial Narrow"/>
                <a:ea typeface="ＭＳ Ｐゴシック"/>
              </a:rPr>
              <a:t>Parent signature </a:t>
            </a:r>
            <a:r>
              <a:rPr lang="en-US" altLang="en-US" sz="1200">
                <a:latin typeface="Arial Narrow"/>
                <a:ea typeface="ＭＳ Ｐゴシック"/>
              </a:rPr>
              <a:t>______________________________________</a:t>
            </a:r>
          </a:p>
        </p:txBody>
      </p:sp>
      <p:cxnSp>
        <p:nvCxnSpPr>
          <p:cNvPr id="57" name="Straight Connector 56">
            <a:extLst>
              <a:ext uri="{FF2B5EF4-FFF2-40B4-BE49-F238E27FC236}">
                <a16:creationId xmlns:a16="http://schemas.microsoft.com/office/drawing/2014/main" id="{C266CE6C-4079-4FD9-8762-BF3B25C8ACE1}"/>
              </a:ext>
            </a:extLst>
          </p:cNvPr>
          <p:cNvCxnSpPr>
            <a:cxnSpLocks noChangeShapeType="1"/>
          </p:cNvCxnSpPr>
          <p:nvPr/>
        </p:nvCxnSpPr>
        <p:spPr bwMode="auto">
          <a:xfrm flipH="1">
            <a:off x="139700" y="8220075"/>
            <a:ext cx="7454900" cy="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58" name="TextBox 57">
            <a:extLst>
              <a:ext uri="{FF2B5EF4-FFF2-40B4-BE49-F238E27FC236}">
                <a16:creationId xmlns:a16="http://schemas.microsoft.com/office/drawing/2014/main" id="{8811894F-17C7-4D94-A49F-A0E6B5F7497A}"/>
              </a:ext>
            </a:extLst>
          </p:cNvPr>
          <p:cNvSpPr txBox="1"/>
          <p:nvPr/>
        </p:nvSpPr>
        <p:spPr>
          <a:xfrm>
            <a:off x="862593" y="6192361"/>
            <a:ext cx="3789260" cy="276999"/>
          </a:xfrm>
          <a:prstGeom prst="rect">
            <a:avLst/>
          </a:prstGeom>
          <a:noFill/>
        </p:spPr>
        <p:txBody>
          <a:bodyPr wrap="square">
            <a:spAutoFit/>
          </a:bodyPr>
          <a:lstStyle/>
          <a:p>
            <a:pPr algn="ctr" eaLnBrk="1" hangingPunct="1">
              <a:defRPr/>
            </a:pPr>
            <a:r>
              <a:rPr lang="en-US" sz="1200" b="1" cap="all">
                <a:latin typeface="Arial Black"/>
                <a:ea typeface="ＭＳ Ｐゴシック" charset="0"/>
                <a:cs typeface="Arial Black"/>
              </a:rPr>
              <a:t>Class Resources &amp; </a:t>
            </a:r>
            <a:r>
              <a:rPr lang="en-US" sz="1200" b="1" cap="all" err="1">
                <a:latin typeface="Arial Black"/>
                <a:ea typeface="ＭＳ Ｐゴシック" charset="0"/>
                <a:cs typeface="Arial Black"/>
              </a:rPr>
              <a:t>HOMEwork</a:t>
            </a:r>
            <a:endParaRPr lang="en-US" sz="1200" b="1" cap="all">
              <a:latin typeface="Arial Black"/>
              <a:ea typeface="ＭＳ Ｐゴシック" charset="0"/>
              <a:cs typeface="Arial Black"/>
            </a:endParaRPr>
          </a:p>
        </p:txBody>
      </p:sp>
      <p:pic>
        <p:nvPicPr>
          <p:cNvPr id="25" name="Picture 24" descr="Macintosh HD:Users:tamaragorosave:Desktop:Clip Art:Grepic_Chalkboard_Paper:chalkboard7.jpg">
            <a:extLst>
              <a:ext uri="{FF2B5EF4-FFF2-40B4-BE49-F238E27FC236}">
                <a16:creationId xmlns:a16="http://schemas.microsoft.com/office/drawing/2014/main" id="{FD6A36A0-1514-419E-B21A-327D965138F2}"/>
              </a:ext>
            </a:extLst>
          </p:cNvPr>
          <p:cNvPicPr/>
          <p:nvPr/>
        </p:nvPicPr>
        <p:blipFill>
          <a:blip r:embed="rId5">
            <a:alphaModFix amt="90000"/>
            <a:extLst>
              <a:ext uri="{28A0092B-C50C-407E-A947-70E740481C1C}">
                <a14:useLocalDpi xmlns:a14="http://schemas.microsoft.com/office/drawing/2010/main" val="0"/>
              </a:ext>
            </a:extLst>
          </a:blip>
          <a:srcRect/>
          <a:stretch>
            <a:fillRect/>
          </a:stretch>
        </p:blipFill>
        <p:spPr bwMode="auto">
          <a:xfrm>
            <a:off x="234824" y="220021"/>
            <a:ext cx="7309102" cy="707080"/>
          </a:xfrm>
          <a:prstGeom prst="roundRect">
            <a:avLst>
              <a:gd name="adj" fmla="val 8594"/>
            </a:avLst>
          </a:prstGeom>
          <a:solidFill>
            <a:srgbClr val="FFFFFF">
              <a:shade val="85000"/>
            </a:srgbClr>
          </a:solidFill>
          <a:ln>
            <a:noFill/>
          </a:ln>
          <a:effectLst/>
        </p:spPr>
      </p:pic>
      <p:pic>
        <p:nvPicPr>
          <p:cNvPr id="16403" name="Picture 10">
            <a:extLst>
              <a:ext uri="{FF2B5EF4-FFF2-40B4-BE49-F238E27FC236}">
                <a16:creationId xmlns:a16="http://schemas.microsoft.com/office/drawing/2014/main" id="{87CD8BD7-B478-4288-85E5-66E61EFD3EBA}"/>
              </a:ext>
            </a:extLst>
          </p:cNvPr>
          <p:cNvPicPr>
            <a:picLocks noChangeAspect="1" noChangeArrowheads="1"/>
          </p:cNvPicPr>
          <p:nvPr/>
        </p:nvPicPr>
        <p:blipFill>
          <a:blip r:embed="rId6">
            <a:lum bright="70000" contrast="-70000"/>
            <a:extLst>
              <a:ext uri="{28A0092B-C50C-407E-A947-70E740481C1C}">
                <a14:useLocalDpi xmlns:a14="http://schemas.microsoft.com/office/drawing/2010/main" val="0"/>
              </a:ext>
            </a:extLst>
          </a:blip>
          <a:srcRect/>
          <a:stretch>
            <a:fillRect/>
          </a:stretch>
        </p:blipFill>
        <p:spPr bwMode="auto">
          <a:xfrm>
            <a:off x="1282700" y="260350"/>
            <a:ext cx="52228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04" name="TextBox 1">
            <a:extLst>
              <a:ext uri="{FF2B5EF4-FFF2-40B4-BE49-F238E27FC236}">
                <a16:creationId xmlns:a16="http://schemas.microsoft.com/office/drawing/2014/main" id="{ED7A96EA-6C91-495E-965D-B58CFD8ED522}"/>
              </a:ext>
            </a:extLst>
          </p:cNvPr>
          <p:cNvSpPr txBox="1">
            <a:spLocks noChangeArrowheads="1"/>
          </p:cNvSpPr>
          <p:nvPr/>
        </p:nvSpPr>
        <p:spPr bwMode="auto">
          <a:xfrm>
            <a:off x="1282700" y="358775"/>
            <a:ext cx="52228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800">
                <a:latin typeface="Calibri"/>
                <a:ea typeface="ＭＳ Ｐゴシック"/>
                <a:cs typeface="Calibri"/>
              </a:rPr>
              <a:t>Math Year 1</a:t>
            </a:r>
          </a:p>
        </p:txBody>
      </p:sp>
      <p:sp>
        <p:nvSpPr>
          <p:cNvPr id="16405" name="TextBox 2">
            <a:extLst>
              <a:ext uri="{FF2B5EF4-FFF2-40B4-BE49-F238E27FC236}">
                <a16:creationId xmlns:a16="http://schemas.microsoft.com/office/drawing/2014/main" id="{A3F712C6-A8F5-45C2-BEB9-07A14AE2BDE9}"/>
              </a:ext>
            </a:extLst>
          </p:cNvPr>
          <p:cNvSpPr txBox="1">
            <a:spLocks noChangeArrowheads="1"/>
          </p:cNvSpPr>
          <p:nvPr/>
        </p:nvSpPr>
        <p:spPr bwMode="auto">
          <a:xfrm>
            <a:off x="231775" y="6415088"/>
            <a:ext cx="5191125" cy="187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None/>
            </a:pPr>
            <a:r>
              <a:rPr lang="en-US" altLang="en-US" sz="1000" b="1">
                <a:latin typeface="Arial Narrow" panose="020B0606020202030204" pitchFamily="34" charset="0"/>
              </a:rPr>
              <a:t>RESOURCES</a:t>
            </a:r>
          </a:p>
          <a:p>
            <a:pPr eaLnBrk="1" hangingPunct="1">
              <a:spcBef>
                <a:spcPct val="0"/>
              </a:spcBef>
              <a:buNone/>
            </a:pPr>
            <a:r>
              <a:rPr lang="en-US" altLang="en-US" sz="1000">
                <a:latin typeface="Arial Narrow" panose="020B0606020202030204" pitchFamily="34" charset="0"/>
              </a:rPr>
              <a:t>Students and parents should be signed up for our class </a:t>
            </a:r>
            <a:r>
              <a:rPr lang="en-US" altLang="en-US" sz="1000" b="1">
                <a:latin typeface="Arial Narrow" panose="020B0606020202030204" pitchFamily="34" charset="0"/>
              </a:rPr>
              <a:t>Remind </a:t>
            </a:r>
            <a:r>
              <a:rPr lang="en-US" altLang="en-US" sz="1000">
                <a:latin typeface="Arial Narrow" panose="020B0606020202030204" pitchFamily="34" charset="0"/>
              </a:rPr>
              <a:t>account. This is used to communicate upcoming assignments, events, and  reminders. The class code can be found on the front of this syllabus. </a:t>
            </a:r>
          </a:p>
          <a:p>
            <a:pPr eaLnBrk="1" hangingPunct="1">
              <a:spcBef>
                <a:spcPct val="0"/>
              </a:spcBef>
              <a:buNone/>
            </a:pPr>
            <a:endParaRPr lang="en-US" altLang="en-US" sz="800">
              <a:latin typeface="Arial Narrow" panose="020B0606020202030204" pitchFamily="34" charset="0"/>
            </a:endParaRPr>
          </a:p>
          <a:p>
            <a:pPr eaLnBrk="1" hangingPunct="1">
              <a:spcBef>
                <a:spcPct val="0"/>
              </a:spcBef>
              <a:buNone/>
            </a:pPr>
            <a:r>
              <a:rPr lang="en-US" altLang="en-US" sz="1000" b="1" err="1">
                <a:latin typeface="Arial Narrow" panose="020B0606020202030204" pitchFamily="34" charset="0"/>
              </a:rPr>
              <a:t>MyStudent</a:t>
            </a:r>
            <a:r>
              <a:rPr lang="en-US" altLang="en-US" sz="1000" b="1">
                <a:latin typeface="Arial Narrow" panose="020B0606020202030204" pitchFamily="34" charset="0"/>
              </a:rPr>
              <a:t> </a:t>
            </a:r>
            <a:r>
              <a:rPr lang="en-US" altLang="en-US" sz="1000">
                <a:latin typeface="Arial Narrow" panose="020B0606020202030204" pitchFamily="34" charset="0"/>
              </a:rPr>
              <a:t>is used to report student grades and to track assignments, as well as, progress and report cards.. </a:t>
            </a:r>
          </a:p>
          <a:p>
            <a:pPr eaLnBrk="1" hangingPunct="1">
              <a:spcBef>
                <a:spcPct val="0"/>
              </a:spcBef>
              <a:buNone/>
            </a:pPr>
            <a:r>
              <a:rPr lang="en-US" altLang="en-US" sz="1000">
                <a:latin typeface="Arial Narrow" panose="020B0606020202030204" pitchFamily="34" charset="0"/>
              </a:rPr>
              <a:t>Classroom resources and materials will be uploaded to </a:t>
            </a:r>
            <a:r>
              <a:rPr lang="en-US" altLang="en-US" sz="1000" b="1" err="1">
                <a:latin typeface="Arial Narrow" panose="020B0606020202030204" pitchFamily="34" charset="0"/>
              </a:rPr>
              <a:t>MyStudent</a:t>
            </a:r>
            <a:r>
              <a:rPr lang="en-US" altLang="en-US" sz="1000" b="1">
                <a:latin typeface="Arial Narrow" panose="020B0606020202030204" pitchFamily="34" charset="0"/>
              </a:rPr>
              <a:t> </a:t>
            </a:r>
            <a:r>
              <a:rPr lang="en-US" altLang="en-US" sz="1000">
                <a:latin typeface="Arial Narrow" panose="020B0606020202030204" pitchFamily="34" charset="0"/>
              </a:rPr>
              <a:t>and/or </a:t>
            </a:r>
            <a:r>
              <a:rPr lang="en-US" altLang="en-US" sz="1000" b="1" err="1">
                <a:latin typeface="Arial Narrow" panose="020B0606020202030204" pitchFamily="34" charset="0"/>
              </a:rPr>
              <a:t>Mylearning</a:t>
            </a:r>
            <a:r>
              <a:rPr lang="en-US" altLang="en-US" sz="1000">
                <a:latin typeface="Arial Narrow" panose="020B0606020202030204" pitchFamily="34" charset="0"/>
              </a:rPr>
              <a:t>.  </a:t>
            </a:r>
          </a:p>
          <a:p>
            <a:pPr eaLnBrk="1" hangingPunct="1">
              <a:spcBef>
                <a:spcPct val="0"/>
              </a:spcBef>
              <a:buNone/>
            </a:pPr>
            <a:endParaRPr lang="en-US" altLang="en-US" sz="800">
              <a:latin typeface="Arial Narrow" panose="020B0606020202030204" pitchFamily="34" charset="0"/>
            </a:endParaRPr>
          </a:p>
          <a:p>
            <a:pPr eaLnBrk="1" hangingPunct="1">
              <a:spcBef>
                <a:spcPct val="0"/>
              </a:spcBef>
              <a:buNone/>
            </a:pPr>
            <a:r>
              <a:rPr lang="en-US" altLang="en-US" sz="1000" b="1">
                <a:latin typeface="Arial Narrow" panose="020B0606020202030204" pitchFamily="34" charset="0"/>
              </a:rPr>
              <a:t>HOMEWORK</a:t>
            </a:r>
          </a:p>
          <a:p>
            <a:pPr eaLnBrk="1" hangingPunct="1">
              <a:spcBef>
                <a:spcPct val="0"/>
              </a:spcBef>
              <a:buNone/>
            </a:pPr>
            <a:r>
              <a:rPr lang="en-US" altLang="en-US" sz="1000">
                <a:latin typeface="Arial Narrow" panose="020B0606020202030204" pitchFamily="34" charset="0"/>
              </a:rPr>
              <a:t>Students should expect to have some math homework on most nights.  Success in mathematics requires student participation and practice.  </a:t>
            </a:r>
          </a:p>
          <a:p>
            <a:pPr algn="ctr">
              <a:spcBef>
                <a:spcPct val="0"/>
              </a:spcBef>
              <a:buNone/>
            </a:pPr>
            <a:endParaRPr lang="en-US" altLang="en-US" sz="1000" b="1">
              <a:latin typeface="Arial Narrow" panose="020B0606020202030204" pitchFamily="34" charset="0"/>
            </a:endParaRPr>
          </a:p>
          <a:p>
            <a:pPr algn="ctr">
              <a:spcBef>
                <a:spcPct val="0"/>
              </a:spcBef>
              <a:buNone/>
            </a:pPr>
            <a:r>
              <a:rPr lang="en-US" altLang="en-US" sz="1000" b="1">
                <a:latin typeface="Arial Narrow" panose="020B0606020202030204" pitchFamily="34" charset="0"/>
              </a:rPr>
              <a:t>DO NOT CUT!!     DO NOT CUT!!       DO NOT CUT!!    DO NOT CUT!!  </a:t>
            </a:r>
          </a:p>
        </p:txBody>
      </p:sp>
      <p:pic>
        <p:nvPicPr>
          <p:cNvPr id="16406" name="Picture 1">
            <a:extLst>
              <a:ext uri="{FF2B5EF4-FFF2-40B4-BE49-F238E27FC236}">
                <a16:creationId xmlns:a16="http://schemas.microsoft.com/office/drawing/2014/main" id="{9F2FBE38-1922-4437-A440-26E2F4353B99}"/>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689825" y="6204861"/>
            <a:ext cx="316798" cy="266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07" name="TextBox 1">
            <a:extLst>
              <a:ext uri="{FF2B5EF4-FFF2-40B4-BE49-F238E27FC236}">
                <a16:creationId xmlns:a16="http://schemas.microsoft.com/office/drawing/2014/main" id="{8CC8C131-6210-4E5C-B280-ADD43F855A01}"/>
              </a:ext>
            </a:extLst>
          </p:cNvPr>
          <p:cNvSpPr txBox="1">
            <a:spLocks noChangeArrowheads="1"/>
          </p:cNvSpPr>
          <p:nvPr/>
        </p:nvSpPr>
        <p:spPr bwMode="auto">
          <a:xfrm>
            <a:off x="5568950" y="6718923"/>
            <a:ext cx="202565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1200" b="1">
                <a:latin typeface="Arial Narrow" panose="020B0606020202030204" pitchFamily="34" charset="0"/>
              </a:rPr>
              <a:t>Subject Area Guides </a:t>
            </a:r>
            <a:r>
              <a:rPr lang="en-US" altLang="en-US" sz="1200">
                <a:latin typeface="Arial Narrow" panose="020B0606020202030204" pitchFamily="34" charset="0"/>
              </a:rPr>
              <a:t>that list an overview for each class and show the interconnection of the Middle Years </a:t>
            </a:r>
            <a:r>
              <a:rPr lang="en-US" altLang="en-US" sz="1200" err="1">
                <a:latin typeface="Arial Narrow" panose="020B0606020202030204" pitchFamily="34" charset="0"/>
              </a:rPr>
              <a:t>Programme</a:t>
            </a:r>
            <a:r>
              <a:rPr lang="en-US" altLang="en-US" sz="1200">
                <a:latin typeface="Arial Narrow" panose="020B0606020202030204" pitchFamily="34" charset="0"/>
              </a:rPr>
              <a:t> and the Florida Standards are posted on the PVMS website under the IB MYP tab.</a:t>
            </a:r>
          </a:p>
        </p:txBody>
      </p:sp>
      <p:cxnSp>
        <p:nvCxnSpPr>
          <p:cNvPr id="26" name="Straight Connector 25">
            <a:extLst>
              <a:ext uri="{FF2B5EF4-FFF2-40B4-BE49-F238E27FC236}">
                <a16:creationId xmlns:a16="http://schemas.microsoft.com/office/drawing/2014/main" id="{AF3A0657-6640-4C75-8ED8-480981E821AE}"/>
              </a:ext>
            </a:extLst>
          </p:cNvPr>
          <p:cNvCxnSpPr>
            <a:cxnSpLocks noChangeShapeType="1"/>
          </p:cNvCxnSpPr>
          <p:nvPr/>
        </p:nvCxnSpPr>
        <p:spPr bwMode="auto">
          <a:xfrm>
            <a:off x="5489575" y="4286250"/>
            <a:ext cx="25400" cy="387350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6409" name="TextBox 6">
            <a:extLst>
              <a:ext uri="{FF2B5EF4-FFF2-40B4-BE49-F238E27FC236}">
                <a16:creationId xmlns:a16="http://schemas.microsoft.com/office/drawing/2014/main" id="{9A3EC2CA-54B9-4E7D-9570-72617A68B9F5}"/>
              </a:ext>
            </a:extLst>
          </p:cNvPr>
          <p:cNvSpPr txBox="1">
            <a:spLocks noChangeArrowheads="1"/>
          </p:cNvSpPr>
          <p:nvPr/>
        </p:nvSpPr>
        <p:spPr bwMode="auto">
          <a:xfrm>
            <a:off x="5715000" y="4187825"/>
            <a:ext cx="1955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1400" b="1">
                <a:latin typeface="Arial Black" panose="020B0A04020102020204" pitchFamily="34" charset="0"/>
              </a:rPr>
              <a:t>UNITS</a:t>
            </a:r>
          </a:p>
        </p:txBody>
      </p:sp>
      <p:sp>
        <p:nvSpPr>
          <p:cNvPr id="16410" name="TextBox 7">
            <a:extLst>
              <a:ext uri="{FF2B5EF4-FFF2-40B4-BE49-F238E27FC236}">
                <a16:creationId xmlns:a16="http://schemas.microsoft.com/office/drawing/2014/main" id="{8BDD6564-B84C-422D-A537-712E642C6928}"/>
              </a:ext>
            </a:extLst>
          </p:cNvPr>
          <p:cNvSpPr txBox="1">
            <a:spLocks noChangeArrowheads="1"/>
          </p:cNvSpPr>
          <p:nvPr/>
        </p:nvSpPr>
        <p:spPr bwMode="auto">
          <a:xfrm>
            <a:off x="5489574" y="4435722"/>
            <a:ext cx="2254341" cy="2071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buNone/>
            </a:pPr>
            <a:r>
              <a:rPr lang="en-US" sz="1100" b="1" u="sng">
                <a:latin typeface="Calibri"/>
                <a:ea typeface="ＭＳ Ｐゴシック"/>
                <a:cs typeface="Calibri"/>
              </a:rPr>
              <a:t>Unit 1:</a:t>
            </a:r>
            <a:r>
              <a:rPr lang="en-US" sz="1100" b="1">
                <a:latin typeface="Calibri"/>
                <a:ea typeface="ＭＳ Ｐゴシック"/>
                <a:cs typeface="Calibri"/>
              </a:rPr>
              <a:t> </a:t>
            </a:r>
            <a:r>
              <a:rPr lang="en-US" sz="1100">
                <a:latin typeface="Calibri"/>
                <a:ea typeface="ＭＳ Ｐゴシック"/>
                <a:cs typeface="Calibri"/>
              </a:rPr>
              <a:t>Area &amp; Surface Area</a:t>
            </a:r>
          </a:p>
          <a:p>
            <a:pPr>
              <a:buNone/>
            </a:pPr>
            <a:r>
              <a:rPr lang="en-US" sz="1100" b="1" u="sng">
                <a:latin typeface="Calibri"/>
                <a:ea typeface="ＭＳ Ｐゴシック"/>
                <a:cs typeface="Calibri"/>
              </a:rPr>
              <a:t>Unit 2:</a:t>
            </a:r>
            <a:r>
              <a:rPr lang="en-US" sz="1100" b="1">
                <a:latin typeface="Calibri"/>
                <a:ea typeface="ＭＳ Ｐゴシック"/>
                <a:cs typeface="Calibri"/>
              </a:rPr>
              <a:t> </a:t>
            </a:r>
            <a:r>
              <a:rPr lang="en-US" sz="1100">
                <a:latin typeface="Calibri"/>
                <a:ea typeface="ＭＳ Ｐゴシック"/>
                <a:cs typeface="Calibri"/>
              </a:rPr>
              <a:t>Introducing Ratios</a:t>
            </a:r>
            <a:endParaRPr lang="en-US" sz="1100">
              <a:ea typeface="ＭＳ Ｐゴシック"/>
              <a:cs typeface="Calibri"/>
            </a:endParaRPr>
          </a:p>
          <a:p>
            <a:pPr>
              <a:buNone/>
            </a:pPr>
            <a:r>
              <a:rPr lang="en-US" sz="1100" b="1" u="sng">
                <a:latin typeface="Calibri"/>
                <a:ea typeface="ＭＳ Ｐゴシック"/>
                <a:cs typeface="Calibri"/>
              </a:rPr>
              <a:t>Unit 3:</a:t>
            </a:r>
            <a:r>
              <a:rPr lang="en-US" sz="1100" b="1">
                <a:latin typeface="Calibri"/>
                <a:ea typeface="ＭＳ Ｐゴシック"/>
                <a:cs typeface="Calibri"/>
              </a:rPr>
              <a:t> </a:t>
            </a:r>
            <a:r>
              <a:rPr lang="en-US" sz="1100">
                <a:latin typeface="Calibri"/>
                <a:ea typeface="ＭＳ Ｐゴシック"/>
                <a:cs typeface="Calibri"/>
              </a:rPr>
              <a:t>Unit Rates &amp; Percentages</a:t>
            </a:r>
            <a:endParaRPr lang="en-US" sz="1100">
              <a:ea typeface="ＭＳ Ｐゴシック"/>
              <a:cs typeface="Calibri"/>
            </a:endParaRPr>
          </a:p>
          <a:p>
            <a:pPr>
              <a:buNone/>
            </a:pPr>
            <a:r>
              <a:rPr lang="en-US" sz="1100" b="1" u="sng">
                <a:latin typeface="Calibri"/>
                <a:ea typeface="ＭＳ Ｐゴシック"/>
                <a:cs typeface="Calibri"/>
              </a:rPr>
              <a:t>Unit 4:</a:t>
            </a:r>
            <a:r>
              <a:rPr lang="en-US" sz="1100" b="1">
                <a:latin typeface="Calibri"/>
                <a:ea typeface="ＭＳ Ｐゴシック"/>
                <a:cs typeface="Calibri"/>
              </a:rPr>
              <a:t> </a:t>
            </a:r>
            <a:r>
              <a:rPr lang="en-US" sz="1100">
                <a:latin typeface="Calibri"/>
                <a:ea typeface="ＭＳ Ｐゴシック"/>
                <a:cs typeface="Calibri"/>
              </a:rPr>
              <a:t>Dividing Fractions</a:t>
            </a:r>
            <a:endParaRPr lang="en-US" sz="1100">
              <a:ea typeface="ＭＳ Ｐゴシック"/>
              <a:cs typeface="Calibri"/>
            </a:endParaRPr>
          </a:p>
          <a:p>
            <a:pPr>
              <a:buNone/>
            </a:pPr>
            <a:r>
              <a:rPr lang="en-US" sz="1100" b="1" u="sng">
                <a:latin typeface="Calibri"/>
                <a:ea typeface="ＭＳ Ｐゴシック"/>
                <a:cs typeface="Calibri"/>
              </a:rPr>
              <a:t>Unit 5</a:t>
            </a:r>
            <a:r>
              <a:rPr lang="en-US" sz="1100" u="sng">
                <a:latin typeface="Calibri"/>
                <a:ea typeface="ＭＳ Ｐゴシック"/>
                <a:cs typeface="Calibri"/>
              </a:rPr>
              <a:t>:</a:t>
            </a:r>
            <a:r>
              <a:rPr lang="en-US" sz="1100">
                <a:latin typeface="Calibri"/>
                <a:ea typeface="ＭＳ Ｐゴシック"/>
                <a:cs typeface="Calibri"/>
              </a:rPr>
              <a:t>  Arithmetic in Base Ten</a:t>
            </a:r>
            <a:endParaRPr lang="en-US" sz="1100">
              <a:ea typeface="ＭＳ Ｐゴシック"/>
              <a:cs typeface="Calibri"/>
            </a:endParaRPr>
          </a:p>
          <a:p>
            <a:pPr>
              <a:buNone/>
            </a:pPr>
            <a:r>
              <a:rPr lang="en-US" sz="1100" b="1" u="sng">
                <a:latin typeface="Calibri"/>
                <a:ea typeface="ＭＳ Ｐゴシック"/>
                <a:cs typeface="Calibri"/>
              </a:rPr>
              <a:t>Unit 6:</a:t>
            </a:r>
            <a:r>
              <a:rPr lang="en-US" sz="1100" b="1">
                <a:latin typeface="Calibri"/>
                <a:ea typeface="ＭＳ Ｐゴシック"/>
                <a:cs typeface="Calibri"/>
              </a:rPr>
              <a:t> </a:t>
            </a:r>
            <a:r>
              <a:rPr lang="en-US" sz="1100">
                <a:latin typeface="Calibri"/>
                <a:ea typeface="ＭＳ Ｐゴシック"/>
                <a:cs typeface="Calibri"/>
              </a:rPr>
              <a:t>Expressions and Equations</a:t>
            </a:r>
            <a:endParaRPr lang="en-US" sz="1100">
              <a:ea typeface="ＭＳ Ｐゴシック"/>
              <a:cs typeface="Calibri"/>
            </a:endParaRPr>
          </a:p>
          <a:p>
            <a:pPr>
              <a:buNone/>
            </a:pPr>
            <a:r>
              <a:rPr lang="en-US" sz="1100" b="1" u="sng">
                <a:latin typeface="Calibri"/>
                <a:ea typeface="ＭＳ Ｐゴシック"/>
                <a:cs typeface="Calibri"/>
              </a:rPr>
              <a:t>Unit 7:</a:t>
            </a:r>
            <a:r>
              <a:rPr lang="en-US" sz="1100" b="1">
                <a:latin typeface="Calibri"/>
                <a:ea typeface="ＭＳ Ｐゴシック"/>
                <a:cs typeface="Calibri"/>
              </a:rPr>
              <a:t> </a:t>
            </a:r>
            <a:r>
              <a:rPr lang="en-US" sz="1100">
                <a:latin typeface="Calibri"/>
                <a:ea typeface="ＭＳ Ｐゴシック"/>
                <a:cs typeface="Calibri"/>
              </a:rPr>
              <a:t>Rational Numbers</a:t>
            </a:r>
          </a:p>
          <a:p>
            <a:pPr>
              <a:buNone/>
            </a:pPr>
            <a:r>
              <a:rPr lang="en-US" sz="1100" b="1" u="sng">
                <a:latin typeface="Calibri"/>
                <a:ea typeface="ＭＳ Ｐゴシック"/>
                <a:cs typeface="Calibri"/>
              </a:rPr>
              <a:t>Unit 8:</a:t>
            </a:r>
            <a:r>
              <a:rPr lang="en-US" sz="1100">
                <a:latin typeface="Calibri"/>
                <a:ea typeface="ＭＳ Ｐゴシック"/>
                <a:cs typeface="Calibri"/>
              </a:rPr>
              <a:t> Data Sets &amp; Distributions</a:t>
            </a:r>
            <a:endParaRPr lang="en-US" sz="1100">
              <a:ea typeface="ＭＳ Ｐゴシック"/>
              <a:cs typeface="Calibri"/>
            </a:endParaRPr>
          </a:p>
          <a:p>
            <a:pPr>
              <a:buNone/>
            </a:pPr>
            <a:r>
              <a:rPr lang="en-US" sz="1100" b="1" u="sng">
                <a:latin typeface="Calibri"/>
                <a:ea typeface="ＭＳ Ｐゴシック"/>
                <a:cs typeface="Calibri"/>
              </a:rPr>
              <a:t>Unit 9:</a:t>
            </a:r>
            <a:r>
              <a:rPr lang="en-US" sz="1100">
                <a:latin typeface="Calibri"/>
                <a:ea typeface="ＭＳ Ｐゴシック"/>
                <a:cs typeface="Calibri"/>
              </a:rPr>
              <a:t> Putting It All Together</a:t>
            </a:r>
          </a:p>
          <a:p>
            <a:pPr>
              <a:spcBef>
                <a:spcPct val="0"/>
              </a:spcBef>
              <a:buNone/>
            </a:pPr>
            <a:endParaRPr lang="en-US" altLang="en-US" sz="1200">
              <a:latin typeface="Arial Narrow" panose="020B0606020202030204" pitchFamily="34" charset="0"/>
            </a:endParaRPr>
          </a:p>
        </p:txBody>
      </p:sp>
      <p:sp>
        <p:nvSpPr>
          <p:cNvPr id="28" name="TextBox 54">
            <a:extLst>
              <a:ext uri="{FF2B5EF4-FFF2-40B4-BE49-F238E27FC236}">
                <a16:creationId xmlns:a16="http://schemas.microsoft.com/office/drawing/2014/main" id="{FE33F5C4-B9E6-464B-9215-93371DAED025}"/>
              </a:ext>
            </a:extLst>
          </p:cNvPr>
          <p:cNvSpPr txBox="1">
            <a:spLocks noChangeArrowheads="1"/>
          </p:cNvSpPr>
          <p:nvPr/>
        </p:nvSpPr>
        <p:spPr bwMode="auto">
          <a:xfrm>
            <a:off x="76200" y="4612120"/>
            <a:ext cx="5346700"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defRPr/>
            </a:pPr>
            <a:r>
              <a:rPr lang="en-US" altLang="en-US" sz="1100">
                <a:latin typeface="Arial Narrow" charset="0"/>
              </a:rPr>
              <a:t>Students are expected to abide by all school and district digital safety rules and guidelines. Failure to do so will result in said student being banned from technology in class. While we encourage students to bring their own devices to school, however, using them in class without teacher permission will result in a behavior step. Students will be required to use technology both at school and at home. </a:t>
            </a:r>
            <a:r>
              <a:rPr lang="en-US" altLang="en-US" sz="1200">
                <a:latin typeface="Arial Narrow" charset="0"/>
              </a:rPr>
              <a:t>	</a:t>
            </a:r>
            <a:endParaRPr lang="en-US" altLang="en-US" sz="1200" b="1">
              <a:latin typeface="Arial Narrow" charset="0"/>
            </a:endParaRPr>
          </a:p>
        </p:txBody>
      </p:sp>
      <p:sp>
        <p:nvSpPr>
          <p:cNvPr id="29" name="TextBox 54">
            <a:extLst>
              <a:ext uri="{FF2B5EF4-FFF2-40B4-BE49-F238E27FC236}">
                <a16:creationId xmlns:a16="http://schemas.microsoft.com/office/drawing/2014/main" id="{E0B88871-6F78-8341-BC94-4221EC3A9D22}"/>
              </a:ext>
            </a:extLst>
          </p:cNvPr>
          <p:cNvSpPr txBox="1">
            <a:spLocks noChangeArrowheads="1"/>
          </p:cNvSpPr>
          <p:nvPr/>
        </p:nvSpPr>
        <p:spPr bwMode="auto">
          <a:xfrm>
            <a:off x="291321" y="2445875"/>
            <a:ext cx="3601229"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None/>
              <a:defRPr/>
            </a:pPr>
            <a:endParaRPr lang="en-US" sz="1100">
              <a:solidFill>
                <a:srgbClr val="000000"/>
              </a:solidFill>
              <a:latin typeface="Calibri"/>
              <a:ea typeface="ＭＳ Ｐゴシック"/>
              <a:cs typeface="Calibri"/>
            </a:endParaRPr>
          </a:p>
          <a:p>
            <a:pPr>
              <a:spcBef>
                <a:spcPct val="0"/>
              </a:spcBef>
              <a:buFontTx/>
              <a:buNone/>
              <a:defRPr/>
            </a:pPr>
            <a:r>
              <a:rPr lang="en-US" sz="1100">
                <a:solidFill>
                  <a:srgbClr val="000000"/>
                </a:solidFill>
                <a:latin typeface="Calibri"/>
                <a:ea typeface="ＭＳ Ｐゴシック"/>
                <a:cs typeface="Calibri"/>
              </a:rPr>
              <a:t>To complete a test retake, completion of ALL correlating unit assignments and test corrections must be submitted. Test corrections that show lack of proficiency towards the standard(s) may result in need for further remediation before retesting.  All retakes will be administered at a time scheduled with their teacher. The student will receive the better score.</a:t>
            </a:r>
            <a:endParaRPr lang="en-US" altLang="en-US" sz="1100" b="1">
              <a:latin typeface="Calibri"/>
              <a:ea typeface="ＭＳ Ｐゴシック"/>
              <a:cs typeface="Calibri"/>
            </a:endParaRPr>
          </a:p>
        </p:txBody>
      </p:sp>
      <p:sp>
        <p:nvSpPr>
          <p:cNvPr id="30" name="TextBox 29">
            <a:extLst>
              <a:ext uri="{FF2B5EF4-FFF2-40B4-BE49-F238E27FC236}">
                <a16:creationId xmlns:a16="http://schemas.microsoft.com/office/drawing/2014/main" id="{4731DAD9-E2B1-504D-851E-F08B0E13B0B3}"/>
              </a:ext>
            </a:extLst>
          </p:cNvPr>
          <p:cNvSpPr txBox="1"/>
          <p:nvPr/>
        </p:nvSpPr>
        <p:spPr>
          <a:xfrm>
            <a:off x="236539" y="2312135"/>
            <a:ext cx="3413125" cy="261610"/>
          </a:xfrm>
          <a:prstGeom prst="rect">
            <a:avLst/>
          </a:prstGeom>
          <a:noFill/>
        </p:spPr>
        <p:txBody>
          <a:bodyPr wrap="square">
            <a:spAutoFit/>
          </a:bodyPr>
          <a:lstStyle/>
          <a:p>
            <a:pPr algn="ctr" eaLnBrk="1" hangingPunct="1">
              <a:defRPr/>
            </a:pPr>
            <a:r>
              <a:rPr lang="en-US" sz="1100" b="1" cap="all">
                <a:latin typeface="Arial Black"/>
                <a:ea typeface="ＭＳ Ｐゴシック" charset="0"/>
                <a:cs typeface="Arial Black"/>
              </a:rPr>
              <a:t>Test Retake Policy</a:t>
            </a:r>
          </a:p>
        </p:txBody>
      </p:sp>
      <p:cxnSp>
        <p:nvCxnSpPr>
          <p:cNvPr id="31" name="Straight Connector 30">
            <a:extLst>
              <a:ext uri="{FF2B5EF4-FFF2-40B4-BE49-F238E27FC236}">
                <a16:creationId xmlns:a16="http://schemas.microsoft.com/office/drawing/2014/main" id="{B5414DC7-25EB-1B4F-AD42-D3EE2EDCEB6D}"/>
              </a:ext>
            </a:extLst>
          </p:cNvPr>
          <p:cNvCxnSpPr>
            <a:cxnSpLocks noChangeShapeType="1"/>
          </p:cNvCxnSpPr>
          <p:nvPr/>
        </p:nvCxnSpPr>
        <p:spPr bwMode="auto">
          <a:xfrm flipH="1" flipV="1">
            <a:off x="5536596" y="6479404"/>
            <a:ext cx="2146904" cy="9734"/>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1309</Words>
  <Application>Microsoft Macintosh PowerPoint</Application>
  <PresentationFormat>Custom</PresentationFormat>
  <Paragraphs>124</Paragraphs>
  <Slides>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Arial Black</vt:lpstr>
      <vt:lpstr>Arial Narrow</vt:lpstr>
      <vt:lpstr>Calibri</vt:lpstr>
      <vt:lpstr>DJB This is My Life</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Christinia C. Arrington</dc:creator>
  <cp:lastModifiedBy>Jessica R. Maus</cp:lastModifiedBy>
  <cp:revision>27</cp:revision>
  <dcterms:modified xsi:type="dcterms:W3CDTF">2020-08-23T18:03:51Z</dcterms:modified>
</cp:coreProperties>
</file>