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257" r:id="rId2"/>
    <p:sldId id="258" r:id="rId3"/>
  </p:sldIdLst>
  <p:sldSz cx="7772400" cy="100584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7391"/>
    <p:restoredTop sz="86349"/>
  </p:normalViewPr>
  <p:slideViewPr>
    <p:cSldViewPr snapToGrid="0" snapToObjects="1">
      <p:cViewPr>
        <p:scale>
          <a:sx n="256" d="100"/>
          <a:sy n="256" d="100"/>
        </p:scale>
        <p:origin x="-3296" y="144"/>
      </p:cViewPr>
      <p:guideLst>
        <p:guide orient="horz" pos="3168"/>
        <p:guide pos="24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713FBB-4360-44E4-89B1-6DAA411F36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FFA44A21-108F-47EA-8C20-222782F1A7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86336003-0ED5-4C55-9C72-9DAD1FEA1692}" type="datetimeFigureOut">
              <a:rPr lang="en-US"/>
              <a:pPr>
                <a:defRPr/>
              </a:pPr>
              <a:t>8/18/20</a:t>
            </a:fld>
            <a:endParaRPr lang="en-US"/>
          </a:p>
        </p:txBody>
      </p:sp>
      <p:sp>
        <p:nvSpPr>
          <p:cNvPr id="4" name="Footer Placeholder 3">
            <a:extLst>
              <a:ext uri="{FF2B5EF4-FFF2-40B4-BE49-F238E27FC236}">
                <a16:creationId xmlns:a16="http://schemas.microsoft.com/office/drawing/2014/main" id="{3D978501-9C37-4C42-8F03-70DC3B959B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8FE7A21D-EF50-4549-AAD9-ACE63EC1EF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A17A5DD9-900C-485B-9126-2BEAF030BE9D}" type="slidenum">
              <a:rPr lang="en-US"/>
              <a:pPr>
                <a:defRPr/>
              </a:pPr>
              <a:t>‹#›</a:t>
            </a:fld>
            <a:endParaRPr lang="en-US"/>
          </a:p>
        </p:txBody>
      </p:sp>
    </p:spTree>
    <p:extLst>
      <p:ext uri="{BB962C8B-B14F-4D97-AF65-F5344CB8AC3E}">
        <p14:creationId xmlns:p14="http://schemas.microsoft.com/office/powerpoint/2010/main" val="1847309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12AC20-2D03-431D-9910-524AD3E803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CDC10BDA-13ED-403F-8DE6-B02FC7D8136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29B56E3B-4463-4B51-9681-BB2B7F5FE37C}" type="datetimeFigureOut">
              <a:rPr lang="en-US"/>
              <a:pPr>
                <a:defRPr/>
              </a:pPr>
              <a:t>8/18/20</a:t>
            </a:fld>
            <a:endParaRPr lang="en-US"/>
          </a:p>
        </p:txBody>
      </p:sp>
      <p:sp>
        <p:nvSpPr>
          <p:cNvPr id="4" name="Slide Image Placeholder 3">
            <a:extLst>
              <a:ext uri="{FF2B5EF4-FFF2-40B4-BE49-F238E27FC236}">
                <a16:creationId xmlns:a16="http://schemas.microsoft.com/office/drawing/2014/main" id="{2C7AF57C-197E-4E86-B0BD-8BD76B6A19E6}"/>
              </a:ext>
            </a:extLst>
          </p:cNvPr>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A3B1398-0B6F-4CB6-ABFC-1CC9D29FD7B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3556E10-0482-4A1C-9987-CCCB7DBF02D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6144A5DF-188E-4652-9EFE-73019E4836A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6EDC02B2-6225-4D91-A17F-947FCBF39280}" type="slidenum">
              <a:rPr lang="en-US"/>
              <a:pPr>
                <a:defRPr/>
              </a:pPr>
              <a:t>‹#›</a:t>
            </a:fld>
            <a:endParaRPr lang="en-US"/>
          </a:p>
        </p:txBody>
      </p:sp>
    </p:spTree>
    <p:extLst>
      <p:ext uri="{BB962C8B-B14F-4D97-AF65-F5344CB8AC3E}">
        <p14:creationId xmlns:p14="http://schemas.microsoft.com/office/powerpoint/2010/main" val="8622524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EDC02B2-6225-4D91-A17F-947FCBF39280}" type="slidenum">
              <a:rPr lang="en-US" smtClean="0"/>
              <a:pPr>
                <a:defRPr/>
              </a:pPr>
              <a:t>1</a:t>
            </a:fld>
            <a:endParaRPr lang="en-US"/>
          </a:p>
        </p:txBody>
      </p:sp>
    </p:spTree>
    <p:extLst>
      <p:ext uri="{BB962C8B-B14F-4D97-AF65-F5344CB8AC3E}">
        <p14:creationId xmlns:p14="http://schemas.microsoft.com/office/powerpoint/2010/main" val="279122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EDC02B2-6225-4D91-A17F-947FCBF39280}" type="slidenum">
              <a:rPr lang="en-US" smtClean="0"/>
              <a:pPr>
                <a:defRPr/>
              </a:pPr>
              <a:t>2</a:t>
            </a:fld>
            <a:endParaRPr lang="en-US"/>
          </a:p>
        </p:txBody>
      </p:sp>
    </p:spTree>
    <p:extLst>
      <p:ext uri="{BB962C8B-B14F-4D97-AF65-F5344CB8AC3E}">
        <p14:creationId xmlns:p14="http://schemas.microsoft.com/office/powerpoint/2010/main" val="2358416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5EB1CE8-1D49-44CE-981D-6DED8766D2D7}"/>
              </a:ext>
            </a:extLst>
          </p:cNvPr>
          <p:cNvSpPr>
            <a:spLocks noGrp="1"/>
          </p:cNvSpPr>
          <p:nvPr>
            <p:ph type="dt" sz="half" idx="10"/>
          </p:nvPr>
        </p:nvSpPr>
        <p:spPr/>
        <p:txBody>
          <a:bodyPr/>
          <a:lstStyle>
            <a:lvl1pPr>
              <a:defRPr/>
            </a:lvl1pPr>
          </a:lstStyle>
          <a:p>
            <a:pPr>
              <a:defRPr/>
            </a:pPr>
            <a:fld id="{B554717B-8032-45C1-BFE5-52EE08522B70}"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E6AAF235-BDAC-432F-8CA4-7F8B0535D8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45363-B42B-4E6B-A465-8FBA3B797765}"/>
              </a:ext>
            </a:extLst>
          </p:cNvPr>
          <p:cNvSpPr>
            <a:spLocks noGrp="1"/>
          </p:cNvSpPr>
          <p:nvPr>
            <p:ph type="sldNum" sz="quarter" idx="12"/>
          </p:nvPr>
        </p:nvSpPr>
        <p:spPr/>
        <p:txBody>
          <a:bodyPr/>
          <a:lstStyle>
            <a:lvl1pPr>
              <a:defRPr/>
            </a:lvl1pPr>
          </a:lstStyle>
          <a:p>
            <a:pPr>
              <a:defRPr/>
            </a:pPr>
            <a:fld id="{DEF22510-C38E-4745-9C11-3C32E70035A4}" type="slidenum">
              <a:rPr lang="en-US" altLang="en-US"/>
              <a:pPr>
                <a:defRPr/>
              </a:pPr>
              <a:t>‹#›</a:t>
            </a:fld>
            <a:endParaRPr lang="en-US" altLang="en-US"/>
          </a:p>
        </p:txBody>
      </p:sp>
    </p:spTree>
    <p:extLst>
      <p:ext uri="{BB962C8B-B14F-4D97-AF65-F5344CB8AC3E}">
        <p14:creationId xmlns:p14="http://schemas.microsoft.com/office/powerpoint/2010/main" val="118864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41DEC-F30F-4FB3-ACEE-BABFEA8B4D22}"/>
              </a:ext>
            </a:extLst>
          </p:cNvPr>
          <p:cNvSpPr>
            <a:spLocks noGrp="1"/>
          </p:cNvSpPr>
          <p:nvPr>
            <p:ph type="dt" sz="half" idx="10"/>
          </p:nvPr>
        </p:nvSpPr>
        <p:spPr/>
        <p:txBody>
          <a:bodyPr/>
          <a:lstStyle>
            <a:lvl1pPr>
              <a:defRPr/>
            </a:lvl1pPr>
          </a:lstStyle>
          <a:p>
            <a:pPr>
              <a:defRPr/>
            </a:pPr>
            <a:fld id="{D2078942-66E1-433C-AF27-75CE84517E0C}"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5DEE642E-75E1-4528-8E61-9D3028D765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47367F-BA5E-4D15-A27F-E3FAC5DD97C7}"/>
              </a:ext>
            </a:extLst>
          </p:cNvPr>
          <p:cNvSpPr>
            <a:spLocks noGrp="1"/>
          </p:cNvSpPr>
          <p:nvPr>
            <p:ph type="sldNum" sz="quarter" idx="12"/>
          </p:nvPr>
        </p:nvSpPr>
        <p:spPr/>
        <p:txBody>
          <a:bodyPr/>
          <a:lstStyle>
            <a:lvl1pPr>
              <a:defRPr/>
            </a:lvl1pPr>
          </a:lstStyle>
          <a:p>
            <a:pPr>
              <a:defRPr/>
            </a:pPr>
            <a:fld id="{BA67CE9D-5366-4180-94F7-EC6BB81C9B38}" type="slidenum">
              <a:rPr lang="en-US" altLang="en-US"/>
              <a:pPr>
                <a:defRPr/>
              </a:pPr>
              <a:t>‹#›</a:t>
            </a:fld>
            <a:endParaRPr lang="en-US" altLang="en-US"/>
          </a:p>
        </p:txBody>
      </p:sp>
    </p:spTree>
    <p:extLst>
      <p:ext uri="{BB962C8B-B14F-4D97-AF65-F5344CB8AC3E}">
        <p14:creationId xmlns:p14="http://schemas.microsoft.com/office/powerpoint/2010/main" val="106525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D0F3B-77A0-45B6-A2A2-3E26572C26DF}"/>
              </a:ext>
            </a:extLst>
          </p:cNvPr>
          <p:cNvSpPr>
            <a:spLocks noGrp="1"/>
          </p:cNvSpPr>
          <p:nvPr>
            <p:ph type="dt" sz="half" idx="10"/>
          </p:nvPr>
        </p:nvSpPr>
        <p:spPr/>
        <p:txBody>
          <a:bodyPr/>
          <a:lstStyle>
            <a:lvl1pPr>
              <a:defRPr/>
            </a:lvl1pPr>
          </a:lstStyle>
          <a:p>
            <a:pPr>
              <a:defRPr/>
            </a:pPr>
            <a:fld id="{CC414727-CEAC-4E94-9A39-FE61FD9E94AA}"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DC3B13B2-EDEC-4354-89C2-3AC9A6C730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E00558-600D-41BD-9FB8-990110665B50}"/>
              </a:ext>
            </a:extLst>
          </p:cNvPr>
          <p:cNvSpPr>
            <a:spLocks noGrp="1"/>
          </p:cNvSpPr>
          <p:nvPr>
            <p:ph type="sldNum" sz="quarter" idx="12"/>
          </p:nvPr>
        </p:nvSpPr>
        <p:spPr/>
        <p:txBody>
          <a:bodyPr/>
          <a:lstStyle>
            <a:lvl1pPr>
              <a:defRPr/>
            </a:lvl1pPr>
          </a:lstStyle>
          <a:p>
            <a:pPr>
              <a:defRPr/>
            </a:pPr>
            <a:fld id="{C9029587-C619-4753-A928-E6F2F2F065CF}" type="slidenum">
              <a:rPr lang="en-US" altLang="en-US"/>
              <a:pPr>
                <a:defRPr/>
              </a:pPr>
              <a:t>‹#›</a:t>
            </a:fld>
            <a:endParaRPr lang="en-US" altLang="en-US"/>
          </a:p>
        </p:txBody>
      </p:sp>
    </p:spTree>
    <p:extLst>
      <p:ext uri="{BB962C8B-B14F-4D97-AF65-F5344CB8AC3E}">
        <p14:creationId xmlns:p14="http://schemas.microsoft.com/office/powerpoint/2010/main" val="174940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1983E-1360-487C-85F5-E26188FC4450}"/>
              </a:ext>
            </a:extLst>
          </p:cNvPr>
          <p:cNvSpPr>
            <a:spLocks noGrp="1"/>
          </p:cNvSpPr>
          <p:nvPr>
            <p:ph type="dt" sz="half" idx="10"/>
          </p:nvPr>
        </p:nvSpPr>
        <p:spPr/>
        <p:txBody>
          <a:bodyPr/>
          <a:lstStyle>
            <a:lvl1pPr>
              <a:defRPr/>
            </a:lvl1pPr>
          </a:lstStyle>
          <a:p>
            <a:pPr>
              <a:defRPr/>
            </a:pPr>
            <a:fld id="{7A2591B5-8678-4F91-B642-76DF44AAB770}"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B04E904F-6C94-4185-BEB9-2C56761A8A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D8E0BC-63FF-4369-83D9-D50CEE66BD59}"/>
              </a:ext>
            </a:extLst>
          </p:cNvPr>
          <p:cNvSpPr>
            <a:spLocks noGrp="1"/>
          </p:cNvSpPr>
          <p:nvPr>
            <p:ph type="sldNum" sz="quarter" idx="12"/>
          </p:nvPr>
        </p:nvSpPr>
        <p:spPr/>
        <p:txBody>
          <a:bodyPr/>
          <a:lstStyle>
            <a:lvl1pPr>
              <a:defRPr/>
            </a:lvl1pPr>
          </a:lstStyle>
          <a:p>
            <a:pPr>
              <a:defRPr/>
            </a:pPr>
            <a:fld id="{A4E6C68F-3851-4C2F-81D4-67AC41DC94A8}" type="slidenum">
              <a:rPr lang="en-US" altLang="en-US"/>
              <a:pPr>
                <a:defRPr/>
              </a:pPr>
              <a:t>‹#›</a:t>
            </a:fld>
            <a:endParaRPr lang="en-US" altLang="en-US"/>
          </a:p>
        </p:txBody>
      </p:sp>
    </p:spTree>
    <p:extLst>
      <p:ext uri="{BB962C8B-B14F-4D97-AF65-F5344CB8AC3E}">
        <p14:creationId xmlns:p14="http://schemas.microsoft.com/office/powerpoint/2010/main" val="402520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3923FB-B83B-41B6-B05E-06546B827BD6}"/>
              </a:ext>
            </a:extLst>
          </p:cNvPr>
          <p:cNvSpPr>
            <a:spLocks noGrp="1"/>
          </p:cNvSpPr>
          <p:nvPr>
            <p:ph type="dt" sz="half" idx="10"/>
          </p:nvPr>
        </p:nvSpPr>
        <p:spPr/>
        <p:txBody>
          <a:bodyPr/>
          <a:lstStyle>
            <a:lvl1pPr>
              <a:defRPr/>
            </a:lvl1pPr>
          </a:lstStyle>
          <a:p>
            <a:pPr>
              <a:defRPr/>
            </a:pPr>
            <a:fld id="{BAA582C0-A536-4EA8-9E0B-6E9FDD5FEA3B}"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C11B5189-8FCF-4487-975A-1874A07E01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8BA21E-9C61-4C28-90A5-1A7804D35927}"/>
              </a:ext>
            </a:extLst>
          </p:cNvPr>
          <p:cNvSpPr>
            <a:spLocks noGrp="1"/>
          </p:cNvSpPr>
          <p:nvPr>
            <p:ph type="sldNum" sz="quarter" idx="12"/>
          </p:nvPr>
        </p:nvSpPr>
        <p:spPr/>
        <p:txBody>
          <a:bodyPr/>
          <a:lstStyle>
            <a:lvl1pPr>
              <a:defRPr/>
            </a:lvl1pPr>
          </a:lstStyle>
          <a:p>
            <a:pPr>
              <a:defRPr/>
            </a:pPr>
            <a:fld id="{6EDF4271-9FDE-4197-ABC4-AD963E900CCF}" type="slidenum">
              <a:rPr lang="en-US" altLang="en-US"/>
              <a:pPr>
                <a:defRPr/>
              </a:pPr>
              <a:t>‹#›</a:t>
            </a:fld>
            <a:endParaRPr lang="en-US" altLang="en-US"/>
          </a:p>
        </p:txBody>
      </p:sp>
    </p:spTree>
    <p:extLst>
      <p:ext uri="{BB962C8B-B14F-4D97-AF65-F5344CB8AC3E}">
        <p14:creationId xmlns:p14="http://schemas.microsoft.com/office/powerpoint/2010/main" val="167748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307F81-F626-421D-A744-A6BE443B3275}"/>
              </a:ext>
            </a:extLst>
          </p:cNvPr>
          <p:cNvSpPr>
            <a:spLocks noGrp="1"/>
          </p:cNvSpPr>
          <p:nvPr>
            <p:ph type="dt" sz="half" idx="10"/>
          </p:nvPr>
        </p:nvSpPr>
        <p:spPr/>
        <p:txBody>
          <a:bodyPr/>
          <a:lstStyle>
            <a:lvl1pPr>
              <a:defRPr/>
            </a:lvl1pPr>
          </a:lstStyle>
          <a:p>
            <a:pPr>
              <a:defRPr/>
            </a:pPr>
            <a:fld id="{3781D750-92EC-441D-B38B-CD20C81DECED}" type="datetimeFigureOut">
              <a:rPr lang="en-US" altLang="en-US"/>
              <a:pPr>
                <a:defRPr/>
              </a:pPr>
              <a:t>8/18/20</a:t>
            </a:fld>
            <a:endParaRPr lang="en-US" altLang="en-US"/>
          </a:p>
        </p:txBody>
      </p:sp>
      <p:sp>
        <p:nvSpPr>
          <p:cNvPr id="6" name="Footer Placeholder 4">
            <a:extLst>
              <a:ext uri="{FF2B5EF4-FFF2-40B4-BE49-F238E27FC236}">
                <a16:creationId xmlns:a16="http://schemas.microsoft.com/office/drawing/2014/main" id="{06BF573F-EB14-4DBF-BDD1-1E00C64D1A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BA2FFB6-30C5-4F50-B105-3CB60C913FD1}"/>
              </a:ext>
            </a:extLst>
          </p:cNvPr>
          <p:cNvSpPr>
            <a:spLocks noGrp="1"/>
          </p:cNvSpPr>
          <p:nvPr>
            <p:ph type="sldNum" sz="quarter" idx="12"/>
          </p:nvPr>
        </p:nvSpPr>
        <p:spPr/>
        <p:txBody>
          <a:bodyPr/>
          <a:lstStyle>
            <a:lvl1pPr>
              <a:defRPr/>
            </a:lvl1pPr>
          </a:lstStyle>
          <a:p>
            <a:pPr>
              <a:defRPr/>
            </a:pPr>
            <a:fld id="{5B4DB5B8-5179-420F-940E-3630780E2EFD}" type="slidenum">
              <a:rPr lang="en-US" altLang="en-US"/>
              <a:pPr>
                <a:defRPr/>
              </a:pPr>
              <a:t>‹#›</a:t>
            </a:fld>
            <a:endParaRPr lang="en-US" altLang="en-US"/>
          </a:p>
        </p:txBody>
      </p:sp>
    </p:spTree>
    <p:extLst>
      <p:ext uri="{BB962C8B-B14F-4D97-AF65-F5344CB8AC3E}">
        <p14:creationId xmlns:p14="http://schemas.microsoft.com/office/powerpoint/2010/main" val="328538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2DF760F-1B32-4058-913A-702ADD590DEF}"/>
              </a:ext>
            </a:extLst>
          </p:cNvPr>
          <p:cNvSpPr>
            <a:spLocks noGrp="1"/>
          </p:cNvSpPr>
          <p:nvPr>
            <p:ph type="dt" sz="half" idx="10"/>
          </p:nvPr>
        </p:nvSpPr>
        <p:spPr/>
        <p:txBody>
          <a:bodyPr/>
          <a:lstStyle>
            <a:lvl1pPr>
              <a:defRPr/>
            </a:lvl1pPr>
          </a:lstStyle>
          <a:p>
            <a:pPr>
              <a:defRPr/>
            </a:pPr>
            <a:fld id="{C60CBB29-8733-4C7A-80E9-22EE2BE34B69}" type="datetimeFigureOut">
              <a:rPr lang="en-US" altLang="en-US"/>
              <a:pPr>
                <a:defRPr/>
              </a:pPr>
              <a:t>8/18/20</a:t>
            </a:fld>
            <a:endParaRPr lang="en-US" altLang="en-US"/>
          </a:p>
        </p:txBody>
      </p:sp>
      <p:sp>
        <p:nvSpPr>
          <p:cNvPr id="8" name="Footer Placeholder 4">
            <a:extLst>
              <a:ext uri="{FF2B5EF4-FFF2-40B4-BE49-F238E27FC236}">
                <a16:creationId xmlns:a16="http://schemas.microsoft.com/office/drawing/2014/main" id="{CDB8E5AD-00CD-4512-95F1-DA384208D2A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C508F27-56A2-4B6D-A41D-488F5988A376}"/>
              </a:ext>
            </a:extLst>
          </p:cNvPr>
          <p:cNvSpPr>
            <a:spLocks noGrp="1"/>
          </p:cNvSpPr>
          <p:nvPr>
            <p:ph type="sldNum" sz="quarter" idx="12"/>
          </p:nvPr>
        </p:nvSpPr>
        <p:spPr/>
        <p:txBody>
          <a:bodyPr/>
          <a:lstStyle>
            <a:lvl1pPr>
              <a:defRPr/>
            </a:lvl1pPr>
          </a:lstStyle>
          <a:p>
            <a:pPr>
              <a:defRPr/>
            </a:pPr>
            <a:fld id="{AEDE1473-BF99-4BA5-89D9-7BD9D14A1AEA}" type="slidenum">
              <a:rPr lang="en-US" altLang="en-US"/>
              <a:pPr>
                <a:defRPr/>
              </a:pPr>
              <a:t>‹#›</a:t>
            </a:fld>
            <a:endParaRPr lang="en-US" altLang="en-US"/>
          </a:p>
        </p:txBody>
      </p:sp>
    </p:spTree>
    <p:extLst>
      <p:ext uri="{BB962C8B-B14F-4D97-AF65-F5344CB8AC3E}">
        <p14:creationId xmlns:p14="http://schemas.microsoft.com/office/powerpoint/2010/main" val="276400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EF7672-BB74-4F62-85F2-C14BC2A68EE7}"/>
              </a:ext>
            </a:extLst>
          </p:cNvPr>
          <p:cNvSpPr>
            <a:spLocks noGrp="1"/>
          </p:cNvSpPr>
          <p:nvPr>
            <p:ph type="dt" sz="half" idx="10"/>
          </p:nvPr>
        </p:nvSpPr>
        <p:spPr/>
        <p:txBody>
          <a:bodyPr/>
          <a:lstStyle>
            <a:lvl1pPr>
              <a:defRPr/>
            </a:lvl1pPr>
          </a:lstStyle>
          <a:p>
            <a:pPr>
              <a:defRPr/>
            </a:pPr>
            <a:fld id="{4354FF63-F61E-46F9-AC5B-E1C7EA275A4B}" type="datetimeFigureOut">
              <a:rPr lang="en-US" altLang="en-US"/>
              <a:pPr>
                <a:defRPr/>
              </a:pPr>
              <a:t>8/18/20</a:t>
            </a:fld>
            <a:endParaRPr lang="en-US" altLang="en-US"/>
          </a:p>
        </p:txBody>
      </p:sp>
      <p:sp>
        <p:nvSpPr>
          <p:cNvPr id="4" name="Footer Placeholder 4">
            <a:extLst>
              <a:ext uri="{FF2B5EF4-FFF2-40B4-BE49-F238E27FC236}">
                <a16:creationId xmlns:a16="http://schemas.microsoft.com/office/drawing/2014/main" id="{5A610831-F09D-41FC-80C2-069A0B85F5D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65D9A1B-2465-40FA-96EB-0D1C2321863B}"/>
              </a:ext>
            </a:extLst>
          </p:cNvPr>
          <p:cNvSpPr>
            <a:spLocks noGrp="1"/>
          </p:cNvSpPr>
          <p:nvPr>
            <p:ph type="sldNum" sz="quarter" idx="12"/>
          </p:nvPr>
        </p:nvSpPr>
        <p:spPr/>
        <p:txBody>
          <a:bodyPr/>
          <a:lstStyle>
            <a:lvl1pPr>
              <a:defRPr/>
            </a:lvl1pPr>
          </a:lstStyle>
          <a:p>
            <a:pPr>
              <a:defRPr/>
            </a:pPr>
            <a:fld id="{3883DE40-744D-4183-872D-65AC8C744EE3}" type="slidenum">
              <a:rPr lang="en-US" altLang="en-US"/>
              <a:pPr>
                <a:defRPr/>
              </a:pPr>
              <a:t>‹#›</a:t>
            </a:fld>
            <a:endParaRPr lang="en-US" altLang="en-US"/>
          </a:p>
        </p:txBody>
      </p:sp>
    </p:spTree>
    <p:extLst>
      <p:ext uri="{BB962C8B-B14F-4D97-AF65-F5344CB8AC3E}">
        <p14:creationId xmlns:p14="http://schemas.microsoft.com/office/powerpoint/2010/main" val="365838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DD03E63-CE0F-40F8-986B-11827B1084BD}"/>
              </a:ext>
            </a:extLst>
          </p:cNvPr>
          <p:cNvSpPr>
            <a:spLocks noGrp="1"/>
          </p:cNvSpPr>
          <p:nvPr>
            <p:ph type="dt" sz="half" idx="10"/>
          </p:nvPr>
        </p:nvSpPr>
        <p:spPr/>
        <p:txBody>
          <a:bodyPr/>
          <a:lstStyle>
            <a:lvl1pPr>
              <a:defRPr/>
            </a:lvl1pPr>
          </a:lstStyle>
          <a:p>
            <a:pPr>
              <a:defRPr/>
            </a:pPr>
            <a:fld id="{5A0CCF61-8F10-4D64-A2AE-DAA724C2FE5E}" type="datetimeFigureOut">
              <a:rPr lang="en-US" altLang="en-US"/>
              <a:pPr>
                <a:defRPr/>
              </a:pPr>
              <a:t>8/18/20</a:t>
            </a:fld>
            <a:endParaRPr lang="en-US" altLang="en-US"/>
          </a:p>
        </p:txBody>
      </p:sp>
      <p:sp>
        <p:nvSpPr>
          <p:cNvPr id="3" name="Footer Placeholder 4">
            <a:extLst>
              <a:ext uri="{FF2B5EF4-FFF2-40B4-BE49-F238E27FC236}">
                <a16:creationId xmlns:a16="http://schemas.microsoft.com/office/drawing/2014/main" id="{F138D380-D3E3-4E98-8FE4-EEACFA5EB12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AD9AC06-9588-4B38-844B-25B2AA57CAD1}"/>
              </a:ext>
            </a:extLst>
          </p:cNvPr>
          <p:cNvSpPr>
            <a:spLocks noGrp="1"/>
          </p:cNvSpPr>
          <p:nvPr>
            <p:ph type="sldNum" sz="quarter" idx="12"/>
          </p:nvPr>
        </p:nvSpPr>
        <p:spPr/>
        <p:txBody>
          <a:bodyPr/>
          <a:lstStyle>
            <a:lvl1pPr>
              <a:defRPr/>
            </a:lvl1pPr>
          </a:lstStyle>
          <a:p>
            <a:pPr>
              <a:defRPr/>
            </a:pPr>
            <a:fld id="{D8953A14-5D36-4218-8DC0-7D31578524DE}" type="slidenum">
              <a:rPr lang="en-US" altLang="en-US"/>
              <a:pPr>
                <a:defRPr/>
              </a:pPr>
              <a:t>‹#›</a:t>
            </a:fld>
            <a:endParaRPr lang="en-US" altLang="en-US"/>
          </a:p>
        </p:txBody>
      </p:sp>
    </p:spTree>
    <p:extLst>
      <p:ext uri="{BB962C8B-B14F-4D97-AF65-F5344CB8AC3E}">
        <p14:creationId xmlns:p14="http://schemas.microsoft.com/office/powerpoint/2010/main" val="403200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2E55F60-F497-4005-8638-B431CB045AAF}"/>
              </a:ext>
            </a:extLst>
          </p:cNvPr>
          <p:cNvSpPr>
            <a:spLocks noGrp="1"/>
          </p:cNvSpPr>
          <p:nvPr>
            <p:ph type="dt" sz="half" idx="10"/>
          </p:nvPr>
        </p:nvSpPr>
        <p:spPr/>
        <p:txBody>
          <a:bodyPr/>
          <a:lstStyle>
            <a:lvl1pPr>
              <a:defRPr/>
            </a:lvl1pPr>
          </a:lstStyle>
          <a:p>
            <a:pPr>
              <a:defRPr/>
            </a:pPr>
            <a:fld id="{444EB903-FAFF-4E44-B509-85F1836F5B09}" type="datetimeFigureOut">
              <a:rPr lang="en-US" altLang="en-US"/>
              <a:pPr>
                <a:defRPr/>
              </a:pPr>
              <a:t>8/18/20</a:t>
            </a:fld>
            <a:endParaRPr lang="en-US" altLang="en-US"/>
          </a:p>
        </p:txBody>
      </p:sp>
      <p:sp>
        <p:nvSpPr>
          <p:cNvPr id="6" name="Footer Placeholder 4">
            <a:extLst>
              <a:ext uri="{FF2B5EF4-FFF2-40B4-BE49-F238E27FC236}">
                <a16:creationId xmlns:a16="http://schemas.microsoft.com/office/drawing/2014/main" id="{A4E49A8B-4D5A-4ED3-8E87-71C7615F01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98C782-AE66-4F83-8DBF-A653CDA53E16}"/>
              </a:ext>
            </a:extLst>
          </p:cNvPr>
          <p:cNvSpPr>
            <a:spLocks noGrp="1"/>
          </p:cNvSpPr>
          <p:nvPr>
            <p:ph type="sldNum" sz="quarter" idx="12"/>
          </p:nvPr>
        </p:nvSpPr>
        <p:spPr/>
        <p:txBody>
          <a:bodyPr/>
          <a:lstStyle>
            <a:lvl1pPr>
              <a:defRPr/>
            </a:lvl1pPr>
          </a:lstStyle>
          <a:p>
            <a:pPr>
              <a:defRPr/>
            </a:pPr>
            <a:fld id="{53BF6FD5-0C24-44C4-B975-3CF42F5F641D}" type="slidenum">
              <a:rPr lang="en-US" altLang="en-US"/>
              <a:pPr>
                <a:defRPr/>
              </a:pPr>
              <a:t>‹#›</a:t>
            </a:fld>
            <a:endParaRPr lang="en-US" altLang="en-US"/>
          </a:p>
        </p:txBody>
      </p:sp>
    </p:spTree>
    <p:extLst>
      <p:ext uri="{BB962C8B-B14F-4D97-AF65-F5344CB8AC3E}">
        <p14:creationId xmlns:p14="http://schemas.microsoft.com/office/powerpoint/2010/main" val="240572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4D5682-9914-4912-BE94-3995E87CEB49}"/>
              </a:ext>
            </a:extLst>
          </p:cNvPr>
          <p:cNvSpPr>
            <a:spLocks noGrp="1"/>
          </p:cNvSpPr>
          <p:nvPr>
            <p:ph type="dt" sz="half" idx="10"/>
          </p:nvPr>
        </p:nvSpPr>
        <p:spPr/>
        <p:txBody>
          <a:bodyPr/>
          <a:lstStyle>
            <a:lvl1pPr>
              <a:defRPr/>
            </a:lvl1pPr>
          </a:lstStyle>
          <a:p>
            <a:pPr>
              <a:defRPr/>
            </a:pPr>
            <a:fld id="{58082274-806B-4767-ABE5-F1F70869C7D0}" type="datetimeFigureOut">
              <a:rPr lang="en-US" altLang="en-US"/>
              <a:pPr>
                <a:defRPr/>
              </a:pPr>
              <a:t>8/18/20</a:t>
            </a:fld>
            <a:endParaRPr lang="en-US" altLang="en-US"/>
          </a:p>
        </p:txBody>
      </p:sp>
      <p:sp>
        <p:nvSpPr>
          <p:cNvPr id="6" name="Footer Placeholder 4">
            <a:extLst>
              <a:ext uri="{FF2B5EF4-FFF2-40B4-BE49-F238E27FC236}">
                <a16:creationId xmlns:a16="http://schemas.microsoft.com/office/drawing/2014/main" id="{FF6922F8-124D-4BBF-988D-2A66E3675D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FC96CA-3186-42C9-9541-85678A106B8E}"/>
              </a:ext>
            </a:extLst>
          </p:cNvPr>
          <p:cNvSpPr>
            <a:spLocks noGrp="1"/>
          </p:cNvSpPr>
          <p:nvPr>
            <p:ph type="sldNum" sz="quarter" idx="12"/>
          </p:nvPr>
        </p:nvSpPr>
        <p:spPr/>
        <p:txBody>
          <a:bodyPr/>
          <a:lstStyle>
            <a:lvl1pPr>
              <a:defRPr/>
            </a:lvl1pPr>
          </a:lstStyle>
          <a:p>
            <a:pPr>
              <a:defRPr/>
            </a:pPr>
            <a:fld id="{4B78C3F9-5F4C-4E8C-AE25-986BC0348342}" type="slidenum">
              <a:rPr lang="en-US" altLang="en-US"/>
              <a:pPr>
                <a:defRPr/>
              </a:pPr>
              <a:t>‹#›</a:t>
            </a:fld>
            <a:endParaRPr lang="en-US" altLang="en-US"/>
          </a:p>
        </p:txBody>
      </p:sp>
    </p:spTree>
    <p:extLst>
      <p:ext uri="{BB962C8B-B14F-4D97-AF65-F5344CB8AC3E}">
        <p14:creationId xmlns:p14="http://schemas.microsoft.com/office/powerpoint/2010/main" val="18359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5F625E-CE96-428C-BD51-2EA92A90D562}"/>
              </a:ext>
            </a:extLst>
          </p:cNvPr>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00CC5A6-221A-4E63-86E1-C9C785018326}"/>
              </a:ext>
            </a:extLst>
          </p:cNvPr>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5BB28E5-7C42-4D83-B06F-84F62923FF7E}"/>
              </a:ext>
            </a:extLst>
          </p:cNvPr>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CD851788-E5A5-4754-AED9-C0B843A51B39}"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16F0E304-AC3E-4138-9FCF-DE87774A567B}"/>
              </a:ext>
            </a:extLst>
          </p:cNvPr>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48C8DE4-1954-445F-AC3E-6D3188E177F8}"/>
              </a:ext>
            </a:extLst>
          </p:cNvPr>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a:defRPr/>
            </a:pPr>
            <a:fld id="{7E42A00C-79AC-464F-8CEC-5A6BCDFC76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pvms.pasco.k12.fl.us/ib-myp-polici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3.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C4BDB7-1064-4FDD-A5B6-F270EC017FDF}"/>
              </a:ext>
            </a:extLst>
          </p:cNvPr>
          <p:cNvSpPr txBox="1"/>
          <p:nvPr/>
        </p:nvSpPr>
        <p:spPr>
          <a:xfrm>
            <a:off x="25400" y="2124075"/>
            <a:ext cx="2027238" cy="307975"/>
          </a:xfrm>
          <a:prstGeom prst="rect">
            <a:avLst/>
          </a:prstGeom>
          <a:noFill/>
        </p:spPr>
        <p:txBody>
          <a:bodyPr>
            <a:spAutoFit/>
          </a:bodyPr>
          <a:lstStyle/>
          <a:p>
            <a:pPr algn="ctr" eaLnBrk="1" hangingPunct="1">
              <a:defRPr/>
            </a:pPr>
            <a:r>
              <a:rPr lang="en-US" sz="1400" b="1" cap="all" dirty="0">
                <a:latin typeface="Chalkboard" panose="03050602040202020205" pitchFamily="66" charset="77"/>
                <a:ea typeface="ＭＳ Ｐゴシック" charset="0"/>
                <a:cs typeface="Arial Black"/>
              </a:rPr>
              <a:t>contact me</a:t>
            </a:r>
          </a:p>
        </p:txBody>
      </p:sp>
      <p:cxnSp>
        <p:nvCxnSpPr>
          <p:cNvPr id="6" name="Straight Connector 5">
            <a:extLst>
              <a:ext uri="{FF2B5EF4-FFF2-40B4-BE49-F238E27FC236}">
                <a16:creationId xmlns:a16="http://schemas.microsoft.com/office/drawing/2014/main" id="{6ED8A170-0BDB-4E16-9CD7-75BA4A1B5BA0}"/>
              </a:ext>
            </a:extLst>
          </p:cNvPr>
          <p:cNvCxnSpPr>
            <a:cxnSpLocks noChangeShapeType="1"/>
          </p:cNvCxnSpPr>
          <p:nvPr/>
        </p:nvCxnSpPr>
        <p:spPr bwMode="auto">
          <a:xfrm>
            <a:off x="2095119" y="2212975"/>
            <a:ext cx="17462" cy="21717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2F47D6A9-9621-45AF-9582-CF59825371EC}"/>
              </a:ext>
            </a:extLst>
          </p:cNvPr>
          <p:cNvSpPr txBox="1"/>
          <p:nvPr/>
        </p:nvSpPr>
        <p:spPr>
          <a:xfrm>
            <a:off x="2665413" y="2698750"/>
            <a:ext cx="4464050" cy="307975"/>
          </a:xfrm>
          <a:prstGeom prst="rect">
            <a:avLst/>
          </a:prstGeom>
          <a:noFill/>
        </p:spPr>
        <p:txBody>
          <a:bodyPr>
            <a:spAutoFit/>
          </a:bodyPr>
          <a:lstStyle/>
          <a:p>
            <a:pPr algn="ctr" eaLnBrk="1" hangingPunct="1">
              <a:defRPr/>
            </a:pPr>
            <a:r>
              <a:rPr lang="en-US" sz="1400" b="1" cap="all" dirty="0">
                <a:latin typeface="Chalkboard" panose="03050602040202020205" pitchFamily="66" charset="77"/>
                <a:ea typeface="ＭＳ Ｐゴシック" charset="0"/>
                <a:cs typeface="Arial Black"/>
              </a:rPr>
              <a:t>Middle Years </a:t>
            </a:r>
            <a:r>
              <a:rPr lang="en-US" sz="1400" b="1" cap="all" dirty="0" err="1">
                <a:latin typeface="Chalkboard" panose="03050602040202020205" pitchFamily="66" charset="77"/>
                <a:ea typeface="ＭＳ Ｐゴシック" charset="0"/>
                <a:cs typeface="Arial Black"/>
              </a:rPr>
              <a:t>Programme</a:t>
            </a:r>
            <a:r>
              <a:rPr lang="en-US" sz="1400" b="1" cap="all" dirty="0">
                <a:latin typeface="Chalkboard" panose="03050602040202020205" pitchFamily="66" charset="77"/>
                <a:ea typeface="ＭＳ Ｐゴシック" charset="0"/>
                <a:cs typeface="Arial Black"/>
              </a:rPr>
              <a:t> Policies</a:t>
            </a:r>
          </a:p>
        </p:txBody>
      </p:sp>
      <p:pic>
        <p:nvPicPr>
          <p:cNvPr id="15364" name="Picture 8" descr="email.png">
            <a:extLst>
              <a:ext uri="{FF2B5EF4-FFF2-40B4-BE49-F238E27FC236}">
                <a16:creationId xmlns:a16="http://schemas.microsoft.com/office/drawing/2014/main" id="{DE4896EB-F1E7-46FF-B93E-247FFB71FC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075" y="2479675"/>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phone.png">
            <a:extLst>
              <a:ext uri="{FF2B5EF4-FFF2-40B4-BE49-F238E27FC236}">
                <a16:creationId xmlns:a16="http://schemas.microsoft.com/office/drawing/2014/main" id="{07042710-44E7-46CD-B4EA-A2C697AA284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013" y="2955925"/>
            <a:ext cx="273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a:extLst>
              <a:ext uri="{FF2B5EF4-FFF2-40B4-BE49-F238E27FC236}">
                <a16:creationId xmlns:a16="http://schemas.microsoft.com/office/drawing/2014/main" id="{EA3A7072-53AA-4098-811F-487D35349472}"/>
              </a:ext>
            </a:extLst>
          </p:cNvPr>
          <p:cNvCxnSpPr>
            <a:cxnSpLocks noChangeShapeType="1"/>
          </p:cNvCxnSpPr>
          <p:nvPr/>
        </p:nvCxnSpPr>
        <p:spPr bwMode="auto">
          <a:xfrm flipH="1">
            <a:off x="216749" y="4512367"/>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5367" name="Picture 23" descr="laptop.png">
            <a:extLst>
              <a:ext uri="{FF2B5EF4-FFF2-40B4-BE49-F238E27FC236}">
                <a16:creationId xmlns:a16="http://schemas.microsoft.com/office/drawing/2014/main" id="{566405A8-644E-4057-85F0-1B107C39E9C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9075" y="3421063"/>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155E95A4-9381-43B4-87EF-6B408B8B6796}"/>
              </a:ext>
            </a:extLst>
          </p:cNvPr>
          <p:cNvSpPr txBox="1"/>
          <p:nvPr/>
        </p:nvSpPr>
        <p:spPr>
          <a:xfrm>
            <a:off x="5070475" y="4473575"/>
            <a:ext cx="2522538" cy="307975"/>
          </a:xfrm>
          <a:prstGeom prst="rect">
            <a:avLst/>
          </a:prstGeom>
          <a:noFill/>
        </p:spPr>
        <p:txBody>
          <a:bodyPr>
            <a:spAutoFit/>
          </a:bodyPr>
          <a:lstStyle/>
          <a:p>
            <a:pPr algn="ctr" eaLnBrk="1" hangingPunct="1">
              <a:defRPr/>
            </a:pPr>
            <a:r>
              <a:rPr lang="en-US" sz="1400" b="1" cap="all" dirty="0">
                <a:latin typeface="Chalkboard" panose="03050602040202020205" pitchFamily="66" charset="77"/>
                <a:ea typeface="ＭＳ Ｐゴシック" charset="0"/>
                <a:cs typeface="Arial Black"/>
              </a:rPr>
              <a:t>Grading/Assessment</a:t>
            </a:r>
          </a:p>
        </p:txBody>
      </p:sp>
      <p:sp>
        <p:nvSpPr>
          <p:cNvPr id="15369" name="TextBox 28">
            <a:extLst>
              <a:ext uri="{FF2B5EF4-FFF2-40B4-BE49-F238E27FC236}">
                <a16:creationId xmlns:a16="http://schemas.microsoft.com/office/drawing/2014/main" id="{6598A696-177C-4AF2-9156-F37A8BE16A78}"/>
              </a:ext>
            </a:extLst>
          </p:cNvPr>
          <p:cNvSpPr txBox="1">
            <a:spLocks noChangeArrowheads="1"/>
          </p:cNvSpPr>
          <p:nvPr/>
        </p:nvSpPr>
        <p:spPr bwMode="auto">
          <a:xfrm>
            <a:off x="5692775" y="5508625"/>
            <a:ext cx="463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40%</a:t>
            </a:r>
          </a:p>
        </p:txBody>
      </p:sp>
      <p:sp>
        <p:nvSpPr>
          <p:cNvPr id="15370" name="TextBox 33">
            <a:extLst>
              <a:ext uri="{FF2B5EF4-FFF2-40B4-BE49-F238E27FC236}">
                <a16:creationId xmlns:a16="http://schemas.microsoft.com/office/drawing/2014/main" id="{28720CE5-389E-455C-9ED5-5EAB05DF5FC6}"/>
              </a:ext>
            </a:extLst>
          </p:cNvPr>
          <p:cNvSpPr txBox="1">
            <a:spLocks noChangeArrowheads="1"/>
          </p:cNvSpPr>
          <p:nvPr/>
        </p:nvSpPr>
        <p:spPr bwMode="auto">
          <a:xfrm>
            <a:off x="6156325" y="5500688"/>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35%</a:t>
            </a:r>
          </a:p>
        </p:txBody>
      </p:sp>
      <p:cxnSp>
        <p:nvCxnSpPr>
          <p:cNvPr id="40" name="Straight Connector 39">
            <a:extLst>
              <a:ext uri="{FF2B5EF4-FFF2-40B4-BE49-F238E27FC236}">
                <a16:creationId xmlns:a16="http://schemas.microsoft.com/office/drawing/2014/main" id="{29BF3A86-B055-4B11-9A13-65202CF787D1}"/>
              </a:ext>
            </a:extLst>
          </p:cNvPr>
          <p:cNvCxnSpPr>
            <a:cxnSpLocks noChangeShapeType="1"/>
          </p:cNvCxnSpPr>
          <p:nvPr/>
        </p:nvCxnSpPr>
        <p:spPr bwMode="auto">
          <a:xfrm>
            <a:off x="5005077" y="4502150"/>
            <a:ext cx="38100" cy="5405438"/>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372" name="TextBox 2054">
            <a:extLst>
              <a:ext uri="{FF2B5EF4-FFF2-40B4-BE49-F238E27FC236}">
                <a16:creationId xmlns:a16="http://schemas.microsoft.com/office/drawing/2014/main" id="{0B7C9F0C-1DEC-43BC-BA47-5AE0608A1E3C}"/>
              </a:ext>
            </a:extLst>
          </p:cNvPr>
          <p:cNvSpPr txBox="1">
            <a:spLocks noChangeArrowheads="1"/>
          </p:cNvSpPr>
          <p:nvPr/>
        </p:nvSpPr>
        <p:spPr bwMode="auto">
          <a:xfrm>
            <a:off x="5053757" y="6410181"/>
            <a:ext cx="2718643"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dirty="0">
                <a:latin typeface="Chalkboard" panose="03050602040202020205" pitchFamily="66" charset="77"/>
              </a:rPr>
              <a:t>Grading Scale</a:t>
            </a:r>
          </a:p>
          <a:p>
            <a:pPr algn="ctr" eaLnBrk="1" hangingPunct="1">
              <a:spcBef>
                <a:spcPct val="0"/>
              </a:spcBef>
              <a:buNone/>
            </a:pPr>
            <a:r>
              <a:rPr lang="en-US" altLang="en-US" sz="800" i="1" dirty="0">
                <a:latin typeface="Arial Narrow" panose="020B0606020202030204" pitchFamily="34" charset="0"/>
              </a:rPr>
              <a:t>used for all assignments, assessments and final grades.  Not used for performance based, summative assessments </a:t>
            </a:r>
          </a:p>
          <a:p>
            <a:pPr algn="ctr" eaLnBrk="1" hangingPunct="1">
              <a:spcBef>
                <a:spcPct val="0"/>
              </a:spcBef>
              <a:buFontTx/>
              <a:buNone/>
            </a:pPr>
            <a:r>
              <a:rPr lang="en-US" altLang="en-US" sz="1100" dirty="0">
                <a:latin typeface="Arial Narrow" panose="020B0606020202030204" pitchFamily="34" charset="0"/>
              </a:rPr>
              <a:t>90-100%       A</a:t>
            </a:r>
          </a:p>
          <a:p>
            <a:pPr algn="ctr" eaLnBrk="1" hangingPunct="1">
              <a:spcBef>
                <a:spcPct val="0"/>
              </a:spcBef>
              <a:buFontTx/>
              <a:buNone/>
            </a:pPr>
            <a:r>
              <a:rPr lang="en-US" altLang="en-US" sz="1100" dirty="0">
                <a:latin typeface="Arial Narrow" panose="020B0606020202030204" pitchFamily="34" charset="0"/>
              </a:rPr>
              <a:t>80-89 %        B</a:t>
            </a:r>
          </a:p>
          <a:p>
            <a:pPr algn="ctr" eaLnBrk="1" hangingPunct="1">
              <a:spcBef>
                <a:spcPct val="0"/>
              </a:spcBef>
              <a:buFontTx/>
              <a:buNone/>
            </a:pPr>
            <a:r>
              <a:rPr lang="en-US" altLang="en-US" sz="1100" dirty="0">
                <a:latin typeface="Arial Narrow" panose="020B0606020202030204" pitchFamily="34" charset="0"/>
              </a:rPr>
              <a:t>70-79 %        C</a:t>
            </a:r>
          </a:p>
          <a:p>
            <a:pPr algn="ctr" eaLnBrk="1" hangingPunct="1">
              <a:spcBef>
                <a:spcPct val="0"/>
              </a:spcBef>
              <a:buFontTx/>
              <a:buNone/>
            </a:pPr>
            <a:r>
              <a:rPr lang="en-US" altLang="en-US" sz="1100" dirty="0">
                <a:latin typeface="Arial Narrow" panose="020B0606020202030204" pitchFamily="34" charset="0"/>
              </a:rPr>
              <a:t>60-69%         D</a:t>
            </a:r>
          </a:p>
          <a:p>
            <a:pPr algn="ctr" eaLnBrk="1" hangingPunct="1">
              <a:spcBef>
                <a:spcPct val="0"/>
              </a:spcBef>
              <a:buFontTx/>
              <a:buNone/>
            </a:pPr>
            <a:r>
              <a:rPr lang="en-US" altLang="en-US" sz="1100" dirty="0">
                <a:latin typeface="Arial Narrow" panose="020B0606020202030204" pitchFamily="34" charset="0"/>
              </a:rPr>
              <a:t>0-59%           F</a:t>
            </a:r>
          </a:p>
          <a:p>
            <a:pPr eaLnBrk="1" hangingPunct="1">
              <a:spcBef>
                <a:spcPct val="0"/>
              </a:spcBef>
              <a:buFontTx/>
              <a:buNone/>
            </a:pPr>
            <a:endParaRPr lang="en-US" altLang="en-US" sz="1100" dirty="0">
              <a:latin typeface="Arial Narrow" panose="020B0606020202030204" pitchFamily="34" charset="0"/>
            </a:endParaRPr>
          </a:p>
        </p:txBody>
      </p:sp>
      <p:sp>
        <p:nvSpPr>
          <p:cNvPr id="36" name="TextBox 35">
            <a:extLst>
              <a:ext uri="{FF2B5EF4-FFF2-40B4-BE49-F238E27FC236}">
                <a16:creationId xmlns:a16="http://schemas.microsoft.com/office/drawing/2014/main" id="{AB69D57E-077A-4121-ADBF-F78A7A7C7E09}"/>
              </a:ext>
            </a:extLst>
          </p:cNvPr>
          <p:cNvSpPr txBox="1"/>
          <p:nvPr/>
        </p:nvSpPr>
        <p:spPr>
          <a:xfrm>
            <a:off x="439738" y="4502150"/>
            <a:ext cx="4114800" cy="307975"/>
          </a:xfrm>
          <a:prstGeom prst="rect">
            <a:avLst/>
          </a:prstGeom>
          <a:noFill/>
        </p:spPr>
        <p:txBody>
          <a:bodyPr>
            <a:spAutoFit/>
          </a:bodyPr>
          <a:lstStyle/>
          <a:p>
            <a:pPr algn="ctr" eaLnBrk="1" hangingPunct="1">
              <a:defRPr/>
            </a:pPr>
            <a:r>
              <a:rPr lang="en-US" sz="1400" b="1" cap="all" dirty="0">
                <a:latin typeface="Chalkboard" panose="03050602040202020205" pitchFamily="66" charset="77"/>
                <a:ea typeface="ＭＳ Ｐゴシック" charset="0"/>
                <a:cs typeface="Arial Black"/>
              </a:rPr>
              <a:t>Behavior Expectations</a:t>
            </a:r>
          </a:p>
        </p:txBody>
      </p:sp>
      <p:sp>
        <p:nvSpPr>
          <p:cNvPr id="15374" name="TextBox 18">
            <a:extLst>
              <a:ext uri="{FF2B5EF4-FFF2-40B4-BE49-F238E27FC236}">
                <a16:creationId xmlns:a16="http://schemas.microsoft.com/office/drawing/2014/main" id="{77455D84-1577-4AEF-BE17-CDAD4FD171AD}"/>
              </a:ext>
            </a:extLst>
          </p:cNvPr>
          <p:cNvSpPr txBox="1">
            <a:spLocks noChangeArrowheads="1"/>
          </p:cNvSpPr>
          <p:nvPr/>
        </p:nvSpPr>
        <p:spPr bwMode="auto">
          <a:xfrm>
            <a:off x="69850" y="4725988"/>
            <a:ext cx="30099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dirty="0">
                <a:latin typeface="Arial Narrow" panose="020B0606020202030204" pitchFamily="34" charset="0"/>
              </a:rPr>
              <a:t>1. Be in seat when tardy bell rings.</a:t>
            </a:r>
          </a:p>
          <a:p>
            <a:pPr eaLnBrk="1" hangingPunct="1">
              <a:spcBef>
                <a:spcPct val="0"/>
              </a:spcBef>
              <a:buFontTx/>
              <a:buNone/>
            </a:pPr>
            <a:r>
              <a:rPr lang="en-US" altLang="en-US" sz="1100" dirty="0">
                <a:latin typeface="Arial Narrow" panose="020B0606020202030204" pitchFamily="34" charset="0"/>
              </a:rPr>
              <a:t>2. Put proper heading on all work.</a:t>
            </a:r>
          </a:p>
          <a:p>
            <a:pPr eaLnBrk="1" hangingPunct="1">
              <a:spcBef>
                <a:spcPct val="0"/>
              </a:spcBef>
              <a:buFontTx/>
              <a:buNone/>
            </a:pPr>
            <a:r>
              <a:rPr lang="en-US" altLang="en-US" sz="1100" dirty="0">
                <a:latin typeface="Arial Narrow" panose="020B0606020202030204" pitchFamily="34" charset="0"/>
              </a:rPr>
              <a:t>3. Do not use electronic devices in class without teacher permission.</a:t>
            </a:r>
          </a:p>
          <a:p>
            <a:pPr eaLnBrk="1" hangingPunct="1">
              <a:spcBef>
                <a:spcPct val="0"/>
              </a:spcBef>
              <a:buFontTx/>
              <a:buNone/>
            </a:pPr>
            <a:r>
              <a:rPr lang="en-US" altLang="en-US" sz="1100" dirty="0">
                <a:latin typeface="Arial Narrow" panose="020B0606020202030204" pitchFamily="34" charset="0"/>
              </a:rPr>
              <a:t>4. Bring all of your supplies to class daily.</a:t>
            </a:r>
          </a:p>
          <a:p>
            <a:pPr eaLnBrk="1" hangingPunct="1">
              <a:spcBef>
                <a:spcPct val="0"/>
              </a:spcBef>
              <a:buFontTx/>
              <a:buNone/>
            </a:pPr>
            <a:r>
              <a:rPr lang="en-US" altLang="en-US" sz="1100" dirty="0">
                <a:latin typeface="Arial Narrow" panose="020B0606020202030204" pitchFamily="34" charset="0"/>
              </a:rPr>
              <a:t>5. Complete all of your work and turn it in on time.</a:t>
            </a:r>
          </a:p>
          <a:p>
            <a:pPr eaLnBrk="1" hangingPunct="1">
              <a:spcBef>
                <a:spcPct val="0"/>
              </a:spcBef>
              <a:buFontTx/>
              <a:buNone/>
            </a:pPr>
            <a:r>
              <a:rPr lang="en-US" altLang="en-US" sz="1100" dirty="0">
                <a:latin typeface="Arial Narrow" panose="020B0606020202030204" pitchFamily="34" charset="0"/>
              </a:rPr>
              <a:t>6. Respect your teacher &amp; classmates.</a:t>
            </a:r>
          </a:p>
          <a:p>
            <a:pPr eaLnBrk="1" hangingPunct="1">
              <a:spcBef>
                <a:spcPct val="0"/>
              </a:spcBef>
              <a:buFontTx/>
              <a:buNone/>
            </a:pPr>
            <a:r>
              <a:rPr lang="en-US" altLang="en-US" sz="1100" dirty="0">
                <a:latin typeface="Arial Narrow" panose="020B0606020202030204" pitchFamily="34" charset="0"/>
              </a:rPr>
              <a:t>7. Adhere to all MYP policies.</a:t>
            </a:r>
          </a:p>
        </p:txBody>
      </p:sp>
      <p:sp>
        <p:nvSpPr>
          <p:cNvPr id="20" name="Left Arrow 19">
            <a:extLst>
              <a:ext uri="{FF2B5EF4-FFF2-40B4-BE49-F238E27FC236}">
                <a16:creationId xmlns:a16="http://schemas.microsoft.com/office/drawing/2014/main" id="{ED1EDF23-C65D-446B-9B39-F733034EDC1B}"/>
              </a:ext>
            </a:extLst>
          </p:cNvPr>
          <p:cNvSpPr>
            <a:spLocks noChangeAspect="1" noChangeArrowheads="1"/>
          </p:cNvSpPr>
          <p:nvPr/>
        </p:nvSpPr>
        <p:spPr bwMode="auto">
          <a:xfrm>
            <a:off x="3367567" y="5082715"/>
            <a:ext cx="1342456" cy="835485"/>
          </a:xfrm>
          <a:prstGeom prst="leftArrow">
            <a:avLst>
              <a:gd name="adj1" fmla="val 50000"/>
              <a:gd name="adj2" fmla="val 50007"/>
            </a:avLst>
          </a:prstGeom>
          <a:solidFill>
            <a:srgbClr val="404040"/>
          </a:solidFill>
          <a:ln w="9525">
            <a:solidFill>
              <a:srgbClr val="404040"/>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1000" dirty="0">
                <a:solidFill>
                  <a:schemeClr val="lt1"/>
                </a:solidFill>
                <a:latin typeface="Arial Black"/>
                <a:ea typeface="+mn-ea"/>
                <a:cs typeface="Arial Black"/>
              </a:rPr>
              <a:t>Classroom Rules</a:t>
            </a:r>
          </a:p>
        </p:txBody>
      </p:sp>
      <p:sp>
        <p:nvSpPr>
          <p:cNvPr id="54" name="Left Arrow 53">
            <a:extLst>
              <a:ext uri="{FF2B5EF4-FFF2-40B4-BE49-F238E27FC236}">
                <a16:creationId xmlns:a16="http://schemas.microsoft.com/office/drawing/2014/main" id="{114016AC-A8CE-4C3A-B853-E271CB1D9E0D}"/>
              </a:ext>
            </a:extLst>
          </p:cNvPr>
          <p:cNvSpPr>
            <a:spLocks noChangeAspect="1" noChangeArrowheads="1"/>
          </p:cNvSpPr>
          <p:nvPr/>
        </p:nvSpPr>
        <p:spPr bwMode="auto">
          <a:xfrm rot="-1260555">
            <a:off x="3807093" y="6544836"/>
            <a:ext cx="1058862" cy="1027298"/>
          </a:xfrm>
          <a:prstGeom prst="leftArrow">
            <a:avLst>
              <a:gd name="adj1" fmla="val 50000"/>
              <a:gd name="adj2" fmla="val 49930"/>
            </a:avLst>
          </a:prstGeom>
          <a:solidFill>
            <a:srgbClr val="7F7F7F"/>
          </a:solidFill>
          <a:ln w="9525">
            <a:solidFill>
              <a:srgbClr val="7F7F7F"/>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1000" dirty="0">
                <a:solidFill>
                  <a:schemeClr val="lt1"/>
                </a:solidFill>
                <a:latin typeface="Arial Black"/>
                <a:ea typeface="+mn-ea"/>
                <a:cs typeface="Arial Black"/>
              </a:rPr>
              <a:t>Behavior</a:t>
            </a:r>
            <a:r>
              <a:rPr lang="en-US" dirty="0">
                <a:solidFill>
                  <a:schemeClr val="lt1"/>
                </a:solidFill>
                <a:latin typeface="Arial Black"/>
                <a:ea typeface="+mn-ea"/>
                <a:cs typeface="Arial Black"/>
              </a:rPr>
              <a:t> </a:t>
            </a:r>
            <a:r>
              <a:rPr lang="en-US" sz="1000" dirty="0">
                <a:solidFill>
                  <a:schemeClr val="lt1"/>
                </a:solidFill>
                <a:latin typeface="Arial Black"/>
                <a:ea typeface="+mn-ea"/>
                <a:cs typeface="Arial Black"/>
              </a:rPr>
              <a:t>Plan</a:t>
            </a:r>
          </a:p>
        </p:txBody>
      </p:sp>
      <p:sp>
        <p:nvSpPr>
          <p:cNvPr id="21" name="Right Arrow 20">
            <a:extLst>
              <a:ext uri="{FF2B5EF4-FFF2-40B4-BE49-F238E27FC236}">
                <a16:creationId xmlns:a16="http://schemas.microsoft.com/office/drawing/2014/main" id="{BB0FFAE2-E7CA-4E9E-BB0B-548E4F81FAC1}"/>
              </a:ext>
            </a:extLst>
          </p:cNvPr>
          <p:cNvSpPr>
            <a:spLocks noChangeAspect="1" noChangeArrowheads="1"/>
          </p:cNvSpPr>
          <p:nvPr/>
        </p:nvSpPr>
        <p:spPr bwMode="auto">
          <a:xfrm>
            <a:off x="136526" y="8134709"/>
            <a:ext cx="1263650" cy="834246"/>
          </a:xfrm>
          <a:prstGeom prst="rightArrow">
            <a:avLst>
              <a:gd name="adj1" fmla="val 50000"/>
              <a:gd name="adj2" fmla="val 49968"/>
            </a:avLst>
          </a:prstGeom>
          <a:pattFill prst="pct75">
            <a:fgClr>
              <a:schemeClr val="tx1"/>
            </a:fgClr>
            <a:bgClr>
              <a:schemeClr val="bg1"/>
            </a:bgClr>
          </a:pattFill>
          <a:ln w="9525">
            <a:solidFill>
              <a:schemeClr val="tx1"/>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1000" dirty="0">
                <a:solidFill>
                  <a:schemeClr val="lt1"/>
                </a:solidFill>
                <a:latin typeface="Arial Black"/>
                <a:ea typeface="+mn-ea"/>
                <a:cs typeface="Arial Black"/>
              </a:rPr>
              <a:t>Rewards</a:t>
            </a:r>
          </a:p>
        </p:txBody>
      </p:sp>
      <p:graphicFrame>
        <p:nvGraphicFramePr>
          <p:cNvPr id="57" name="Table 56">
            <a:extLst>
              <a:ext uri="{FF2B5EF4-FFF2-40B4-BE49-F238E27FC236}">
                <a16:creationId xmlns:a16="http://schemas.microsoft.com/office/drawing/2014/main" id="{8FA57B12-F5AD-415A-9965-8A48C9335859}"/>
              </a:ext>
            </a:extLst>
          </p:cNvPr>
          <p:cNvGraphicFramePr>
            <a:graphicFrameLocks noGrp="1"/>
          </p:cNvGraphicFramePr>
          <p:nvPr>
            <p:extLst>
              <p:ext uri="{D42A27DB-BD31-4B8C-83A1-F6EECF244321}">
                <p14:modId xmlns:p14="http://schemas.microsoft.com/office/powerpoint/2010/main" val="1356000130"/>
              </p:ext>
            </p:extLst>
          </p:nvPr>
        </p:nvGraphicFramePr>
        <p:xfrm>
          <a:off x="379568" y="2351015"/>
          <a:ext cx="1760127" cy="2519993"/>
        </p:xfrm>
        <a:graphic>
          <a:graphicData uri="http://schemas.openxmlformats.org/drawingml/2006/table">
            <a:tbl>
              <a:tblPr firstRow="1" bandRow="1">
                <a:tableStyleId>{2D5ABB26-0587-4C30-8999-92F81FD0307C}</a:tableStyleId>
              </a:tblPr>
              <a:tblGrid>
                <a:gridCol w="1760127">
                  <a:extLst>
                    <a:ext uri="{9D8B030D-6E8A-4147-A177-3AD203B41FA5}">
                      <a16:colId xmlns:a16="http://schemas.microsoft.com/office/drawing/2014/main" val="20000"/>
                    </a:ext>
                  </a:extLst>
                </a:gridCol>
              </a:tblGrid>
              <a:tr h="446186">
                <a:tc>
                  <a:txBody>
                    <a:bodyPr/>
                    <a:lstStyle/>
                    <a:p>
                      <a:r>
                        <a:rPr lang="en-US" sz="1200" dirty="0">
                          <a:latin typeface="Arial Narrow"/>
                          <a:cs typeface="Arial Narrow"/>
                        </a:rPr>
                        <a:t>  </a:t>
                      </a:r>
                      <a:r>
                        <a:rPr lang="en-US" sz="1100" dirty="0">
                          <a:latin typeface="Arial Narrow"/>
                          <a:cs typeface="Arial Narrow"/>
                        </a:rPr>
                        <a:t>mfernand@pasco.k12.fl.us</a:t>
                      </a:r>
                    </a:p>
                  </a:txBody>
                  <a:tcPr marL="91444" marR="91444" marT="45732" marB="45732" anchor="ctr"/>
                </a:tc>
                <a:extLst>
                  <a:ext uri="{0D108BD9-81ED-4DB2-BD59-A6C34878D82A}">
                    <a16:rowId xmlns:a16="http://schemas.microsoft.com/office/drawing/2014/main" val="10000"/>
                  </a:ext>
                </a:extLst>
              </a:tr>
              <a:tr h="438910">
                <a:tc>
                  <a:txBody>
                    <a:bodyPr/>
                    <a:lstStyle/>
                    <a:p>
                      <a:r>
                        <a:rPr lang="en-US" sz="1200" dirty="0">
                          <a:latin typeface="Arial Narrow"/>
                          <a:cs typeface="Arial Narrow"/>
                        </a:rPr>
                        <a:t>   (</a:t>
                      </a:r>
                      <a:r>
                        <a:rPr lang="en-US" sz="1100" dirty="0">
                          <a:latin typeface="Arial Narrow"/>
                          <a:cs typeface="Arial Narrow"/>
                        </a:rPr>
                        <a:t>813)778-5823 text or voice</a:t>
                      </a:r>
                    </a:p>
                  </a:txBody>
                  <a:tcPr marL="91444" marR="91444" marT="45732" marB="45732" anchor="ctr"/>
                </a:tc>
                <a:extLst>
                  <a:ext uri="{0D108BD9-81ED-4DB2-BD59-A6C34878D82A}">
                    <a16:rowId xmlns:a16="http://schemas.microsoft.com/office/drawing/2014/main" val="10001"/>
                  </a:ext>
                </a:extLst>
              </a:tr>
              <a:tr h="68084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Arial Narrow"/>
                          <a:cs typeface="Arial Narrow"/>
                        </a:rPr>
                        <a:t>   </a:t>
                      </a:r>
                      <a:r>
                        <a:rPr lang="en-US" sz="1100" b="0" dirty="0" err="1">
                          <a:solidFill>
                            <a:schemeClr val="tx1"/>
                          </a:solidFill>
                          <a:latin typeface="Arial Narrow"/>
                          <a:cs typeface="Arial Narrow"/>
                        </a:rPr>
                        <a:t>rmd</a:t>
                      </a:r>
                      <a:r>
                        <a:rPr lang="en-US" sz="1100" b="0" dirty="0">
                          <a:solidFill>
                            <a:schemeClr val="tx1"/>
                          </a:solidFill>
                          <a:latin typeface="Arial Narrow"/>
                          <a:cs typeface="Arial Narrow"/>
                        </a:rPr>
                        <a:t>.@</a:t>
                      </a:r>
                      <a:r>
                        <a:rPr lang="en-US" sz="1100" b="0" dirty="0" err="1">
                          <a:solidFill>
                            <a:schemeClr val="tx1"/>
                          </a:solidFill>
                          <a:latin typeface="Arial Narrow"/>
                          <a:cs typeface="Arial Narrow"/>
                        </a:rPr>
                        <a:t>fernand</a:t>
                      </a:r>
                      <a:r>
                        <a:rPr lang="en-US" sz="1100" b="0" dirty="0">
                          <a:solidFill>
                            <a:schemeClr val="tx1"/>
                          </a:solidFill>
                          <a:latin typeface="Arial Narrow"/>
                          <a:cs typeface="Arial Narrow"/>
                        </a:rPr>
                        <a:t>-#  (# is the                                   </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Narrow"/>
                          <a:cs typeface="Arial Narrow"/>
                        </a:rPr>
                        <a:t>           class period number)</a:t>
                      </a:r>
                      <a:endParaRPr lang="en-US" sz="1100" b="0" baseline="0" dirty="0">
                        <a:solidFill>
                          <a:schemeClr val="tx1"/>
                        </a:solidFill>
                        <a:latin typeface="Arial Narrow"/>
                        <a:cs typeface="Arial Narrow"/>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baseline="0" dirty="0">
                          <a:solidFill>
                            <a:schemeClr val="tx1"/>
                          </a:solidFill>
                          <a:latin typeface="Arial Narrow"/>
                          <a:cs typeface="Arial Narrow"/>
                        </a:rPr>
                        <a:t>  </a:t>
                      </a:r>
                    </a:p>
                  </a:txBody>
                  <a:tcPr marL="91444" marR="91444" marT="45732" marB="45732" anchor="ctr"/>
                </a:tc>
                <a:extLst>
                  <a:ext uri="{0D108BD9-81ED-4DB2-BD59-A6C34878D82A}">
                    <a16:rowId xmlns:a16="http://schemas.microsoft.com/office/drawing/2014/main" val="10002"/>
                  </a:ext>
                </a:extLst>
              </a:tr>
              <a:tr h="477028">
                <a:tc>
                  <a:txBody>
                    <a:bodyPr/>
                    <a:lstStyle/>
                    <a:p>
                      <a:pPr algn="l"/>
                      <a:r>
                        <a:rPr lang="en-US" sz="1200" baseline="0" dirty="0">
                          <a:solidFill>
                            <a:srgbClr val="FF0000"/>
                          </a:solidFill>
                          <a:latin typeface="Arial Narrow"/>
                          <a:cs typeface="Arial Narrow"/>
                        </a:rPr>
                        <a:t>   </a:t>
                      </a:r>
                      <a:r>
                        <a:rPr lang="en-US" sz="1100" baseline="0" dirty="0">
                          <a:solidFill>
                            <a:schemeClr val="tx1"/>
                          </a:solidFill>
                          <a:latin typeface="Arial Narrow"/>
                          <a:cs typeface="Arial Narrow"/>
                        </a:rPr>
                        <a:t>Planning: 1</a:t>
                      </a:r>
                      <a:r>
                        <a:rPr lang="en-US" sz="1100" baseline="30000" dirty="0">
                          <a:solidFill>
                            <a:schemeClr val="tx1"/>
                          </a:solidFill>
                          <a:latin typeface="Arial Narrow"/>
                          <a:cs typeface="Arial Narrow"/>
                        </a:rPr>
                        <a:t>st</a:t>
                      </a:r>
                      <a:r>
                        <a:rPr lang="en-US" sz="1100" baseline="0" dirty="0">
                          <a:solidFill>
                            <a:schemeClr val="tx1"/>
                          </a:solidFill>
                          <a:latin typeface="Arial Narrow"/>
                          <a:cs typeface="Arial Narrow"/>
                        </a:rPr>
                        <a:t> and 3</a:t>
                      </a:r>
                      <a:r>
                        <a:rPr lang="en-US" sz="1100" baseline="30000" dirty="0">
                          <a:solidFill>
                            <a:schemeClr val="tx1"/>
                          </a:solidFill>
                          <a:latin typeface="Arial Narrow"/>
                          <a:cs typeface="Arial Narrow"/>
                        </a:rPr>
                        <a:t>rd </a:t>
                      </a:r>
                      <a:r>
                        <a:rPr lang="en-US" sz="1100" baseline="0" dirty="0">
                          <a:solidFill>
                            <a:schemeClr val="tx1"/>
                          </a:solidFill>
                          <a:latin typeface="Arial Narrow"/>
                          <a:cs typeface="Arial Narrow"/>
                        </a:rPr>
                        <a:t>periods,  </a:t>
                      </a:r>
                    </a:p>
                    <a:p>
                      <a:pPr algn="l"/>
                      <a:r>
                        <a:rPr lang="en-US" sz="1100" baseline="0" dirty="0">
                          <a:solidFill>
                            <a:schemeClr val="tx1"/>
                          </a:solidFill>
                          <a:latin typeface="Arial Narrow"/>
                          <a:cs typeface="Arial Narrow"/>
                        </a:rPr>
                        <a:t>    8:30-9:20 and 10:16 – 11:06        </a:t>
                      </a:r>
                      <a:endParaRPr lang="en-US" sz="1100" dirty="0">
                        <a:solidFill>
                          <a:schemeClr val="tx1"/>
                        </a:solidFill>
                        <a:latin typeface="Arial Narrow"/>
                        <a:cs typeface="Arial Narrow"/>
                      </a:endParaRPr>
                    </a:p>
                  </a:txBody>
                  <a:tcPr marL="91444" marR="91444" marT="45732" marB="45732" anchor="ctr"/>
                </a:tc>
                <a:extLst>
                  <a:ext uri="{0D108BD9-81ED-4DB2-BD59-A6C34878D82A}">
                    <a16:rowId xmlns:a16="http://schemas.microsoft.com/office/drawing/2014/main" val="10003"/>
                  </a:ext>
                </a:extLst>
              </a:tr>
              <a:tr h="477028">
                <a:tc>
                  <a:txBody>
                    <a:bodyPr/>
                    <a:lstStyle/>
                    <a:p>
                      <a:pPr algn="l"/>
                      <a:endParaRPr lang="en-US" sz="1200" dirty="0">
                        <a:solidFill>
                          <a:srgbClr val="FF0000"/>
                        </a:solidFill>
                        <a:latin typeface="Arial Narrow"/>
                        <a:cs typeface="Arial Narrow"/>
                      </a:endParaRPr>
                    </a:p>
                  </a:txBody>
                  <a:tcPr marL="91444" marR="91444" marT="45732" marB="45732" anchor="ctr"/>
                </a:tc>
                <a:extLst>
                  <a:ext uri="{0D108BD9-81ED-4DB2-BD59-A6C34878D82A}">
                    <a16:rowId xmlns:a16="http://schemas.microsoft.com/office/drawing/2014/main" val="10004"/>
                  </a:ext>
                </a:extLst>
              </a:tr>
            </a:tbl>
          </a:graphicData>
        </a:graphic>
      </p:graphicFrame>
      <p:sp>
        <p:nvSpPr>
          <p:cNvPr id="2" name="Rectangle 42">
            <a:extLst>
              <a:ext uri="{FF2B5EF4-FFF2-40B4-BE49-F238E27FC236}">
                <a16:creationId xmlns:a16="http://schemas.microsoft.com/office/drawing/2014/main" id="{2B0B2C96-63FD-4E71-99D1-53C87DB6B41E}"/>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endParaRPr lang="en-US">
              <a:latin typeface="Calibri" charset="0"/>
              <a:ea typeface="ＭＳ Ｐゴシック" charset="-128"/>
            </a:endParaRPr>
          </a:p>
        </p:txBody>
      </p:sp>
      <p:sp>
        <p:nvSpPr>
          <p:cNvPr id="15384" name="TextBox 6">
            <a:extLst>
              <a:ext uri="{FF2B5EF4-FFF2-40B4-BE49-F238E27FC236}">
                <a16:creationId xmlns:a16="http://schemas.microsoft.com/office/drawing/2014/main" id="{A0D66EDE-10A2-47CE-95FB-988837CC77A8}"/>
              </a:ext>
            </a:extLst>
          </p:cNvPr>
          <p:cNvSpPr txBox="1">
            <a:spLocks noChangeArrowheads="1"/>
          </p:cNvSpPr>
          <p:nvPr/>
        </p:nvSpPr>
        <p:spPr bwMode="auto">
          <a:xfrm>
            <a:off x="5763" y="139029"/>
            <a:ext cx="7764462" cy="1957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000" dirty="0">
                <a:latin typeface="Comic Sans MS" panose="030F0902030302020204" pitchFamily="66" charset="0"/>
                <a:ea typeface="Baskerville"/>
                <a:cs typeface="Baskerville"/>
              </a:rPr>
              <a:t>Pine View Middle School,  an IB MYP World School Magnet</a:t>
            </a:r>
          </a:p>
          <a:p>
            <a:pPr algn="ctr" eaLnBrk="1" hangingPunct="1">
              <a:spcBef>
                <a:spcPct val="0"/>
              </a:spcBef>
              <a:buFontTx/>
              <a:buNone/>
            </a:pPr>
            <a:r>
              <a:rPr lang="en-US" altLang="en-US" sz="1200" dirty="0">
                <a:latin typeface="Comic Sans MS" panose="030F0902030302020204" pitchFamily="66" charset="0"/>
                <a:ea typeface="Baskerville"/>
                <a:cs typeface="Baskerville"/>
              </a:rPr>
              <a:t>Language Acquisition – Beginning Spanish, Spanish 1 and 2</a:t>
            </a:r>
          </a:p>
          <a:p>
            <a:pPr algn="ctr" eaLnBrk="1" hangingPunct="1">
              <a:spcBef>
                <a:spcPct val="0"/>
              </a:spcBef>
              <a:buFontTx/>
              <a:buNone/>
            </a:pPr>
            <a:r>
              <a:rPr lang="en-US" altLang="en-US" sz="1200" dirty="0">
                <a:latin typeface="Comic Sans MS" panose="030F0902030302020204" pitchFamily="66" charset="0"/>
                <a:ea typeface="Baskerville"/>
                <a:cs typeface="Baskerville"/>
              </a:rPr>
              <a:t>Years 1, 2, and 3 </a:t>
            </a:r>
            <a:r>
              <a:rPr lang="en-US" altLang="en-US" sz="1200" dirty="0" err="1">
                <a:latin typeface="Comic Sans MS" panose="030F0902030302020204" pitchFamily="66" charset="0"/>
                <a:ea typeface="Baskerville"/>
                <a:cs typeface="Baskerville"/>
              </a:rPr>
              <a:t>MySchool</a:t>
            </a:r>
            <a:r>
              <a:rPr lang="en-US" altLang="en-US" sz="1200" dirty="0">
                <a:latin typeface="Comic Sans MS" panose="030F0902030302020204" pitchFamily="66" charset="0"/>
                <a:ea typeface="Baskerville"/>
                <a:cs typeface="Baskerville"/>
              </a:rPr>
              <a:t> Online</a:t>
            </a:r>
          </a:p>
          <a:p>
            <a:pPr algn="ctr" eaLnBrk="1" hangingPunct="1">
              <a:spcBef>
                <a:spcPct val="0"/>
              </a:spcBef>
              <a:buFontTx/>
              <a:buNone/>
            </a:pPr>
            <a:r>
              <a:rPr lang="en-US" altLang="en-US" sz="1200" b="1" dirty="0" err="1">
                <a:latin typeface="Comic Sans MS" panose="030F0902030302020204" pitchFamily="66" charset="0"/>
                <a:ea typeface="Baskerville"/>
                <a:cs typeface="Baskerville"/>
              </a:rPr>
              <a:t>Señora</a:t>
            </a:r>
            <a:r>
              <a:rPr lang="en-US" altLang="en-US" sz="1200" b="1" dirty="0">
                <a:latin typeface="Comic Sans MS" panose="030F0902030302020204" pitchFamily="66" charset="0"/>
                <a:ea typeface="Baskerville"/>
                <a:cs typeface="Baskerville"/>
              </a:rPr>
              <a:t> Fernández</a:t>
            </a:r>
            <a:endParaRPr lang="en-US" sz="900" i="1" dirty="0">
              <a:latin typeface="+mn-lt"/>
            </a:endParaRPr>
          </a:p>
          <a:p>
            <a:pPr>
              <a:buNone/>
            </a:pPr>
            <a:r>
              <a:rPr lang="en-US" sz="900" i="1" dirty="0">
                <a:latin typeface="+mn-lt"/>
              </a:rPr>
              <a:t>MYP Language Acquisition:</a:t>
            </a:r>
          </a:p>
          <a:p>
            <a:r>
              <a:rPr lang="en-US" sz="900" i="1" dirty="0">
                <a:latin typeface="+mn-lt"/>
              </a:rPr>
              <a:t> is valued as central to developing critical thinking, and is considered essential for the cultivation of intercultural awareness and the development of internationally minded and responsible members of local, national and global communities, </a:t>
            </a:r>
          </a:p>
          <a:p>
            <a:r>
              <a:rPr lang="en-US" sz="900" i="1" dirty="0">
                <a:latin typeface="+mn-lt"/>
              </a:rPr>
              <a:t> is integral to exploring and sustaining personal development and cultural identity, and provides an intellectual framework to support conceptual development, </a:t>
            </a:r>
          </a:p>
          <a:p>
            <a:r>
              <a:rPr lang="en-US" sz="900" i="1" dirty="0">
                <a:latin typeface="+mn-lt"/>
              </a:rPr>
              <a:t> greatly contributes to the holistic development of students and to the strengthening of lifelong learning skills -equips students with the necessary multiliteracy skills and attitudes, enabling them to communicate successfully in various global contexts and build intercultural understanding.</a:t>
            </a:r>
          </a:p>
          <a:p>
            <a:pPr algn="ctr" eaLnBrk="1" hangingPunct="1">
              <a:spcBef>
                <a:spcPct val="0"/>
              </a:spcBef>
              <a:buFontTx/>
              <a:buNone/>
            </a:pPr>
            <a:endParaRPr lang="en-US" altLang="en-US" sz="1400" b="1" dirty="0">
              <a:latin typeface="Arial Narrow" panose="020B0606020202030204" pitchFamily="34" charset="0"/>
            </a:endParaRPr>
          </a:p>
        </p:txBody>
      </p:sp>
      <p:sp>
        <p:nvSpPr>
          <p:cNvPr id="15385" name="TextBox 8">
            <a:extLst>
              <a:ext uri="{FF2B5EF4-FFF2-40B4-BE49-F238E27FC236}">
                <a16:creationId xmlns:a16="http://schemas.microsoft.com/office/drawing/2014/main" id="{224EAC87-5DF5-421B-A19E-AD7B8771FFD3}"/>
              </a:ext>
            </a:extLst>
          </p:cNvPr>
          <p:cNvSpPr txBox="1">
            <a:spLocks noChangeArrowheads="1"/>
          </p:cNvSpPr>
          <p:nvPr/>
        </p:nvSpPr>
        <p:spPr bwMode="auto">
          <a:xfrm>
            <a:off x="69850" y="6211888"/>
            <a:ext cx="4044950"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b="1" u="sng" dirty="0">
                <a:latin typeface="Chalkboard" panose="03050602040202020205" pitchFamily="66" charset="77"/>
              </a:rPr>
              <a:t>School-Wide Discipline Plan:</a:t>
            </a:r>
            <a:endParaRPr lang="en-US" altLang="en-US" sz="1200" dirty="0">
              <a:latin typeface="Chalkboard" panose="03050602040202020205" pitchFamily="66" charset="77"/>
            </a:endParaRPr>
          </a:p>
          <a:p>
            <a:pPr eaLnBrk="1" hangingPunct="1">
              <a:spcBef>
                <a:spcPct val="0"/>
              </a:spcBef>
              <a:buFontTx/>
              <a:buNone/>
            </a:pPr>
            <a:r>
              <a:rPr lang="en-US" altLang="en-US" sz="1100" dirty="0">
                <a:latin typeface="Arial Narrow" panose="020B0606020202030204" pitchFamily="34" charset="0"/>
              </a:rPr>
              <a:t>1. Reflection sheet with time out and conference with a teacher.</a:t>
            </a:r>
          </a:p>
          <a:p>
            <a:pPr eaLnBrk="1" hangingPunct="1">
              <a:spcBef>
                <a:spcPct val="0"/>
              </a:spcBef>
              <a:buFontTx/>
              <a:buNone/>
            </a:pPr>
            <a:r>
              <a:rPr lang="en-US" altLang="en-US" sz="1100" dirty="0">
                <a:latin typeface="Arial Narrow" panose="020B0606020202030204" pitchFamily="34" charset="0"/>
              </a:rPr>
              <a:t>2. Parent contact and lunch detention.</a:t>
            </a:r>
          </a:p>
          <a:p>
            <a:pPr eaLnBrk="1" hangingPunct="1">
              <a:spcBef>
                <a:spcPct val="0"/>
              </a:spcBef>
              <a:buFontTx/>
              <a:buNone/>
            </a:pPr>
            <a:r>
              <a:rPr lang="en-US" altLang="en-US" sz="1100" dirty="0">
                <a:latin typeface="Arial Narrow" panose="020B0606020202030204" pitchFamily="34" charset="0"/>
              </a:rPr>
              <a:t>3. Parent contact and in class suspension with lunch detention and team conference.</a:t>
            </a:r>
          </a:p>
          <a:p>
            <a:pPr eaLnBrk="1" hangingPunct="1">
              <a:spcBef>
                <a:spcPct val="0"/>
              </a:spcBef>
              <a:buFontTx/>
              <a:buNone/>
            </a:pPr>
            <a:r>
              <a:rPr lang="en-US" altLang="en-US" sz="1100" dirty="0">
                <a:latin typeface="Arial Narrow" panose="020B0606020202030204" pitchFamily="34" charset="0"/>
              </a:rPr>
              <a:t>4. Discipline referral</a:t>
            </a:r>
          </a:p>
          <a:p>
            <a:pPr eaLnBrk="1" hangingPunct="1">
              <a:spcBef>
                <a:spcPct val="0"/>
              </a:spcBef>
              <a:buFontTx/>
              <a:buNone/>
            </a:pPr>
            <a:r>
              <a:rPr lang="en-US" altLang="en-US" sz="1100" dirty="0">
                <a:latin typeface="Arial Narrow" panose="020B0606020202030204" pitchFamily="34" charset="0"/>
              </a:rPr>
              <a:t>With your child, please review the District School Board of Pasco County’s policies regarding Attendance, Academic Integrity, Tardiness, and Dress Code which can be found on pages 6-9 in the Student Planner. </a:t>
            </a:r>
          </a:p>
          <a:p>
            <a:pPr eaLnBrk="1" hangingPunct="1">
              <a:spcBef>
                <a:spcPct val="0"/>
              </a:spcBef>
              <a:buFontTx/>
              <a:buNone/>
            </a:pPr>
            <a:endParaRPr lang="en-US" altLang="en-US" sz="1800" dirty="0"/>
          </a:p>
        </p:txBody>
      </p:sp>
      <p:sp>
        <p:nvSpPr>
          <p:cNvPr id="15386" name="TextBox 9">
            <a:extLst>
              <a:ext uri="{FF2B5EF4-FFF2-40B4-BE49-F238E27FC236}">
                <a16:creationId xmlns:a16="http://schemas.microsoft.com/office/drawing/2014/main" id="{1A320A84-B074-4BFC-9E7B-DB54340ECA51}"/>
              </a:ext>
            </a:extLst>
          </p:cNvPr>
          <p:cNvSpPr txBox="1">
            <a:spLocks noChangeArrowheads="1"/>
          </p:cNvSpPr>
          <p:nvPr/>
        </p:nvSpPr>
        <p:spPr bwMode="auto">
          <a:xfrm>
            <a:off x="1400175" y="8264525"/>
            <a:ext cx="347662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dirty="0">
                <a:latin typeface="Arial Narrow" panose="020B0606020202030204" pitchFamily="34" charset="0"/>
              </a:rPr>
              <a:t>Students will earn Learner Profile Raffle Tickets, PBIS points and other incentives for positive behaviors that reflect the MYP/IB Learner Profiles. </a:t>
            </a:r>
            <a:endParaRPr lang="en-US" altLang="en-US" sz="1100" dirty="0"/>
          </a:p>
        </p:txBody>
      </p:sp>
      <p:pic>
        <p:nvPicPr>
          <p:cNvPr id="15387" name="Picture 24" descr="To Do List.png">
            <a:extLst>
              <a:ext uri="{FF2B5EF4-FFF2-40B4-BE49-F238E27FC236}">
                <a16:creationId xmlns:a16="http://schemas.microsoft.com/office/drawing/2014/main" id="{DAF1E5DB-0FDC-4C6D-B6A2-E9AEC801792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7013" y="3932238"/>
            <a:ext cx="2746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6" name="TextBox 16">
            <a:extLst>
              <a:ext uri="{FF2B5EF4-FFF2-40B4-BE49-F238E27FC236}">
                <a16:creationId xmlns:a16="http://schemas.microsoft.com/office/drawing/2014/main" id="{B8EA4197-E035-4C66-9E34-F43A9EF49288}"/>
              </a:ext>
            </a:extLst>
          </p:cNvPr>
          <p:cNvSpPr txBox="1">
            <a:spLocks noChangeArrowheads="1"/>
          </p:cNvSpPr>
          <p:nvPr/>
        </p:nvSpPr>
        <p:spPr bwMode="auto">
          <a:xfrm>
            <a:off x="69850" y="8990013"/>
            <a:ext cx="50260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buFont typeface="Arial" charset="0"/>
              <a:buNone/>
              <a:defRPr/>
            </a:pPr>
            <a:r>
              <a:rPr lang="en-US" altLang="en-US" sz="1100" b="1" dirty="0">
                <a:latin typeface="Arial Narrow" charset="0"/>
              </a:rPr>
              <a:t>MYP Learner Profiles- </a:t>
            </a:r>
            <a:r>
              <a:rPr lang="en-US" altLang="en-US" sz="1100" dirty="0">
                <a:latin typeface="Arial Narrow" charset="0"/>
              </a:rPr>
              <a:t>The IB learner profile represents 10 attributes valued by IB World </a:t>
            </a:r>
          </a:p>
          <a:p>
            <a:pPr>
              <a:buFont typeface="Arial" charset="0"/>
              <a:buNone/>
              <a:defRPr/>
            </a:pPr>
            <a:r>
              <a:rPr lang="en-US" altLang="en-US" sz="1100" dirty="0">
                <a:latin typeface="Arial Narrow" charset="0"/>
              </a:rPr>
              <a:t>Schools. These attributes, and others like them, can help individuals and groups become </a:t>
            </a:r>
          </a:p>
          <a:p>
            <a:pPr>
              <a:buFont typeface="Arial" charset="0"/>
              <a:buNone/>
              <a:defRPr/>
            </a:pPr>
            <a:r>
              <a:rPr lang="en-US" altLang="en-US" sz="1100" dirty="0">
                <a:latin typeface="Arial Narrow" charset="0"/>
              </a:rPr>
              <a:t>responsible members of local, national and global communities. </a:t>
            </a:r>
          </a:p>
          <a:p>
            <a:pPr>
              <a:buFont typeface="Arial" charset="0"/>
              <a:buNone/>
              <a:defRPr/>
            </a:pPr>
            <a:r>
              <a:rPr lang="en-US" altLang="en-US" sz="1050" b="1" dirty="0">
                <a:latin typeface="Arial Narrow" charset="0"/>
              </a:rPr>
              <a:t>Caring	            Balanced            Reflective                    Inquirer               Communicator</a:t>
            </a:r>
          </a:p>
          <a:p>
            <a:pPr eaLnBrk="1" hangingPunct="1">
              <a:spcBef>
                <a:spcPct val="0"/>
              </a:spcBef>
              <a:buFont typeface="Arial" charset="0"/>
              <a:buNone/>
              <a:defRPr/>
            </a:pPr>
            <a:r>
              <a:rPr lang="en-US" altLang="en-US" sz="1050" b="1" dirty="0">
                <a:latin typeface="Arial Narrow" charset="0"/>
              </a:rPr>
              <a:t>  Knowledgeable               Principled	  Risk Taker            Thinkers             Open Minded</a:t>
            </a:r>
            <a:r>
              <a:rPr lang="en-US" altLang="en-US" sz="1100" dirty="0">
                <a:latin typeface="Arial Narrow" charset="0"/>
              </a:rPr>
              <a:t>	</a:t>
            </a:r>
          </a:p>
        </p:txBody>
      </p:sp>
      <p:sp>
        <p:nvSpPr>
          <p:cNvPr id="15389" name="TextBox 4">
            <a:extLst>
              <a:ext uri="{FF2B5EF4-FFF2-40B4-BE49-F238E27FC236}">
                <a16:creationId xmlns:a16="http://schemas.microsoft.com/office/drawing/2014/main" id="{AC00D809-517C-4FAA-A9FB-C217D536FFB8}"/>
              </a:ext>
            </a:extLst>
          </p:cNvPr>
          <p:cNvSpPr txBox="1">
            <a:spLocks noChangeArrowheads="1"/>
          </p:cNvSpPr>
          <p:nvPr/>
        </p:nvSpPr>
        <p:spPr bwMode="auto">
          <a:xfrm>
            <a:off x="2192821" y="2234426"/>
            <a:ext cx="562451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r>
              <a:rPr lang="en-US" altLang="en-US" sz="1100" dirty="0">
                <a:latin typeface="Arial Narrow" panose="020B0606020202030204" pitchFamily="34" charset="0"/>
              </a:rPr>
              <a:t>All MYP schools have four policies in place by the time of authorization. All policies are published on the PVMS website  (</a:t>
            </a:r>
            <a:r>
              <a:rPr lang="en-US" altLang="en-US" sz="1100" u="sng" dirty="0">
                <a:latin typeface="Arial Narrow" panose="020B0606020202030204" pitchFamily="34" charset="0"/>
                <a:hlinkClick r:id="rId7"/>
              </a:rPr>
              <a:t>http://pvms.pasco.k12.fl.us/ib-myp-policies/)</a:t>
            </a:r>
            <a:r>
              <a:rPr lang="en-US" altLang="en-US" sz="1100" dirty="0">
                <a:latin typeface="Arial Narrow" panose="020B0606020202030204" pitchFamily="34" charset="0"/>
              </a:rPr>
              <a:t> as they are created.</a:t>
            </a:r>
          </a:p>
          <a:p>
            <a:pPr marL="171450" indent="-171450">
              <a:spcBef>
                <a:spcPct val="0"/>
              </a:spcBef>
            </a:pPr>
            <a:r>
              <a:rPr lang="en-US" altLang="en-US" sz="1100" b="1" i="1" u="sng" dirty="0">
                <a:latin typeface="Arial Narrow" panose="020B0606020202030204" pitchFamily="34" charset="0"/>
              </a:rPr>
              <a:t>Academic Honesty Policy</a:t>
            </a:r>
            <a:r>
              <a:rPr lang="en-US" altLang="en-US" sz="1100" b="1" i="1" dirty="0">
                <a:latin typeface="Arial Narrow" panose="020B0606020202030204" pitchFamily="34" charset="0"/>
              </a:rPr>
              <a:t>:</a:t>
            </a:r>
            <a:r>
              <a:rPr lang="en-US" altLang="en-US" sz="1100" b="1" dirty="0">
                <a:latin typeface="Arial Narrow" panose="020B0606020202030204" pitchFamily="34" charset="0"/>
              </a:rPr>
              <a:t>  </a:t>
            </a:r>
            <a:r>
              <a:rPr lang="en-US" altLang="en-US" sz="1100" dirty="0">
                <a:latin typeface="Arial Narrow" panose="020B0606020202030204" pitchFamily="34" charset="0"/>
              </a:rPr>
              <a:t>This policy outlines the expectations of integrity and honesty for all stakeholders at PVMS.</a:t>
            </a:r>
          </a:p>
          <a:p>
            <a:pPr marL="171450" indent="-171450">
              <a:spcBef>
                <a:spcPct val="0"/>
              </a:spcBef>
            </a:pPr>
            <a:r>
              <a:rPr lang="en-US" altLang="en-US" sz="1100" b="1" i="1" u="sng" dirty="0">
                <a:latin typeface="Arial Narrow" panose="020B0606020202030204" pitchFamily="34" charset="0"/>
              </a:rPr>
              <a:t>Language Policy:</a:t>
            </a:r>
            <a:r>
              <a:rPr lang="en-US" altLang="en-US" sz="1100" b="1" dirty="0">
                <a:latin typeface="Arial Narrow" panose="020B0606020202030204" pitchFamily="34" charset="0"/>
              </a:rPr>
              <a:t>  </a:t>
            </a:r>
            <a:r>
              <a:rPr lang="en-US" altLang="en-US" sz="1100" dirty="0">
                <a:latin typeface="Arial Narrow" panose="020B0606020202030204" pitchFamily="34" charset="0"/>
              </a:rPr>
              <a:t>This policy outlines support provided across the school for students who are not yet proficient in English. </a:t>
            </a:r>
          </a:p>
          <a:p>
            <a:pPr marL="171450" indent="-171450">
              <a:spcBef>
                <a:spcPct val="0"/>
              </a:spcBef>
            </a:pPr>
            <a:r>
              <a:rPr lang="en-US" altLang="en-US" sz="1100" b="1" i="1" u="sng" dirty="0">
                <a:latin typeface="Arial Narrow" panose="020B0606020202030204" pitchFamily="34" charset="0"/>
              </a:rPr>
              <a:t>Inclusion Policy:</a:t>
            </a:r>
            <a:r>
              <a:rPr lang="en-US" altLang="en-US" sz="1100" b="1" dirty="0">
                <a:latin typeface="Arial Narrow" panose="020B0606020202030204" pitchFamily="34" charset="0"/>
              </a:rPr>
              <a:t>  </a:t>
            </a:r>
            <a:r>
              <a:rPr lang="en-US" altLang="en-US" sz="1100" dirty="0">
                <a:latin typeface="Arial Narrow" panose="020B0606020202030204" pitchFamily="34" charset="0"/>
              </a:rPr>
              <a:t>This policy defines how the MYP is inclusive for all PVMS students.</a:t>
            </a:r>
          </a:p>
          <a:p>
            <a:pPr marL="171450" indent="-171450">
              <a:spcBef>
                <a:spcPct val="0"/>
              </a:spcBef>
            </a:pPr>
            <a:r>
              <a:rPr lang="en-US" altLang="en-US" sz="1100" b="1" i="1" u="sng" dirty="0">
                <a:latin typeface="Arial Narrow" panose="020B0606020202030204" pitchFamily="34" charset="0"/>
              </a:rPr>
              <a:t>Assessment Policy:</a:t>
            </a:r>
            <a:r>
              <a:rPr lang="en-US" altLang="en-US" sz="1100" b="1" u="sng" dirty="0">
                <a:latin typeface="Arial Narrow" panose="020B0606020202030204" pitchFamily="34" charset="0"/>
              </a:rPr>
              <a:t> </a:t>
            </a:r>
            <a:r>
              <a:rPr lang="en-US" altLang="en-US" sz="1100" b="1" dirty="0">
                <a:latin typeface="Arial Narrow" panose="020B0606020202030204" pitchFamily="34" charset="0"/>
              </a:rPr>
              <a:t>  </a:t>
            </a:r>
            <a:r>
              <a:rPr lang="en-US" altLang="en-US" sz="1100" dirty="0">
                <a:latin typeface="Arial Narrow" panose="020B0606020202030204" pitchFamily="34" charset="0"/>
              </a:rPr>
              <a:t>This policy outlines procedures to ensure that assessment supports student learning.  A video on assessment in the MYP in available on our website under IB MYP Videos</a:t>
            </a:r>
            <a:endParaRPr lang="en-US" altLang="en-US" sz="1000" dirty="0">
              <a:latin typeface="Arial Narrow" panose="020B0606020202030204" pitchFamily="34" charset="0"/>
            </a:endParaRPr>
          </a:p>
        </p:txBody>
      </p:sp>
      <p:sp>
        <p:nvSpPr>
          <p:cNvPr id="5" name="TextBox 4">
            <a:extLst>
              <a:ext uri="{FF2B5EF4-FFF2-40B4-BE49-F238E27FC236}">
                <a16:creationId xmlns:a16="http://schemas.microsoft.com/office/drawing/2014/main" id="{B0A0C143-98DC-4E47-9B26-681AD0880831}"/>
              </a:ext>
            </a:extLst>
          </p:cNvPr>
          <p:cNvSpPr txBox="1"/>
          <p:nvPr/>
        </p:nvSpPr>
        <p:spPr>
          <a:xfrm>
            <a:off x="5129213" y="9047163"/>
            <a:ext cx="2674937" cy="430887"/>
          </a:xfrm>
          <a:prstGeom prst="rect">
            <a:avLst/>
          </a:prstGeom>
          <a:noFill/>
        </p:spPr>
        <p:txBody>
          <a:bodyPr>
            <a:spAutoFit/>
          </a:bodyPr>
          <a:lstStyle/>
          <a:p>
            <a:pPr>
              <a:defRPr/>
            </a:pPr>
            <a:r>
              <a:rPr lang="en-US" sz="1100" dirty="0">
                <a:latin typeface="Arial Narrow" charset="0"/>
                <a:ea typeface="Arial Narrow" charset="0"/>
                <a:cs typeface="Arial Narrow" charset="0"/>
              </a:rPr>
              <a:t>Students will have a variety of performance &amp; traditional assessments during the year</a:t>
            </a:r>
            <a:r>
              <a:rPr lang="en-US" sz="1100" dirty="0">
                <a:latin typeface="+mn-lt"/>
                <a:ea typeface="ＭＳ Ｐゴシック" charset="-128"/>
              </a:rPr>
              <a:t>.</a:t>
            </a:r>
          </a:p>
        </p:txBody>
      </p:sp>
      <p:sp>
        <p:nvSpPr>
          <p:cNvPr id="15393" name="TextBox 6">
            <a:extLst>
              <a:ext uri="{FF2B5EF4-FFF2-40B4-BE49-F238E27FC236}">
                <a16:creationId xmlns:a16="http://schemas.microsoft.com/office/drawing/2014/main" id="{406B4828-8506-403C-AD88-F8829AACD497}"/>
              </a:ext>
            </a:extLst>
          </p:cNvPr>
          <p:cNvSpPr txBox="1">
            <a:spLocks noChangeArrowheads="1"/>
          </p:cNvSpPr>
          <p:nvPr/>
        </p:nvSpPr>
        <p:spPr bwMode="auto">
          <a:xfrm>
            <a:off x="2457450" y="1982788"/>
            <a:ext cx="4903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dirty="0">
                <a:latin typeface="Chalkboard" panose="03050602040202020205" pitchFamily="66" charset="77"/>
              </a:rPr>
              <a:t>MISSION STATEMENT</a:t>
            </a:r>
          </a:p>
        </p:txBody>
      </p:sp>
      <p:sp>
        <p:nvSpPr>
          <p:cNvPr id="15394" name="TextBox 7">
            <a:extLst>
              <a:ext uri="{FF2B5EF4-FFF2-40B4-BE49-F238E27FC236}">
                <a16:creationId xmlns:a16="http://schemas.microsoft.com/office/drawing/2014/main" id="{22D3EE47-00C7-4B49-B7F2-39CFF10F73DE}"/>
              </a:ext>
            </a:extLst>
          </p:cNvPr>
          <p:cNvSpPr txBox="1">
            <a:spLocks noChangeArrowheads="1"/>
          </p:cNvSpPr>
          <p:nvPr/>
        </p:nvSpPr>
        <p:spPr bwMode="auto">
          <a:xfrm>
            <a:off x="2146300" y="2212975"/>
            <a:ext cx="6032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100" i="1" dirty="0">
                <a:latin typeface="Arial Narrow" panose="020B0606020202030204" pitchFamily="34" charset="0"/>
              </a:rPr>
              <a:t>Our mission is to provide a rigorous, world-class education which inspires students to become active, compassionate, and collaborative lifelong learners who understand and respect other people and their </a:t>
            </a:r>
          </a:p>
          <a:p>
            <a:pPr>
              <a:spcBef>
                <a:spcPct val="0"/>
              </a:spcBef>
              <a:buFontTx/>
              <a:buNone/>
            </a:pPr>
            <a:r>
              <a:rPr lang="en-US" altLang="en-US" sz="1100" i="1" dirty="0">
                <a:latin typeface="Arial Narrow" panose="020B0606020202030204" pitchFamily="34" charset="0"/>
              </a:rPr>
              <a:t>differences</a:t>
            </a:r>
            <a:r>
              <a:rPr lang="en-US" altLang="en-US" sz="1100" dirty="0">
                <a:latin typeface="Arial Narrow" panose="020B0606020202030204" pitchFamily="34" charset="0"/>
              </a:rPr>
              <a:t>.</a:t>
            </a:r>
          </a:p>
        </p:txBody>
      </p:sp>
      <p:sp>
        <p:nvSpPr>
          <p:cNvPr id="15395" name="TextBox 11">
            <a:extLst>
              <a:ext uri="{FF2B5EF4-FFF2-40B4-BE49-F238E27FC236}">
                <a16:creationId xmlns:a16="http://schemas.microsoft.com/office/drawing/2014/main" id="{3B73F11D-D677-4878-82B1-53E6E7036FEE}"/>
              </a:ext>
            </a:extLst>
          </p:cNvPr>
          <p:cNvSpPr txBox="1">
            <a:spLocks noChangeArrowheads="1"/>
          </p:cNvSpPr>
          <p:nvPr/>
        </p:nvSpPr>
        <p:spPr bwMode="auto">
          <a:xfrm>
            <a:off x="5070475" y="4769189"/>
            <a:ext cx="261937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000" dirty="0">
                <a:latin typeface="Arial Black" panose="020B0A04020102020204" pitchFamily="34" charset="0"/>
              </a:rPr>
              <a:t>Performance</a:t>
            </a:r>
          </a:p>
          <a:p>
            <a:pPr algn="ctr">
              <a:spcBef>
                <a:spcPct val="0"/>
              </a:spcBef>
              <a:buFontTx/>
              <a:buNone/>
            </a:pPr>
            <a:r>
              <a:rPr lang="en-US" altLang="en-US" sz="1000" dirty="0">
                <a:latin typeface="Arial Black" panose="020B0A04020102020204" pitchFamily="34" charset="0"/>
              </a:rPr>
              <a:t>Summative Assessment</a:t>
            </a:r>
          </a:p>
          <a:p>
            <a:pPr algn="ctr">
              <a:spcBef>
                <a:spcPct val="0"/>
              </a:spcBef>
              <a:buFontTx/>
              <a:buNone/>
            </a:pPr>
            <a:r>
              <a:rPr lang="en-US" altLang="en-US" sz="1000" dirty="0">
                <a:latin typeface="Arial Black" panose="020B0A04020102020204" pitchFamily="34" charset="0"/>
              </a:rPr>
              <a:t>Grading Scale </a:t>
            </a:r>
          </a:p>
          <a:p>
            <a:pPr algn="ctr">
              <a:spcBef>
                <a:spcPct val="0"/>
              </a:spcBef>
              <a:buFontTx/>
              <a:buNone/>
            </a:pPr>
            <a:r>
              <a:rPr lang="en-US" altLang="en-US" sz="800" i="1" dirty="0">
                <a:latin typeface="Arial Black" panose="020B0A04020102020204" pitchFamily="34" charset="0"/>
              </a:rPr>
              <a:t> </a:t>
            </a:r>
            <a:r>
              <a:rPr lang="en-US" altLang="en-US" sz="700" i="1" dirty="0">
                <a:latin typeface="Arial Black" panose="020B0A04020102020204" pitchFamily="34" charset="0"/>
              </a:rPr>
              <a:t>for assessments graded using the MYP rubric</a:t>
            </a:r>
          </a:p>
        </p:txBody>
      </p:sp>
      <p:sp>
        <p:nvSpPr>
          <p:cNvPr id="3" name="TextBox 12">
            <a:extLst>
              <a:ext uri="{FF2B5EF4-FFF2-40B4-BE49-F238E27FC236}">
                <a16:creationId xmlns:a16="http://schemas.microsoft.com/office/drawing/2014/main" id="{B258D2CA-BEE5-4344-BD0C-8F99D2C1D8EF}"/>
              </a:ext>
            </a:extLst>
          </p:cNvPr>
          <p:cNvSpPr txBox="1">
            <a:spLocks noChangeArrowheads="1"/>
          </p:cNvSpPr>
          <p:nvPr/>
        </p:nvSpPr>
        <p:spPr bwMode="auto">
          <a:xfrm>
            <a:off x="5129213" y="9509125"/>
            <a:ext cx="25542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dirty="0">
                <a:latin typeface="Arial Narrow" panose="020B0606020202030204" pitchFamily="34" charset="0"/>
              </a:rPr>
              <a:t>Please check </a:t>
            </a:r>
            <a:r>
              <a:rPr lang="en-US" altLang="en-US" sz="1100" b="1" dirty="0" err="1">
                <a:latin typeface="Arial Narrow" panose="020B0606020202030204" pitchFamily="34" charset="0"/>
              </a:rPr>
              <a:t>MyStudent</a:t>
            </a:r>
            <a:r>
              <a:rPr lang="en-US" altLang="en-US" sz="1100" b="1" dirty="0">
                <a:latin typeface="Arial Narrow" panose="020B0606020202030204" pitchFamily="34" charset="0"/>
              </a:rPr>
              <a:t> for grades </a:t>
            </a:r>
          </a:p>
          <a:p>
            <a:pPr algn="ctr" eaLnBrk="1" hangingPunct="1">
              <a:spcBef>
                <a:spcPct val="0"/>
              </a:spcBef>
              <a:buFontTx/>
              <a:buNone/>
            </a:pPr>
            <a:r>
              <a:rPr lang="en-US" altLang="en-US" sz="1100" b="1" dirty="0">
                <a:latin typeface="Arial Narrow" panose="020B0606020202030204" pitchFamily="34" charset="0"/>
              </a:rPr>
              <a:t>at least once a week.</a:t>
            </a:r>
            <a:endParaRPr lang="en-US" altLang="en-US" sz="1100" dirty="0"/>
          </a:p>
        </p:txBody>
      </p:sp>
      <p:graphicFrame>
        <p:nvGraphicFramePr>
          <p:cNvPr id="24" name="Table 23">
            <a:extLst>
              <a:ext uri="{FF2B5EF4-FFF2-40B4-BE49-F238E27FC236}">
                <a16:creationId xmlns:a16="http://schemas.microsoft.com/office/drawing/2014/main" id="{22D43B37-45E1-4F63-8717-690B32251B8F}"/>
              </a:ext>
            </a:extLst>
          </p:cNvPr>
          <p:cNvGraphicFramePr>
            <a:graphicFrameLocks noGrp="1"/>
          </p:cNvGraphicFramePr>
          <p:nvPr>
            <p:extLst>
              <p:ext uri="{D42A27DB-BD31-4B8C-83A1-F6EECF244321}">
                <p14:modId xmlns:p14="http://schemas.microsoft.com/office/powerpoint/2010/main" val="1936934762"/>
              </p:ext>
            </p:extLst>
          </p:nvPr>
        </p:nvGraphicFramePr>
        <p:xfrm>
          <a:off x="5033962" y="5407025"/>
          <a:ext cx="2698752" cy="666750"/>
        </p:xfrm>
        <a:graphic>
          <a:graphicData uri="http://schemas.openxmlformats.org/drawingml/2006/table">
            <a:tbl>
              <a:tblPr/>
              <a:tblGrid>
                <a:gridCol w="416454">
                  <a:extLst>
                    <a:ext uri="{9D8B030D-6E8A-4147-A177-3AD203B41FA5}">
                      <a16:colId xmlns:a16="http://schemas.microsoft.com/office/drawing/2014/main" val="20000"/>
                    </a:ext>
                  </a:extLst>
                </a:gridCol>
                <a:gridCol w="314800">
                  <a:extLst>
                    <a:ext uri="{9D8B030D-6E8A-4147-A177-3AD203B41FA5}">
                      <a16:colId xmlns:a16="http://schemas.microsoft.com/office/drawing/2014/main" val="20001"/>
                    </a:ext>
                  </a:extLst>
                </a:gridCol>
                <a:gridCol w="275450">
                  <a:extLst>
                    <a:ext uri="{9D8B030D-6E8A-4147-A177-3AD203B41FA5}">
                      <a16:colId xmlns:a16="http://schemas.microsoft.com/office/drawing/2014/main" val="20002"/>
                    </a:ext>
                  </a:extLst>
                </a:gridCol>
                <a:gridCol w="262333">
                  <a:extLst>
                    <a:ext uri="{9D8B030D-6E8A-4147-A177-3AD203B41FA5}">
                      <a16:colId xmlns:a16="http://schemas.microsoft.com/office/drawing/2014/main" val="20003"/>
                    </a:ext>
                  </a:extLst>
                </a:gridCol>
                <a:gridCol w="262333">
                  <a:extLst>
                    <a:ext uri="{9D8B030D-6E8A-4147-A177-3AD203B41FA5}">
                      <a16:colId xmlns:a16="http://schemas.microsoft.com/office/drawing/2014/main" val="20004"/>
                    </a:ext>
                  </a:extLst>
                </a:gridCol>
                <a:gridCol w="288566">
                  <a:extLst>
                    <a:ext uri="{9D8B030D-6E8A-4147-A177-3AD203B41FA5}">
                      <a16:colId xmlns:a16="http://schemas.microsoft.com/office/drawing/2014/main" val="20005"/>
                    </a:ext>
                  </a:extLst>
                </a:gridCol>
                <a:gridCol w="341033">
                  <a:extLst>
                    <a:ext uri="{9D8B030D-6E8A-4147-A177-3AD203B41FA5}">
                      <a16:colId xmlns:a16="http://schemas.microsoft.com/office/drawing/2014/main" val="20006"/>
                    </a:ext>
                  </a:extLst>
                </a:gridCol>
                <a:gridCol w="275450">
                  <a:extLst>
                    <a:ext uri="{9D8B030D-6E8A-4147-A177-3AD203B41FA5}">
                      <a16:colId xmlns:a16="http://schemas.microsoft.com/office/drawing/2014/main" val="20007"/>
                    </a:ext>
                  </a:extLst>
                </a:gridCol>
                <a:gridCol w="262333">
                  <a:extLst>
                    <a:ext uri="{9D8B030D-6E8A-4147-A177-3AD203B41FA5}">
                      <a16:colId xmlns:a16="http://schemas.microsoft.com/office/drawing/2014/main" val="20008"/>
                    </a:ext>
                  </a:extLst>
                </a:gridCol>
              </a:tblGrid>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Rubric score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6</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3</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0"/>
                  </a:ext>
                </a:extLst>
              </a:tr>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PVMS Grade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100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94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82</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76</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70</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58</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
        <p:nvSpPr>
          <p:cNvPr id="15432" name="TextBox 25">
            <a:extLst>
              <a:ext uri="{FF2B5EF4-FFF2-40B4-BE49-F238E27FC236}">
                <a16:creationId xmlns:a16="http://schemas.microsoft.com/office/drawing/2014/main" id="{CBCC5C73-8BFB-4D60-87D4-4DC598E0BEDE}"/>
              </a:ext>
            </a:extLst>
          </p:cNvPr>
          <p:cNvSpPr txBox="1">
            <a:spLocks noChangeArrowheads="1"/>
          </p:cNvSpPr>
          <p:nvPr/>
        </p:nvSpPr>
        <p:spPr bwMode="auto">
          <a:xfrm>
            <a:off x="5183982" y="6011069"/>
            <a:ext cx="2451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000" i="1" dirty="0">
                <a:latin typeface="Arial Narrow" panose="020B0606020202030204" pitchFamily="34" charset="0"/>
              </a:rPr>
              <a:t>A rubric score of 0 equates to a PVMS score of 0</a:t>
            </a:r>
          </a:p>
        </p:txBody>
      </p:sp>
      <p:pic>
        <p:nvPicPr>
          <p:cNvPr id="1026" name="Picture 2" descr="C:\Users\User\Desktop\GetFileAttachment (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187" y="118653"/>
            <a:ext cx="703388" cy="67709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C:\Users\User\Desktop\GetFileAttachment (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57850" y="118653"/>
            <a:ext cx="703388" cy="6770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2EFFD01-5F7D-4E48-AFC0-E3F307B933D4}"/>
              </a:ext>
            </a:extLst>
          </p:cNvPr>
          <p:cNvPicPr>
            <a:picLocks noChangeAspect="1"/>
          </p:cNvPicPr>
          <p:nvPr/>
        </p:nvPicPr>
        <p:blipFill>
          <a:blip r:embed="rId9"/>
          <a:stretch>
            <a:fillRect/>
          </a:stretch>
        </p:blipFill>
        <p:spPr>
          <a:xfrm>
            <a:off x="5172351" y="8048811"/>
            <a:ext cx="817313" cy="781556"/>
          </a:xfrm>
          <a:prstGeom prst="rect">
            <a:avLst/>
          </a:prstGeom>
        </p:spPr>
      </p:pic>
      <p:sp>
        <p:nvSpPr>
          <p:cNvPr id="39" name="TextBox 38">
            <a:extLst>
              <a:ext uri="{FF2B5EF4-FFF2-40B4-BE49-F238E27FC236}">
                <a16:creationId xmlns:a16="http://schemas.microsoft.com/office/drawing/2014/main" id="{A58F4D84-EF72-9B40-8DDB-2B86700A81FB}"/>
              </a:ext>
            </a:extLst>
          </p:cNvPr>
          <p:cNvSpPr txBox="1"/>
          <p:nvPr/>
        </p:nvSpPr>
        <p:spPr>
          <a:xfrm>
            <a:off x="6099797" y="8008839"/>
            <a:ext cx="1590053" cy="938719"/>
          </a:xfrm>
          <a:prstGeom prst="rect">
            <a:avLst/>
          </a:prstGeom>
          <a:solidFill>
            <a:schemeClr val="bg1">
              <a:lumMod val="75000"/>
            </a:schemeClr>
          </a:solidFill>
          <a:ln>
            <a:solidFill>
              <a:schemeClr val="tx1"/>
            </a:solidFill>
          </a:ln>
        </p:spPr>
        <p:txBody>
          <a:bodyPr wrap="square" rtlCol="0">
            <a:spAutoFit/>
          </a:bodyPr>
          <a:lstStyle/>
          <a:p>
            <a:pPr algn="ctr"/>
            <a:r>
              <a:rPr lang="en-US" sz="1100" dirty="0">
                <a:latin typeface="Arial Narrow" charset="0"/>
                <a:ea typeface="Arial Narrow" charset="0"/>
                <a:cs typeface="Arial Narrow" charset="0"/>
              </a:rPr>
              <a:t>60% Formative Assessments (Classwork, Homework) </a:t>
            </a:r>
          </a:p>
          <a:p>
            <a:pPr algn="ctr"/>
            <a:r>
              <a:rPr lang="en-US" sz="1100" dirty="0">
                <a:latin typeface="Arial Narrow" charset="0"/>
                <a:ea typeface="Arial Narrow" charset="0"/>
                <a:cs typeface="Arial Narrow" charset="0"/>
              </a:rPr>
              <a:t>40% Summative (Assessments, Projects)</a:t>
            </a:r>
          </a:p>
        </p:txBody>
      </p:sp>
      <p:sp>
        <p:nvSpPr>
          <p:cNvPr id="9" name="TextBox 8">
            <a:extLst>
              <a:ext uri="{FF2B5EF4-FFF2-40B4-BE49-F238E27FC236}">
                <a16:creationId xmlns:a16="http://schemas.microsoft.com/office/drawing/2014/main" id="{D59CCC48-866E-EA4D-A779-41FB3344D32E}"/>
              </a:ext>
            </a:extLst>
          </p:cNvPr>
          <p:cNvSpPr txBox="1"/>
          <p:nvPr/>
        </p:nvSpPr>
        <p:spPr>
          <a:xfrm>
            <a:off x="5196855" y="8264525"/>
            <a:ext cx="437593" cy="246221"/>
          </a:xfrm>
          <a:prstGeom prst="rect">
            <a:avLst/>
          </a:prstGeom>
          <a:noFill/>
        </p:spPr>
        <p:txBody>
          <a:bodyPr wrap="square" rtlCol="0">
            <a:spAutoFit/>
          </a:bodyPr>
          <a:lstStyle/>
          <a:p>
            <a:r>
              <a:rPr lang="en-US" sz="1000" dirty="0"/>
              <a:t>60%</a:t>
            </a:r>
          </a:p>
        </p:txBody>
      </p:sp>
      <p:sp>
        <p:nvSpPr>
          <p:cNvPr id="41" name="TextBox 40">
            <a:extLst>
              <a:ext uri="{FF2B5EF4-FFF2-40B4-BE49-F238E27FC236}">
                <a16:creationId xmlns:a16="http://schemas.microsoft.com/office/drawing/2014/main" id="{1B9F00F8-944C-8C4C-BECA-76BC06BC7EDF}"/>
              </a:ext>
            </a:extLst>
          </p:cNvPr>
          <p:cNvSpPr txBox="1"/>
          <p:nvPr/>
        </p:nvSpPr>
        <p:spPr>
          <a:xfrm>
            <a:off x="5565179" y="8244197"/>
            <a:ext cx="437593" cy="246221"/>
          </a:xfrm>
          <a:prstGeom prst="rect">
            <a:avLst/>
          </a:prstGeom>
          <a:noFill/>
        </p:spPr>
        <p:txBody>
          <a:bodyPr wrap="square" rtlCol="0">
            <a:spAutoFit/>
          </a:bodyPr>
          <a:lstStyle/>
          <a:p>
            <a:r>
              <a:rPr lang="en-US" sz="1000" dirty="0"/>
              <a:t>40%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7">
            <a:extLst>
              <a:ext uri="{FF2B5EF4-FFF2-40B4-BE49-F238E27FC236}">
                <a16:creationId xmlns:a16="http://schemas.microsoft.com/office/drawing/2014/main" id="{065A548C-E7A6-41EA-8D7C-8FC2601456E7}"/>
              </a:ext>
            </a:extLst>
          </p:cNvPr>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2000">
              <a:solidFill>
                <a:schemeClr val="bg1"/>
              </a:solidFill>
              <a:latin typeface="DJB This is My Life" pitchFamily="1" charset="0"/>
            </a:endParaRPr>
          </a:p>
        </p:txBody>
      </p:sp>
      <p:sp>
        <p:nvSpPr>
          <p:cNvPr id="16386" name="TextBox 8">
            <a:extLst>
              <a:ext uri="{FF2B5EF4-FFF2-40B4-BE49-F238E27FC236}">
                <a16:creationId xmlns:a16="http://schemas.microsoft.com/office/drawing/2014/main" id="{672EF8CF-2AB2-4013-9942-37176E96A91A}"/>
              </a:ext>
            </a:extLst>
          </p:cNvPr>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600">
                <a:solidFill>
                  <a:srgbClr val="FFFFFF"/>
                </a:solidFill>
                <a:latin typeface="DJB This is My Life" pitchFamily="1" charset="0"/>
              </a:rPr>
              <a:t>2016-2017</a:t>
            </a:r>
          </a:p>
        </p:txBody>
      </p:sp>
      <p:sp>
        <p:nvSpPr>
          <p:cNvPr id="4" name="TextBox 3">
            <a:extLst>
              <a:ext uri="{FF2B5EF4-FFF2-40B4-BE49-F238E27FC236}">
                <a16:creationId xmlns:a16="http://schemas.microsoft.com/office/drawing/2014/main" id="{7A5BF2A5-DC2C-44A7-A0F8-EB9034B2ECC1}"/>
              </a:ext>
            </a:extLst>
          </p:cNvPr>
          <p:cNvSpPr txBox="1"/>
          <p:nvPr/>
        </p:nvSpPr>
        <p:spPr>
          <a:xfrm>
            <a:off x="433388" y="1104900"/>
            <a:ext cx="3373437" cy="307975"/>
          </a:xfrm>
          <a:prstGeom prst="rect">
            <a:avLst/>
          </a:prstGeom>
          <a:noFill/>
        </p:spPr>
        <p:txBody>
          <a:bodyPr>
            <a:spAutoFit/>
          </a:bodyPr>
          <a:lstStyle/>
          <a:p>
            <a:pPr eaLnBrk="1" hangingPunct="1">
              <a:defRPr/>
            </a:pPr>
            <a:r>
              <a:rPr lang="en-US" sz="1400" b="1" cap="all" dirty="0">
                <a:latin typeface="Chalkboard" panose="03050602040202020205" pitchFamily="66" charset="77"/>
                <a:ea typeface="ＭＳ Ｐゴシック" charset="0"/>
                <a:cs typeface="Arial Black"/>
              </a:rPr>
              <a:t>Late / Incomplete Work</a:t>
            </a:r>
          </a:p>
        </p:txBody>
      </p:sp>
      <p:cxnSp>
        <p:nvCxnSpPr>
          <p:cNvPr id="6" name="Straight Connector 5">
            <a:extLst>
              <a:ext uri="{FF2B5EF4-FFF2-40B4-BE49-F238E27FC236}">
                <a16:creationId xmlns:a16="http://schemas.microsoft.com/office/drawing/2014/main" id="{54B503EF-3380-4F14-B166-EC58D9B5706C}"/>
              </a:ext>
            </a:extLst>
          </p:cNvPr>
          <p:cNvCxnSpPr>
            <a:cxnSpLocks noChangeShapeType="1"/>
          </p:cNvCxnSpPr>
          <p:nvPr/>
        </p:nvCxnSpPr>
        <p:spPr bwMode="auto">
          <a:xfrm>
            <a:off x="3377601" y="1309687"/>
            <a:ext cx="25400" cy="2714625"/>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a:extLst>
              <a:ext uri="{FF2B5EF4-FFF2-40B4-BE49-F238E27FC236}">
                <a16:creationId xmlns:a16="http://schemas.microsoft.com/office/drawing/2014/main" id="{EACCD2DC-532C-4A5C-A05F-6E11F3740B3A}"/>
              </a:ext>
            </a:extLst>
          </p:cNvPr>
          <p:cNvCxnSpPr>
            <a:cxnSpLocks noChangeShapeType="1"/>
          </p:cNvCxnSpPr>
          <p:nvPr/>
        </p:nvCxnSpPr>
        <p:spPr bwMode="auto">
          <a:xfrm flipH="1">
            <a:off x="139700" y="413702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6390" name="Picture 1" descr="clock.png">
            <a:extLst>
              <a:ext uri="{FF2B5EF4-FFF2-40B4-BE49-F238E27FC236}">
                <a16:creationId xmlns:a16="http://schemas.microsoft.com/office/drawing/2014/main" id="{8B112011-2DAD-4E75-B7C5-726BC01740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5042" y="3414445"/>
            <a:ext cx="632289"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4">
            <a:extLst>
              <a:ext uri="{FF2B5EF4-FFF2-40B4-BE49-F238E27FC236}">
                <a16:creationId xmlns:a16="http://schemas.microsoft.com/office/drawing/2014/main" id="{A11D5461-DC8F-4D35-8FED-31D3C27957AF}"/>
              </a:ext>
            </a:extLst>
          </p:cNvPr>
          <p:cNvSpPr>
            <a:spLocks noChangeArrowheads="1"/>
          </p:cNvSpPr>
          <p:nvPr/>
        </p:nvSpPr>
        <p:spPr bwMode="auto">
          <a:xfrm>
            <a:off x="328613" y="1498600"/>
            <a:ext cx="297814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b="1" i="1" dirty="0">
                <a:latin typeface="Arial Narrow" panose="020B0606020202030204" pitchFamily="34" charset="0"/>
              </a:rPr>
              <a:t> </a:t>
            </a:r>
            <a:r>
              <a:rPr lang="en-US" altLang="en-US" sz="1200" i="1" dirty="0">
                <a:latin typeface="Arial Narrow" panose="020B0606020202030204" pitchFamily="34" charset="0"/>
              </a:rPr>
              <a:t>My expectation is that </a:t>
            </a:r>
            <a:r>
              <a:rPr lang="en-US" altLang="en-US" sz="1200" b="1" i="1" dirty="0">
                <a:latin typeface="Arial Narrow" panose="020B0606020202030204" pitchFamily="34" charset="0"/>
              </a:rPr>
              <a:t>ALL</a:t>
            </a:r>
            <a:r>
              <a:rPr lang="en-US" altLang="en-US" sz="1200" i="1" dirty="0">
                <a:latin typeface="Arial Narrow" panose="020B0606020202030204" pitchFamily="34" charset="0"/>
              </a:rPr>
              <a:t> assignments are completed on time. </a:t>
            </a:r>
          </a:p>
          <a:p>
            <a:pPr eaLnBrk="1" hangingPunct="1">
              <a:spcBef>
                <a:spcPct val="0"/>
              </a:spcBef>
              <a:buFontTx/>
              <a:buNone/>
            </a:pPr>
            <a:endParaRPr lang="en-US" altLang="en-US" sz="1200" dirty="0"/>
          </a:p>
          <a:p>
            <a:pPr eaLnBrk="1" hangingPunct="1">
              <a:spcBef>
                <a:spcPct val="0"/>
              </a:spcBef>
              <a:buFontTx/>
              <a:buNone/>
            </a:pPr>
            <a:r>
              <a:rPr lang="en-US" altLang="en-US" sz="1200" dirty="0"/>
              <a:t>It is important to develop strong study and executive functioning skills now. </a:t>
            </a:r>
          </a:p>
          <a:p>
            <a:pPr eaLnBrk="1" hangingPunct="1">
              <a:spcBef>
                <a:spcPct val="0"/>
              </a:spcBef>
              <a:buFontTx/>
              <a:buNone/>
            </a:pPr>
            <a:endParaRPr lang="en-US" altLang="en-US" sz="1200" dirty="0"/>
          </a:p>
          <a:p>
            <a:pPr eaLnBrk="1" hangingPunct="1">
              <a:spcBef>
                <a:spcPct val="0"/>
              </a:spcBef>
              <a:buFontTx/>
              <a:buNone/>
            </a:pPr>
            <a:r>
              <a:rPr lang="en-US" altLang="en-US" sz="1200" dirty="0"/>
              <a:t>Late work will be accepted until one week before Progress Reports or Report Cards each quarter.</a:t>
            </a:r>
          </a:p>
        </p:txBody>
      </p:sp>
      <p:pic>
        <p:nvPicPr>
          <p:cNvPr id="16392" name="Picture 10" descr="thermometer.png">
            <a:extLst>
              <a:ext uri="{FF2B5EF4-FFF2-40B4-BE49-F238E27FC236}">
                <a16:creationId xmlns:a16="http://schemas.microsoft.com/office/drawing/2014/main" id="{858D46BB-AA2E-406E-900C-1FCE70A23395}"/>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6692900" y="1020763"/>
            <a:ext cx="279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C101F4A0-17E7-4073-8CF1-F556439B6D74}"/>
              </a:ext>
            </a:extLst>
          </p:cNvPr>
          <p:cNvSpPr txBox="1"/>
          <p:nvPr/>
        </p:nvSpPr>
        <p:spPr>
          <a:xfrm>
            <a:off x="4489450" y="1093788"/>
            <a:ext cx="3224213" cy="307975"/>
          </a:xfrm>
          <a:prstGeom prst="rect">
            <a:avLst/>
          </a:prstGeom>
          <a:noFill/>
        </p:spPr>
        <p:txBody>
          <a:bodyPr>
            <a:spAutoFit/>
          </a:bodyPr>
          <a:lstStyle/>
          <a:p>
            <a:pPr eaLnBrk="1" hangingPunct="1">
              <a:defRPr/>
            </a:pPr>
            <a:r>
              <a:rPr lang="en-US" sz="1400" b="1" cap="all" dirty="0">
                <a:latin typeface="Chalkboard" panose="03050602040202020205" pitchFamily="66" charset="77"/>
                <a:ea typeface="ＭＳ Ｐゴシック" charset="0"/>
                <a:cs typeface="Arial Black"/>
              </a:rPr>
              <a:t>Absentee Policy</a:t>
            </a:r>
          </a:p>
        </p:txBody>
      </p:sp>
      <p:sp>
        <p:nvSpPr>
          <p:cNvPr id="16394" name="Rectangle 12">
            <a:extLst>
              <a:ext uri="{FF2B5EF4-FFF2-40B4-BE49-F238E27FC236}">
                <a16:creationId xmlns:a16="http://schemas.microsoft.com/office/drawing/2014/main" id="{208B2167-CCDE-409A-9F22-11A3EBCD776A}"/>
              </a:ext>
            </a:extLst>
          </p:cNvPr>
          <p:cNvSpPr>
            <a:spLocks noChangeArrowheads="1"/>
          </p:cNvSpPr>
          <p:nvPr/>
        </p:nvSpPr>
        <p:spPr bwMode="auto">
          <a:xfrm>
            <a:off x="3622197" y="1604183"/>
            <a:ext cx="4022725"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b="1" dirty="0">
                <a:latin typeface="Chalkboard" panose="03050602040202020205" pitchFamily="66" charset="77"/>
              </a:rPr>
              <a:t>YES, WE DID SOMETHING IMPORTANT WHILE YOU WERE ABSENT. </a:t>
            </a:r>
          </a:p>
          <a:p>
            <a:pPr eaLnBrk="1" hangingPunct="1">
              <a:spcBef>
                <a:spcPct val="0"/>
              </a:spcBef>
              <a:buFontTx/>
              <a:buNone/>
            </a:pPr>
            <a:endParaRPr lang="en-US" altLang="en-US" sz="1100" b="1" dirty="0">
              <a:latin typeface="Arial Narrow" panose="020B0606020202030204" pitchFamily="34" charset="0"/>
            </a:endParaRPr>
          </a:p>
          <a:p>
            <a:pPr eaLnBrk="1" hangingPunct="1">
              <a:spcBef>
                <a:spcPct val="0"/>
              </a:spcBef>
              <a:buFontTx/>
              <a:buNone/>
            </a:pPr>
            <a:r>
              <a:rPr lang="en-US" altLang="en-US" sz="1100" dirty="0">
                <a:latin typeface="Arial Narrow" panose="020B0606020202030204" pitchFamily="34" charset="0"/>
              </a:rPr>
              <a:t>Excused absences guarantee students the right to make up any and all assignments assigned on the day[s] of absence at full credit. The student is responsible for asking the teacher(s) for assignments and make-up tests within two (2) class meetings with the teacher. The teacher(s) shall specify a reasonable period of time for completion of make-up work. In no case shall the time be less than one full calendar day for each day missed. Work due to be turned in on the day of the absence will be turned in upon return and be given full credit. The principal or designee shall have the authority to modify these conditions with a confirmed hardship. Students who have been assigned out-of-school suspension (OSS) may make up all missed assignments and tests for full credit.  (</a:t>
            </a:r>
            <a:r>
              <a:rPr lang="en-US" altLang="en-US" sz="1100" i="1" dirty="0">
                <a:latin typeface="Arial Narrow" panose="020B0606020202030204" pitchFamily="34" charset="0"/>
              </a:rPr>
              <a:t>Student Code of Conduct)</a:t>
            </a:r>
            <a:endParaRPr lang="en-US" altLang="en-US" sz="1100" dirty="0">
              <a:latin typeface="Arial Narrow" panose="020B0606020202030204" pitchFamily="34" charset="0"/>
            </a:endParaRPr>
          </a:p>
          <a:p>
            <a:pPr eaLnBrk="1" hangingPunct="1">
              <a:spcBef>
                <a:spcPct val="0"/>
              </a:spcBef>
              <a:buFontTx/>
              <a:buNone/>
            </a:pPr>
            <a:endParaRPr lang="en-US" altLang="en-US" sz="1100" dirty="0">
              <a:latin typeface="Arial Narrow" panose="020B0606020202030204" pitchFamily="34" charset="0"/>
            </a:endParaRPr>
          </a:p>
        </p:txBody>
      </p:sp>
      <p:sp>
        <p:nvSpPr>
          <p:cNvPr id="53" name="TextBox 52">
            <a:extLst>
              <a:ext uri="{FF2B5EF4-FFF2-40B4-BE49-F238E27FC236}">
                <a16:creationId xmlns:a16="http://schemas.microsoft.com/office/drawing/2014/main" id="{2F0E179F-E8E5-42CE-A8BA-86C18765DDB8}"/>
              </a:ext>
            </a:extLst>
          </p:cNvPr>
          <p:cNvSpPr txBox="1"/>
          <p:nvPr/>
        </p:nvSpPr>
        <p:spPr>
          <a:xfrm>
            <a:off x="746125" y="4184650"/>
            <a:ext cx="3375025" cy="307975"/>
          </a:xfrm>
          <a:prstGeom prst="rect">
            <a:avLst/>
          </a:prstGeom>
          <a:noFill/>
        </p:spPr>
        <p:txBody>
          <a:bodyPr>
            <a:spAutoFit/>
          </a:bodyPr>
          <a:lstStyle/>
          <a:p>
            <a:pPr algn="ctr" eaLnBrk="1" hangingPunct="1">
              <a:defRPr/>
            </a:pPr>
            <a:r>
              <a:rPr lang="en-US" sz="1400" b="1" cap="all" dirty="0">
                <a:latin typeface="Chalkboard" panose="03050602040202020205" pitchFamily="66" charset="77"/>
                <a:ea typeface="ＭＳ Ｐゴシック" charset="0"/>
                <a:cs typeface="Arial Black"/>
              </a:rPr>
              <a:t>Technology</a:t>
            </a:r>
          </a:p>
        </p:txBody>
      </p:sp>
      <p:sp>
        <p:nvSpPr>
          <p:cNvPr id="16396" name="TextBox 54">
            <a:extLst>
              <a:ext uri="{FF2B5EF4-FFF2-40B4-BE49-F238E27FC236}">
                <a16:creationId xmlns:a16="http://schemas.microsoft.com/office/drawing/2014/main" id="{3E93A575-5000-4440-8578-838F5C36D00E}"/>
              </a:ext>
            </a:extLst>
          </p:cNvPr>
          <p:cNvSpPr txBox="1">
            <a:spLocks noChangeArrowheads="1"/>
          </p:cNvSpPr>
          <p:nvPr/>
        </p:nvSpPr>
        <p:spPr bwMode="auto">
          <a:xfrm>
            <a:off x="298450" y="4486275"/>
            <a:ext cx="4964113" cy="177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defRPr/>
            </a:pPr>
            <a:r>
              <a:rPr lang="en-US" altLang="en-US" sz="1050" dirty="0">
                <a:latin typeface="Arial Narrow" charset="0"/>
              </a:rPr>
              <a:t>Students are expected to abide by all school and district digital safety rules and guidelines. Failure to do so will result in said student being banned from technology in class. While we encourage students to bring their own devices to school, using them in class without teacher permission will result in a behavior step. Students will be required to use technology both at school and at home. Students will use various sites accessed form their My Pasco Connect dashboard. Login information will be given the first week of school and can be recorded here:</a:t>
            </a:r>
          </a:p>
          <a:p>
            <a:pPr eaLnBrk="1" hangingPunct="1">
              <a:spcBef>
                <a:spcPct val="0"/>
              </a:spcBef>
              <a:buFontTx/>
              <a:buNone/>
              <a:defRPr/>
            </a:pPr>
            <a:endParaRPr lang="en-US" altLang="en-US" sz="1050" dirty="0">
              <a:latin typeface="Arial Narrow" charset="0"/>
            </a:endParaRPr>
          </a:p>
          <a:p>
            <a:pPr eaLnBrk="1" hangingPunct="1">
              <a:spcBef>
                <a:spcPct val="0"/>
              </a:spcBef>
              <a:buFontTx/>
              <a:buNone/>
              <a:defRPr/>
            </a:pPr>
            <a:r>
              <a:rPr lang="en-US" altLang="en-US" sz="1050" dirty="0">
                <a:latin typeface="Arial Narrow" charset="0"/>
              </a:rPr>
              <a:t>Username__________________________  Password </a:t>
            </a:r>
            <a:r>
              <a:rPr lang="en-US" altLang="en-US" sz="1200" dirty="0">
                <a:latin typeface="Arial Narrow" charset="0"/>
              </a:rPr>
              <a:t>___________________________</a:t>
            </a:r>
          </a:p>
          <a:p>
            <a:pPr eaLnBrk="1" hangingPunct="1">
              <a:spcBef>
                <a:spcPct val="0"/>
              </a:spcBef>
              <a:buFontTx/>
              <a:buNone/>
              <a:defRPr/>
            </a:pPr>
            <a:endParaRPr lang="en-US" altLang="en-US" sz="1200" b="1" dirty="0">
              <a:latin typeface="Arial Narrow" charset="0"/>
            </a:endParaRPr>
          </a:p>
          <a:p>
            <a:pPr eaLnBrk="1" hangingPunct="1">
              <a:spcBef>
                <a:spcPct val="0"/>
              </a:spcBef>
              <a:buFontTx/>
              <a:buNone/>
              <a:defRPr/>
            </a:pPr>
            <a:r>
              <a:rPr lang="en-US" altLang="en-US" sz="1200" b="1" dirty="0">
                <a:latin typeface="Arial Narrow" charset="0"/>
              </a:rPr>
              <a:t>					</a:t>
            </a:r>
            <a:r>
              <a:rPr lang="en-US" altLang="en-US" sz="1200" dirty="0">
                <a:latin typeface="Arial Narrow" charset="0"/>
              </a:rPr>
              <a:t>	</a:t>
            </a:r>
            <a:endParaRPr lang="en-US" altLang="en-US" sz="1200" b="1" dirty="0">
              <a:latin typeface="Arial Narrow" charset="0"/>
            </a:endParaRPr>
          </a:p>
        </p:txBody>
      </p:sp>
      <p:pic>
        <p:nvPicPr>
          <p:cNvPr id="16397" name="Picture 22" descr="laptop.png">
            <a:extLst>
              <a:ext uri="{FF2B5EF4-FFF2-40B4-BE49-F238E27FC236}">
                <a16:creationId xmlns:a16="http://schemas.microsoft.com/office/drawing/2014/main" id="{AEC49F60-3588-4EA5-BB92-6C2E835B29F7}"/>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1112838" y="4224338"/>
            <a:ext cx="33813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 name="Straight Connector 55">
            <a:extLst>
              <a:ext uri="{FF2B5EF4-FFF2-40B4-BE49-F238E27FC236}">
                <a16:creationId xmlns:a16="http://schemas.microsoft.com/office/drawing/2014/main" id="{702193C1-A69C-4B4D-870E-CB52362AA27B}"/>
              </a:ext>
            </a:extLst>
          </p:cNvPr>
          <p:cNvCxnSpPr>
            <a:cxnSpLocks noChangeShapeType="1"/>
          </p:cNvCxnSpPr>
          <p:nvPr/>
        </p:nvCxnSpPr>
        <p:spPr bwMode="auto">
          <a:xfrm flipH="1" flipV="1">
            <a:off x="119063" y="6064250"/>
            <a:ext cx="5316537" cy="1905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399" name="Rectangle 23">
            <a:extLst>
              <a:ext uri="{FF2B5EF4-FFF2-40B4-BE49-F238E27FC236}">
                <a16:creationId xmlns:a16="http://schemas.microsoft.com/office/drawing/2014/main" id="{5FFE442D-ED26-4430-9F75-8307325CB383}"/>
              </a:ext>
            </a:extLst>
          </p:cNvPr>
          <p:cNvSpPr>
            <a:spLocks noChangeArrowheads="1"/>
          </p:cNvSpPr>
          <p:nvPr/>
        </p:nvSpPr>
        <p:spPr bwMode="auto">
          <a:xfrm>
            <a:off x="113822" y="8297643"/>
            <a:ext cx="7531100"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I, (student)________________________________________, have read and understand the rules and expectations for Language Acquisition - Spanish. I acknowledge that it is my responsibility to contact my teacher if I have any questions or concerns. I know that this syllabus, assignments, calendars, and resources are available to me online at any time. I know that assignments can be submitted digitally at any time and that printer/computer/flash drive issues are not an excuse for late work. I understand that students must adhere to the MYP policies and procedures. </a:t>
            </a:r>
            <a:r>
              <a:rPr lang="en-US" altLang="en-US" sz="1200" b="1" dirty="0">
                <a:latin typeface="Arial Narrow" panose="020B0606020202030204" pitchFamily="34" charset="0"/>
              </a:rPr>
              <a:t>This syllabus should remain in the student notebook. ___________________</a:t>
            </a:r>
          </a:p>
          <a:p>
            <a:pPr eaLnBrk="1" hangingPunct="1">
              <a:spcBef>
                <a:spcPct val="0"/>
              </a:spcBef>
              <a:buFontTx/>
              <a:buNone/>
            </a:pPr>
            <a:r>
              <a:rPr lang="en-US" altLang="en-US" sz="700" dirty="0">
                <a:latin typeface="Arial Narrow" panose="020B0606020202030204" pitchFamily="34" charset="0"/>
              </a:rPr>
              <a:t>													          STUDENT SIGNATURE</a:t>
            </a:r>
            <a:endParaRPr lang="en-US" altLang="en-US" sz="1200" dirty="0">
              <a:latin typeface="Arial Narrow" panose="020B0606020202030204" pitchFamily="34" charset="0"/>
            </a:endParaRP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b="1" dirty="0">
                <a:latin typeface="Arial Narrow" panose="020B0606020202030204" pitchFamily="34" charset="0"/>
              </a:rPr>
              <a:t>Parent signature ____________________ E-mail ___________________________ Phone number _______________________</a:t>
            </a:r>
            <a:endParaRPr lang="en-US" altLang="en-US" sz="1200" dirty="0">
              <a:latin typeface="Arial Narrow" panose="020B0606020202030204" pitchFamily="34" charset="0"/>
            </a:endParaRPr>
          </a:p>
        </p:txBody>
      </p:sp>
      <p:cxnSp>
        <p:nvCxnSpPr>
          <p:cNvPr id="57" name="Straight Connector 56">
            <a:extLst>
              <a:ext uri="{FF2B5EF4-FFF2-40B4-BE49-F238E27FC236}">
                <a16:creationId xmlns:a16="http://schemas.microsoft.com/office/drawing/2014/main" id="{C266CE6C-4079-4FD9-8762-BF3B25C8ACE1}"/>
              </a:ext>
            </a:extLst>
          </p:cNvPr>
          <p:cNvCxnSpPr>
            <a:cxnSpLocks noChangeShapeType="1"/>
          </p:cNvCxnSpPr>
          <p:nvPr/>
        </p:nvCxnSpPr>
        <p:spPr bwMode="auto">
          <a:xfrm flipH="1">
            <a:off x="139700" y="8033486"/>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8" name="TextBox 57">
            <a:extLst>
              <a:ext uri="{FF2B5EF4-FFF2-40B4-BE49-F238E27FC236}">
                <a16:creationId xmlns:a16="http://schemas.microsoft.com/office/drawing/2014/main" id="{8811894F-17C7-4D94-A49F-A0E6B5F7497A}"/>
              </a:ext>
            </a:extLst>
          </p:cNvPr>
          <p:cNvSpPr txBox="1"/>
          <p:nvPr/>
        </p:nvSpPr>
        <p:spPr>
          <a:xfrm>
            <a:off x="1169988" y="6107113"/>
            <a:ext cx="2698750" cy="307975"/>
          </a:xfrm>
          <a:prstGeom prst="rect">
            <a:avLst/>
          </a:prstGeom>
          <a:noFill/>
        </p:spPr>
        <p:txBody>
          <a:bodyPr>
            <a:spAutoFit/>
          </a:bodyPr>
          <a:lstStyle/>
          <a:p>
            <a:pPr algn="ctr" eaLnBrk="1" hangingPunct="1">
              <a:defRPr/>
            </a:pPr>
            <a:r>
              <a:rPr lang="en-US" sz="1400" b="1" cap="all" dirty="0">
                <a:latin typeface="Chalkboard" panose="03050602040202020205" pitchFamily="66" charset="77"/>
                <a:ea typeface="ＭＳ Ｐゴシック" charset="0"/>
                <a:cs typeface="Arial Black"/>
              </a:rPr>
              <a:t>Class Resources</a:t>
            </a:r>
          </a:p>
        </p:txBody>
      </p:sp>
      <p:pic>
        <p:nvPicPr>
          <p:cNvPr id="25" name="Picture 24" descr="Macintosh HD:Users:tamaragorosave:Desktop:Clip Art:Grepic_Chalkboard_Paper:chalkboard7.jpg">
            <a:extLst>
              <a:ext uri="{FF2B5EF4-FFF2-40B4-BE49-F238E27FC236}">
                <a16:creationId xmlns:a16="http://schemas.microsoft.com/office/drawing/2014/main" id="{FD6A36A0-1514-419E-B21A-327D965138F2}"/>
              </a:ext>
            </a:extLst>
          </p:cNvPr>
          <p:cNvPicPr/>
          <p:nvPr/>
        </p:nvPicPr>
        <p:blipFill>
          <a:blip r:embed="rId6">
            <a:alphaModFix amt="90000"/>
            <a:extLst>
              <a:ext uri="{28A0092B-C50C-407E-A947-70E740481C1C}">
                <a14:useLocalDpi xmlns:a14="http://schemas.microsoft.com/office/drawing/2010/main" val="0"/>
              </a:ext>
            </a:extLst>
          </a:blip>
          <a:srcRect/>
          <a:stretch>
            <a:fillRect/>
          </a:stretch>
        </p:blipFill>
        <p:spPr bwMode="auto">
          <a:xfrm>
            <a:off x="234824" y="220021"/>
            <a:ext cx="7309102" cy="707080"/>
          </a:xfrm>
          <a:prstGeom prst="roundRect">
            <a:avLst>
              <a:gd name="adj" fmla="val 8594"/>
            </a:avLst>
          </a:prstGeom>
          <a:solidFill>
            <a:srgbClr val="FFFFFF">
              <a:shade val="85000"/>
            </a:srgbClr>
          </a:solidFill>
          <a:ln>
            <a:noFill/>
          </a:ln>
          <a:effectLst/>
        </p:spPr>
      </p:pic>
      <p:pic>
        <p:nvPicPr>
          <p:cNvPr id="16403" name="Picture 10">
            <a:extLst>
              <a:ext uri="{FF2B5EF4-FFF2-40B4-BE49-F238E27FC236}">
                <a16:creationId xmlns:a16="http://schemas.microsoft.com/office/drawing/2014/main" id="{87CD8BD7-B478-4288-85E5-66E61EFD3EBA}"/>
              </a:ext>
            </a:extLst>
          </p:cNvPr>
          <p:cNvPicPr>
            <a:picLocks noChangeAspect="1" noChangeArrowheads="1"/>
          </p:cNvPicPr>
          <p:nvPr/>
        </p:nvPicPr>
        <p:blipFill>
          <a:blip r:embed="rId7">
            <a:lum bright="70000" contrast="-70000"/>
            <a:extLst>
              <a:ext uri="{28A0092B-C50C-407E-A947-70E740481C1C}">
                <a14:useLocalDpi xmlns:a14="http://schemas.microsoft.com/office/drawing/2010/main" val="0"/>
              </a:ext>
            </a:extLst>
          </a:blip>
          <a:srcRect/>
          <a:stretch>
            <a:fillRect/>
          </a:stretch>
        </p:blipFill>
        <p:spPr bwMode="auto">
          <a:xfrm>
            <a:off x="1282700" y="260350"/>
            <a:ext cx="5222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TextBox 1">
            <a:extLst>
              <a:ext uri="{FF2B5EF4-FFF2-40B4-BE49-F238E27FC236}">
                <a16:creationId xmlns:a16="http://schemas.microsoft.com/office/drawing/2014/main" id="{ED7A96EA-6C91-495E-965D-B58CFD8ED522}"/>
              </a:ext>
            </a:extLst>
          </p:cNvPr>
          <p:cNvSpPr txBox="1">
            <a:spLocks noChangeArrowheads="1"/>
          </p:cNvSpPr>
          <p:nvPr/>
        </p:nvSpPr>
        <p:spPr bwMode="auto">
          <a:xfrm>
            <a:off x="1282700" y="358775"/>
            <a:ext cx="5222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latin typeface="Comic Sans MS" panose="030F0702030302020204" pitchFamily="66" charset="0"/>
              </a:rPr>
              <a:t>Language Acquisition -  Years 1, 2 and 3</a:t>
            </a:r>
          </a:p>
        </p:txBody>
      </p:sp>
      <p:sp>
        <p:nvSpPr>
          <p:cNvPr id="16405" name="TextBox 2">
            <a:extLst>
              <a:ext uri="{FF2B5EF4-FFF2-40B4-BE49-F238E27FC236}">
                <a16:creationId xmlns:a16="http://schemas.microsoft.com/office/drawing/2014/main" id="{A3F712C6-A8F5-45C2-BEB9-07A14AE2BDE9}"/>
              </a:ext>
            </a:extLst>
          </p:cNvPr>
          <p:cNvSpPr txBox="1">
            <a:spLocks noChangeArrowheads="1"/>
          </p:cNvSpPr>
          <p:nvPr/>
        </p:nvSpPr>
        <p:spPr bwMode="auto">
          <a:xfrm>
            <a:off x="231775" y="6362700"/>
            <a:ext cx="519112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000" dirty="0">
                <a:latin typeface="Arial Narrow" panose="020B0606020202030204" pitchFamily="34" charset="0"/>
              </a:rPr>
              <a:t>Students and parents should be signed up for our class </a:t>
            </a:r>
            <a:r>
              <a:rPr lang="en-US" altLang="en-US" sz="1000" b="1" dirty="0">
                <a:latin typeface="Arial Narrow" panose="020B0606020202030204" pitchFamily="34" charset="0"/>
              </a:rPr>
              <a:t>Remind </a:t>
            </a:r>
            <a:r>
              <a:rPr lang="en-US" altLang="en-US" sz="1000" dirty="0">
                <a:latin typeface="Arial Narrow" panose="020B0606020202030204" pitchFamily="34" charset="0"/>
              </a:rPr>
              <a:t>account. This is used to communicate upcoming assignments, events, reminders, and progress. Students and parents should also have access to </a:t>
            </a:r>
            <a:r>
              <a:rPr lang="en-US" altLang="en-US" sz="1000" b="1" dirty="0" err="1">
                <a:latin typeface="Arial Narrow" panose="020B0606020202030204" pitchFamily="34" charset="0"/>
              </a:rPr>
              <a:t>MyStudent</a:t>
            </a:r>
            <a:r>
              <a:rPr lang="en-US" altLang="en-US" sz="1000" dirty="0">
                <a:latin typeface="Arial Narrow" panose="020B0606020202030204" pitchFamily="34" charset="0"/>
              </a:rPr>
              <a:t> to keep track of grades and assignments. All the learning resources required for the class are included on </a:t>
            </a:r>
            <a:r>
              <a:rPr lang="en-US" altLang="en-US" sz="1000" b="1" dirty="0">
                <a:latin typeface="Arial Narrow" panose="020B0606020202030204" pitchFamily="34" charset="0"/>
              </a:rPr>
              <a:t>MyLearning</a:t>
            </a:r>
            <a:r>
              <a:rPr lang="en-US" altLang="en-US" sz="1000" dirty="0">
                <a:latin typeface="Arial Narrow" panose="020B0606020202030204" pitchFamily="34" charset="0"/>
              </a:rPr>
              <a:t>. Parents/guardians can make a parent account  in order to access information about their child’s assignments.  The teacher may add enriching activities to the themes being taught.</a:t>
            </a:r>
          </a:p>
          <a:p>
            <a:pPr>
              <a:spcBef>
                <a:spcPct val="0"/>
              </a:spcBef>
              <a:buFontTx/>
              <a:buNone/>
            </a:pPr>
            <a:endParaRPr lang="en-US" altLang="en-US" sz="1000" b="1" u="sng" dirty="0">
              <a:latin typeface="Arial Narrow" panose="020B0606020202030204" pitchFamily="34" charset="0"/>
            </a:endParaRPr>
          </a:p>
          <a:p>
            <a:pPr>
              <a:spcBef>
                <a:spcPct val="0"/>
              </a:spcBef>
              <a:buFontTx/>
              <a:buNone/>
            </a:pPr>
            <a:endParaRPr lang="en-US" altLang="en-US" sz="1000" b="1" dirty="0">
              <a:latin typeface="Arial Narrow" panose="020B0606020202030204" pitchFamily="34" charset="0"/>
            </a:endParaRPr>
          </a:p>
        </p:txBody>
      </p:sp>
      <p:pic>
        <p:nvPicPr>
          <p:cNvPr id="16406" name="Picture 1">
            <a:extLst>
              <a:ext uri="{FF2B5EF4-FFF2-40B4-BE49-F238E27FC236}">
                <a16:creationId xmlns:a16="http://schemas.microsoft.com/office/drawing/2014/main" id="{9F2FBE38-1922-4437-A440-26E2F4353B9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620463" y="7177722"/>
            <a:ext cx="611158" cy="513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7" name="TextBox 1">
            <a:extLst>
              <a:ext uri="{FF2B5EF4-FFF2-40B4-BE49-F238E27FC236}">
                <a16:creationId xmlns:a16="http://schemas.microsoft.com/office/drawing/2014/main" id="{8CC8C131-6210-4E5C-B280-ADD43F855A01}"/>
              </a:ext>
            </a:extLst>
          </p:cNvPr>
          <p:cNvSpPr txBox="1">
            <a:spLocks noChangeArrowheads="1"/>
          </p:cNvSpPr>
          <p:nvPr/>
        </p:nvSpPr>
        <p:spPr bwMode="auto">
          <a:xfrm>
            <a:off x="197329" y="7641681"/>
            <a:ext cx="48909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900" dirty="0">
                <a:latin typeface="Arial Narrow" panose="020B0606020202030204" pitchFamily="34" charset="0"/>
              </a:rPr>
              <a:t>Subject Area Guides that list an overview for each class and show the interconnection of the Middle Years </a:t>
            </a:r>
            <a:r>
              <a:rPr lang="en-US" altLang="en-US" sz="900" dirty="0" err="1">
                <a:latin typeface="Arial Narrow" panose="020B0606020202030204" pitchFamily="34" charset="0"/>
              </a:rPr>
              <a:t>Programme</a:t>
            </a:r>
            <a:r>
              <a:rPr lang="en-US" altLang="en-US" sz="900" dirty="0">
                <a:latin typeface="Arial Narrow" panose="020B0606020202030204" pitchFamily="34" charset="0"/>
              </a:rPr>
              <a:t> and the Florida Standards are posted on the PVMS website under the IB MYP tab.</a:t>
            </a:r>
          </a:p>
        </p:txBody>
      </p:sp>
      <p:cxnSp>
        <p:nvCxnSpPr>
          <p:cNvPr id="26" name="Straight Connector 25">
            <a:extLst>
              <a:ext uri="{FF2B5EF4-FFF2-40B4-BE49-F238E27FC236}">
                <a16:creationId xmlns:a16="http://schemas.microsoft.com/office/drawing/2014/main" id="{AF3A0657-6640-4C75-8ED8-480981E821AE}"/>
              </a:ext>
            </a:extLst>
          </p:cNvPr>
          <p:cNvCxnSpPr>
            <a:cxnSpLocks noChangeShapeType="1"/>
          </p:cNvCxnSpPr>
          <p:nvPr/>
        </p:nvCxnSpPr>
        <p:spPr bwMode="auto">
          <a:xfrm>
            <a:off x="5489575" y="4286250"/>
            <a:ext cx="25400" cy="38735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409" name="TextBox 6">
            <a:extLst>
              <a:ext uri="{FF2B5EF4-FFF2-40B4-BE49-F238E27FC236}">
                <a16:creationId xmlns:a16="http://schemas.microsoft.com/office/drawing/2014/main" id="{9A3EC2CA-54B9-4E7D-9570-72617A68B9F5}"/>
              </a:ext>
            </a:extLst>
          </p:cNvPr>
          <p:cNvSpPr txBox="1">
            <a:spLocks noChangeArrowheads="1"/>
          </p:cNvSpPr>
          <p:nvPr/>
        </p:nvSpPr>
        <p:spPr bwMode="auto">
          <a:xfrm>
            <a:off x="5715000" y="4187825"/>
            <a:ext cx="195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dirty="0">
                <a:latin typeface="Chalkboard" panose="03050602040202020205" pitchFamily="66" charset="77"/>
              </a:rPr>
              <a:t>COURSES CONTENT</a:t>
            </a:r>
          </a:p>
        </p:txBody>
      </p:sp>
      <p:sp>
        <p:nvSpPr>
          <p:cNvPr id="16410" name="TextBox 7">
            <a:extLst>
              <a:ext uri="{FF2B5EF4-FFF2-40B4-BE49-F238E27FC236}">
                <a16:creationId xmlns:a16="http://schemas.microsoft.com/office/drawing/2014/main" id="{8BDD6564-B84C-422D-A537-712E642C6928}"/>
              </a:ext>
            </a:extLst>
          </p:cNvPr>
          <p:cNvSpPr txBox="1">
            <a:spLocks noChangeArrowheads="1"/>
          </p:cNvSpPr>
          <p:nvPr/>
        </p:nvSpPr>
        <p:spPr bwMode="auto">
          <a:xfrm>
            <a:off x="5514975" y="4514850"/>
            <a:ext cx="216852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b="1" u="sng" dirty="0">
                <a:latin typeface="Arial Narrow" panose="020B0606020202030204" pitchFamily="34" charset="0"/>
              </a:rPr>
              <a:t>Beginning Spanish</a:t>
            </a:r>
          </a:p>
          <a:p>
            <a:pPr>
              <a:spcBef>
                <a:spcPct val="0"/>
              </a:spcBef>
              <a:buFontTx/>
              <a:buNone/>
            </a:pPr>
            <a:r>
              <a:rPr lang="en-US" altLang="en-US" sz="1200" dirty="0">
                <a:latin typeface="Arial Narrow" panose="020B0606020202030204" pitchFamily="34" charset="0"/>
              </a:rPr>
              <a:t>My Life and Me</a:t>
            </a:r>
          </a:p>
          <a:p>
            <a:pPr>
              <a:spcBef>
                <a:spcPct val="0"/>
              </a:spcBef>
              <a:buFontTx/>
              <a:buNone/>
            </a:pPr>
            <a:r>
              <a:rPr lang="en-US" altLang="en-US" sz="1200" dirty="0">
                <a:latin typeface="Arial Narrow" panose="020B0606020202030204" pitchFamily="34" charset="0"/>
              </a:rPr>
              <a:t>My School and Me</a:t>
            </a:r>
          </a:p>
          <a:p>
            <a:pPr>
              <a:spcBef>
                <a:spcPct val="0"/>
              </a:spcBef>
              <a:buFontTx/>
              <a:buNone/>
            </a:pPr>
            <a:r>
              <a:rPr lang="en-US" altLang="en-US" sz="1200" dirty="0">
                <a:latin typeface="Arial Narrow" panose="020B0606020202030204" pitchFamily="34" charset="0"/>
              </a:rPr>
              <a:t>My Preferences and Me</a:t>
            </a:r>
          </a:p>
          <a:p>
            <a:pPr>
              <a:spcBef>
                <a:spcPct val="0"/>
              </a:spcBef>
              <a:buFontTx/>
              <a:buNone/>
            </a:pPr>
            <a:r>
              <a:rPr lang="en-US" altLang="en-US" sz="1200" dirty="0">
                <a:latin typeface="Arial Narrow" panose="020B0606020202030204" pitchFamily="34" charset="0"/>
              </a:rPr>
              <a:t>My House and Me</a:t>
            </a:r>
          </a:p>
          <a:p>
            <a:pPr>
              <a:spcBef>
                <a:spcPct val="0"/>
              </a:spcBef>
              <a:buFontTx/>
              <a:buNone/>
            </a:pPr>
            <a:endParaRPr lang="en-US" altLang="en-US" sz="1200" dirty="0">
              <a:latin typeface="Arial Narrow" panose="020B0606020202030204" pitchFamily="34" charset="0"/>
            </a:endParaRPr>
          </a:p>
          <a:p>
            <a:pPr>
              <a:spcBef>
                <a:spcPct val="0"/>
              </a:spcBef>
              <a:buFontTx/>
              <a:buNone/>
            </a:pPr>
            <a:r>
              <a:rPr lang="en-US" altLang="en-US" sz="1200" b="1" u="sng" dirty="0">
                <a:latin typeface="Arial Narrow" panose="020B0606020202030204" pitchFamily="34" charset="0"/>
              </a:rPr>
              <a:t>Spanish 1</a:t>
            </a:r>
          </a:p>
          <a:p>
            <a:pPr>
              <a:spcBef>
                <a:spcPct val="0"/>
              </a:spcBef>
              <a:buFontTx/>
              <a:buNone/>
            </a:pPr>
            <a:r>
              <a:rPr lang="en-US" altLang="en-US" sz="1200" dirty="0">
                <a:latin typeface="Arial Narrow" panose="020B0606020202030204" pitchFamily="34" charset="0"/>
              </a:rPr>
              <a:t>My Life and Me</a:t>
            </a:r>
          </a:p>
          <a:p>
            <a:pPr>
              <a:spcBef>
                <a:spcPct val="0"/>
              </a:spcBef>
              <a:buFontTx/>
              <a:buNone/>
            </a:pPr>
            <a:r>
              <a:rPr lang="en-US" altLang="en-US" sz="1200" dirty="0">
                <a:latin typeface="Arial Narrow" panose="020B0606020202030204" pitchFamily="34" charset="0"/>
              </a:rPr>
              <a:t>My School and Me</a:t>
            </a:r>
          </a:p>
          <a:p>
            <a:pPr>
              <a:spcBef>
                <a:spcPct val="0"/>
              </a:spcBef>
              <a:buFontTx/>
              <a:buNone/>
            </a:pPr>
            <a:r>
              <a:rPr lang="en-US" altLang="en-US" sz="1200" dirty="0">
                <a:latin typeface="Arial Narrow" panose="020B0606020202030204" pitchFamily="34" charset="0"/>
              </a:rPr>
              <a:t>My Preferences and Me</a:t>
            </a:r>
          </a:p>
          <a:p>
            <a:pPr>
              <a:spcBef>
                <a:spcPct val="0"/>
              </a:spcBef>
              <a:buFontTx/>
              <a:buNone/>
            </a:pPr>
            <a:r>
              <a:rPr lang="en-US" altLang="en-US" sz="1200" dirty="0">
                <a:latin typeface="Arial Narrow" panose="020B0606020202030204" pitchFamily="34" charset="0"/>
              </a:rPr>
              <a:t>My House and Me</a:t>
            </a:r>
          </a:p>
          <a:p>
            <a:pPr>
              <a:spcBef>
                <a:spcPct val="0"/>
              </a:spcBef>
              <a:buFontTx/>
              <a:buNone/>
            </a:pPr>
            <a:endParaRPr lang="en-US" altLang="en-US" sz="1200" dirty="0">
              <a:latin typeface="Arial Narrow" panose="020B0606020202030204" pitchFamily="34" charset="0"/>
            </a:endParaRPr>
          </a:p>
          <a:p>
            <a:pPr>
              <a:spcBef>
                <a:spcPct val="0"/>
              </a:spcBef>
              <a:buFontTx/>
              <a:buNone/>
            </a:pPr>
            <a:r>
              <a:rPr lang="en-US" altLang="en-US" sz="1200" b="1" u="sng" dirty="0">
                <a:latin typeface="Arial Narrow" panose="020B0606020202030204" pitchFamily="34" charset="0"/>
              </a:rPr>
              <a:t>Spanish 2</a:t>
            </a:r>
          </a:p>
          <a:p>
            <a:pPr>
              <a:spcBef>
                <a:spcPct val="0"/>
              </a:spcBef>
              <a:buFontTx/>
              <a:buNone/>
            </a:pPr>
            <a:r>
              <a:rPr lang="en-US" altLang="en-US" sz="1200" dirty="0">
                <a:latin typeface="Arial Narrow" panose="020B0606020202030204" pitchFamily="34" charset="0"/>
              </a:rPr>
              <a:t>My Daily Routine</a:t>
            </a:r>
          </a:p>
          <a:p>
            <a:pPr>
              <a:spcBef>
                <a:spcPct val="0"/>
              </a:spcBef>
              <a:buFontTx/>
              <a:buNone/>
            </a:pPr>
            <a:r>
              <a:rPr lang="en-US" altLang="en-US" sz="1200" dirty="0">
                <a:latin typeface="Arial Narrow" panose="020B0606020202030204" pitchFamily="34" charset="0"/>
              </a:rPr>
              <a:t>My Community</a:t>
            </a:r>
          </a:p>
          <a:p>
            <a:pPr>
              <a:spcBef>
                <a:spcPct val="0"/>
              </a:spcBef>
              <a:buFontTx/>
              <a:buNone/>
            </a:pPr>
            <a:r>
              <a:rPr lang="en-US" altLang="en-US" sz="1200" dirty="0">
                <a:latin typeface="Arial Narrow" panose="020B0606020202030204" pitchFamily="34" charset="0"/>
              </a:rPr>
              <a:t>My Health</a:t>
            </a:r>
          </a:p>
          <a:p>
            <a:pPr>
              <a:spcBef>
                <a:spcPct val="0"/>
              </a:spcBef>
              <a:buFontTx/>
              <a:buNone/>
            </a:pPr>
            <a:r>
              <a:rPr lang="en-US" altLang="en-US" sz="1200" dirty="0">
                <a:latin typeface="Arial Narrow" panose="020B0606020202030204" pitchFamily="34" charset="0"/>
              </a:rPr>
              <a:t>My Childhood Memories</a:t>
            </a:r>
          </a:p>
          <a:p>
            <a:pPr>
              <a:spcBef>
                <a:spcPct val="0"/>
              </a:spcBef>
              <a:buFontTx/>
              <a:buNone/>
            </a:pPr>
            <a:r>
              <a:rPr lang="en-US" altLang="en-US" sz="1200" dirty="0">
                <a:latin typeface="Arial Narrow" panose="020B0606020202030204" pitchFamily="34" charset="0"/>
              </a:rPr>
              <a:t>My Vacations</a:t>
            </a:r>
          </a:p>
          <a:p>
            <a:pPr>
              <a:spcBef>
                <a:spcPct val="0"/>
              </a:spcBef>
              <a:buFontTx/>
              <a:buNone/>
            </a:pPr>
            <a:r>
              <a:rPr lang="en-US" altLang="en-US" sz="1200" dirty="0">
                <a:latin typeface="Arial Narrow" panose="020B0606020202030204" pitchFamily="34" charset="0"/>
              </a:rPr>
              <a:t>My Environment</a:t>
            </a:r>
          </a:p>
          <a:p>
            <a:pPr>
              <a:spcBef>
                <a:spcPct val="0"/>
              </a:spcBef>
              <a:buFontTx/>
              <a:buNone/>
            </a:pPr>
            <a:endParaRPr lang="en-US" altLang="en-US" sz="1200" dirty="0">
              <a:latin typeface="Arial Narrow" panose="020B0606020202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3421</TotalTime>
  <Words>1383</Words>
  <Application>Microsoft Macintosh PowerPoint</Application>
  <PresentationFormat>Custom</PresentationFormat>
  <Paragraphs>139</Paragraphs>
  <Slides>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Arial Black</vt:lpstr>
      <vt:lpstr>Arial Narrow</vt:lpstr>
      <vt:lpstr>Calibri</vt:lpstr>
      <vt:lpstr>Chalkboard</vt:lpstr>
      <vt:lpstr>Comic Sans MS</vt:lpstr>
      <vt:lpstr>DJB This is My Life</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Christinia C. Arrington</dc:creator>
  <cp:lastModifiedBy>Maria Del Carmen Fernandez</cp:lastModifiedBy>
  <cp:revision>106</cp:revision>
  <cp:lastPrinted>2018-08-07T15:23:55Z</cp:lastPrinted>
  <dcterms:created xsi:type="dcterms:W3CDTF">2016-08-18T18:14:21Z</dcterms:created>
  <dcterms:modified xsi:type="dcterms:W3CDTF">2020-08-18T17:10:47Z</dcterms:modified>
</cp:coreProperties>
</file>