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p:restoredTop sz="94162"/>
  </p:normalViewPr>
  <p:slideViewPr>
    <p:cSldViewPr snapToGrid="0">
      <p:cViewPr>
        <p:scale>
          <a:sx n="194" d="100"/>
          <a:sy n="194" d="100"/>
        </p:scale>
        <p:origin x="152" y="-5776"/>
      </p:cViewPr>
      <p:guideLst>
        <p:guide orient="horz" pos="3168"/>
        <p:guide pos="244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4165529000"/>
              </p:ext>
            </p:extLst>
          </p:nvPr>
        </p:nvGraphicFramePr>
        <p:xfrm>
          <a:off x="547688" y="2479676"/>
          <a:ext cx="1508125" cy="2392950"/>
        </p:xfrm>
        <a:graphic>
          <a:graphicData uri="http://schemas.openxmlformats.org/drawingml/2006/table">
            <a:tbl>
              <a:tblPr firstRow="1" bandRow="1">
                <a:tableStyleId>{2D5ABB26-0587-4C30-8999-92F81FD0307C}</a:tableStyleId>
              </a:tblPr>
              <a:tblGrid>
                <a:gridCol w="1508125">
                  <a:extLst>
                    <a:ext uri="{9D8B030D-6E8A-4147-A177-3AD203B41FA5}">
                      <a16:colId xmlns:a16="http://schemas.microsoft.com/office/drawing/2014/main" val="20000"/>
                    </a:ext>
                  </a:extLst>
                </a:gridCol>
              </a:tblGrid>
              <a:tr h="251913">
                <a:tc>
                  <a:txBody>
                    <a:bodyPr/>
                    <a:lstStyle/>
                    <a:p>
                      <a:pPr>
                        <a:buNone/>
                      </a:pPr>
                      <a:r>
                        <a:rPr lang="en-US" sz="1100" dirty="0">
                          <a:latin typeface="Arial Narrow"/>
                          <a:cs typeface="Arial Narrow"/>
                        </a:rPr>
                        <a:t>tomoore@pasco.k12.fl.us</a:t>
                      </a:r>
                    </a:p>
                  </a:txBody>
                  <a:tcPr marL="91444" marR="91444" marT="45732" marB="45732" anchor="ctr"/>
                </a:tc>
                <a:extLst>
                  <a:ext uri="{0D108BD9-81ED-4DB2-BD59-A6C34878D82A}">
                    <a16:rowId xmlns:a16="http://schemas.microsoft.com/office/drawing/2014/main" val="10000"/>
                  </a:ext>
                </a:extLst>
              </a:tr>
              <a:tr h="587821">
                <a:tc>
                  <a:txBody>
                    <a:bodyPr/>
                    <a:lstStyle/>
                    <a:p>
                      <a:endParaRPr lang="en-US" sz="1200" dirty="0">
                        <a:latin typeface="Arial Narrow"/>
                        <a:cs typeface="Arial Narrow"/>
                      </a:endParaRPr>
                    </a:p>
                    <a:p>
                      <a:r>
                        <a:rPr lang="en-US" sz="1200" dirty="0">
                          <a:latin typeface="Arial Narrow"/>
                          <a:cs typeface="Arial Narrow"/>
                        </a:rPr>
                        <a:t>813-794-4800</a:t>
                      </a:r>
                    </a:p>
                    <a:p>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5945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559607">
                <a:tc>
                  <a:txBody>
                    <a:bodyPr/>
                    <a:lstStyle/>
                    <a:p>
                      <a:pPr>
                        <a:buNone/>
                      </a:pPr>
                      <a:r>
                        <a:rPr lang="en-US" sz="1000" baseline="0" dirty="0">
                          <a:latin typeface="Arial Narrow"/>
                          <a:cs typeface="Arial Narrow"/>
                        </a:rPr>
                        <a:t>Planning Time: </a:t>
                      </a:r>
                    </a:p>
                    <a:p>
                      <a:pPr>
                        <a:buNone/>
                      </a:pPr>
                      <a:r>
                        <a:rPr lang="en-US" sz="1000" baseline="0" dirty="0">
                          <a:latin typeface="Arial Narrow"/>
                          <a:cs typeface="Arial Narrow"/>
                        </a:rPr>
                        <a:t>3</a:t>
                      </a:r>
                      <a:r>
                        <a:rPr lang="en-US" sz="1000" baseline="30000" dirty="0">
                          <a:latin typeface="Arial Narrow"/>
                          <a:cs typeface="Arial Narrow"/>
                        </a:rPr>
                        <a:t>rd</a:t>
                      </a:r>
                      <a:r>
                        <a:rPr lang="en-US" sz="1000" baseline="0" dirty="0">
                          <a:latin typeface="Arial Narrow"/>
                          <a:cs typeface="Arial Narrow"/>
                        </a:rPr>
                        <a:t> period 10:16-11:06am</a:t>
                      </a:r>
                    </a:p>
                    <a:p>
                      <a:pPr>
                        <a:buNone/>
                      </a:pPr>
                      <a:r>
                        <a:rPr lang="en-US" sz="1000" baseline="0" dirty="0">
                          <a:latin typeface="Arial Narrow"/>
                          <a:cs typeface="Arial Narrow"/>
                        </a:rPr>
                        <a:t>7</a:t>
                      </a:r>
                      <a:r>
                        <a:rPr lang="en-US" sz="1000" baseline="30000" dirty="0">
                          <a:latin typeface="Arial Narrow"/>
                          <a:cs typeface="Arial Narrow"/>
                        </a:rPr>
                        <a:t>th</a:t>
                      </a:r>
                      <a:r>
                        <a:rPr lang="en-US" sz="1000" baseline="0" dirty="0">
                          <a:latin typeface="Arial Narrow"/>
                          <a:cs typeface="Arial Narrow"/>
                        </a:rPr>
                        <a:t> period 2:18-3:08pm</a:t>
                      </a:r>
                    </a:p>
                    <a:p>
                      <a:pPr>
                        <a:buNone/>
                      </a:pPr>
                      <a:endParaRPr lang="en-US" sz="1100" baseline="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Individuals and Societies (Civics)</a:t>
            </a:r>
          </a:p>
          <a:p>
            <a:pPr algn="ctr" eaLnBrk="1" hangingPunct="1">
              <a:spcBef>
                <a:spcPct val="0"/>
              </a:spcBef>
              <a:buFontTx/>
              <a:buNone/>
            </a:pPr>
            <a:r>
              <a:rPr lang="en-US" altLang="en-US" sz="1400" b="1" i="1" dirty="0">
                <a:latin typeface="Arial Narrow" panose="020B0606020202030204" pitchFamily="34" charset="0"/>
                <a:ea typeface="Baskerville"/>
              </a:rPr>
              <a:t>Mr. Troy Moore</a:t>
            </a: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 </a:t>
            </a:r>
            <a:r>
              <a:rPr lang="en-US" altLang="en-US" sz="1050" i="1" dirty="0">
                <a:latin typeface="Arial Narrow" panose="020B0606020202030204" pitchFamily="34" charset="0"/>
              </a:rPr>
              <a:t>Middle Years Programme (MYP) individuals and societies incorporates disciplines traditionally studied under humanities and social sciences. This subject group encourages learners to respect and understand the world around them, and equips them with necessary skills to inquire into historical, geographical, political, social, economic, and cultural factors that affect individuals societies and environments, all while honoring the Social Studies Florida Standards. The IB’s approach to this subject area helps students to appreciate critically the diversity of human culture, attitudes and beliefs. This helps students to recognize that both content and methodology can be debatable and controversial, and for both practicing the tolerance of uncertainty. </a:t>
            </a: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a:t>
            </a:r>
            <a:r>
              <a:rPr lang="en-US" altLang="en-US" sz="900" i="1" dirty="0">
                <a:latin typeface="Arial Narrow" panose="020B0606020202030204" pitchFamily="34" charset="0"/>
              </a:rPr>
              <a:t> </a:t>
            </a:r>
            <a:r>
              <a:rPr lang="en-US" altLang="en-US" sz="800" i="1" dirty="0">
                <a:latin typeface="Arial Narrow" panose="020B0606020202030204" pitchFamily="34" charset="0"/>
              </a:rPr>
              <a:t>The State of Florida requires students who enroll in Civics to sit for the End-of-Course (EOC) assessment.  For students enrolled in Civics, the grade from the EOC assessment </a:t>
            </a:r>
            <a:r>
              <a:rPr lang="en-US" altLang="en-US" sz="800" b="1" i="1" dirty="0">
                <a:latin typeface="Arial Narrow" panose="020B0606020202030204" pitchFamily="34" charset="0"/>
              </a:rPr>
              <a:t>will count for 30% of a student’s final grade. </a:t>
            </a:r>
            <a:r>
              <a:rPr lang="en-US" altLang="en-US" sz="800" b="1" i="1" u="sng" dirty="0">
                <a:latin typeface="Arial Narrow" panose="020B0606020202030204" pitchFamily="34" charset="0"/>
              </a:rPr>
              <a:t>**</a:t>
            </a:r>
            <a:endParaRPr lang="en-US" altLang="en-US" sz="8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 </a:t>
            </a:r>
            <a:r>
              <a:rPr lang="en-US" altLang="en-US" sz="1100" dirty="0">
                <a:latin typeface="+mn-lt"/>
              </a:rPr>
              <a:t>Students and parents should also have access to </a:t>
            </a:r>
            <a:r>
              <a:rPr lang="en-US" altLang="en-US" sz="1100" b="1" dirty="0" err="1">
                <a:latin typeface="+mn-lt"/>
              </a:rPr>
              <a:t>myStudent</a:t>
            </a:r>
            <a:r>
              <a:rPr lang="en-US" altLang="en-US" sz="1100" dirty="0">
                <a:latin typeface="+mn-lt"/>
              </a:rPr>
              <a:t> to keep track of grades and assignments.</a:t>
            </a:r>
          </a:p>
          <a:p>
            <a:pPr eaLnBrk="1" hangingPunct="1">
              <a:spcBef>
                <a:spcPct val="0"/>
              </a:spcBef>
              <a:buFontTx/>
              <a:buNone/>
            </a:pPr>
            <a:r>
              <a:rPr lang="en-US" altLang="en-US" sz="1100" dirty="0"/>
              <a:t>In </a:t>
            </a:r>
            <a:r>
              <a:rPr lang="en-US" altLang="en-US" sz="1100" b="1"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2 individuals &amp; Societies.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State Civics </a:t>
            </a:r>
            <a:r>
              <a:rPr lang="en-US" sz="1400" b="1" cap="all" dirty="0" err="1">
                <a:latin typeface="Arial Black"/>
                <a:ea typeface="ＭＳ Ｐゴシック" charset="0"/>
                <a:cs typeface="Arial Black"/>
              </a:rPr>
              <a:t>eoc</a:t>
            </a:r>
            <a:endParaRPr lang="en-US" sz="1400" b="1" cap="all" dirty="0">
              <a:latin typeface="Arial Black"/>
              <a:ea typeface="ＭＳ Ｐゴシック" charset="0"/>
              <a:cs typeface="Arial Black"/>
            </a:endParaRP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Civics Year 2 </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100" i="1" dirty="0">
                <a:latin typeface="Arial Narrow" panose="020B0606020202030204" pitchFamily="34" charset="0"/>
              </a:rPr>
              <a:t>The State of Florida requires students who enroll in Civics to sit for the End-of-Course (EOC) assessment.  For students enrolled in Civics, the grade from the EOC assessment </a:t>
            </a:r>
            <a:r>
              <a:rPr lang="en-US" altLang="en-US" sz="1100" b="1" i="1" dirty="0">
                <a:latin typeface="Arial Narrow" panose="020B0606020202030204" pitchFamily="34" charset="0"/>
              </a:rPr>
              <a:t>will count for 30% of a student’s final grade.  </a:t>
            </a:r>
            <a:r>
              <a:rPr lang="en-US" altLang="en-US" sz="1100" i="1" dirty="0">
                <a:latin typeface="Arial Narrow" panose="020B0606020202030204" pitchFamily="34" charset="0"/>
              </a:rPr>
              <a:t>The primary content for the course pertains to the principles, functions, and organization of government; the origins the American political system; the roles, rights, responsibilities of the United States citizens, and methods of active participation in our political system.</a:t>
            </a:r>
          </a:p>
          <a:p>
            <a:pPr eaLnBrk="1" hangingPunct="1">
              <a:spcBef>
                <a:spcPct val="0"/>
              </a:spcBef>
              <a:buNone/>
            </a:pPr>
            <a:endParaRPr lang="en-US" altLang="en-US" sz="1100" i="1" dirty="0">
              <a:latin typeface="Arial Narrow" panose="020B0606020202030204" pitchFamily="34" charset="0"/>
            </a:endParaRPr>
          </a:p>
          <a:p>
            <a:pPr eaLnBrk="1" hangingPunct="1">
              <a:spcBef>
                <a:spcPct val="0"/>
              </a:spcBef>
              <a:buNone/>
            </a:pPr>
            <a:r>
              <a:rPr lang="en-US" altLang="en-US" sz="1100" i="1" dirty="0">
                <a:latin typeface="Arial Narrow" panose="020B0606020202030204" pitchFamily="34" charset="0"/>
              </a:rPr>
              <a:t>EOC Testing Window: TBA </a:t>
            </a:r>
          </a:p>
          <a:p>
            <a:pPr eaLnBrk="1" hangingPunct="1">
              <a:spcBef>
                <a:spcPct val="0"/>
              </a:spcBef>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81650" y="6006022"/>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000" b="1" u="sng" dirty="0">
                <a:latin typeface="Arial Narrow" panose="020B0606020202030204" pitchFamily="34" charset="0"/>
              </a:rPr>
              <a:t>Unit 1</a:t>
            </a:r>
            <a:r>
              <a:rPr lang="en-US" altLang="en-US" sz="1000" b="1" dirty="0">
                <a:latin typeface="Arial Narrow" panose="020B0606020202030204" pitchFamily="34" charset="0"/>
              </a:rPr>
              <a:t>: </a:t>
            </a:r>
            <a:r>
              <a:rPr lang="en-US" altLang="en-US" sz="1000" dirty="0">
                <a:latin typeface="Arial Narrow" panose="020B0606020202030204" pitchFamily="34" charset="0"/>
              </a:rPr>
              <a:t>Citizenship </a:t>
            </a:r>
          </a:p>
          <a:p>
            <a:pPr>
              <a:spcBef>
                <a:spcPct val="0"/>
              </a:spcBef>
              <a:buNone/>
            </a:pPr>
            <a:r>
              <a:rPr lang="en-US" altLang="en-US" sz="1000" b="1" u="sng" dirty="0">
                <a:latin typeface="Arial Narrow" panose="020B0606020202030204" pitchFamily="34" charset="0"/>
              </a:rPr>
              <a:t>Unit 2:</a:t>
            </a:r>
            <a:r>
              <a:rPr lang="en-US" altLang="en-US" sz="1000" b="1" dirty="0">
                <a:latin typeface="Arial Narrow" panose="020B0606020202030204" pitchFamily="34" charset="0"/>
              </a:rPr>
              <a:t> </a:t>
            </a:r>
            <a:r>
              <a:rPr lang="en-US" altLang="en-US" sz="1000" dirty="0">
                <a:latin typeface="Arial Narrow" panose="020B0606020202030204" pitchFamily="34" charset="0"/>
              </a:rPr>
              <a:t>Foundations </a:t>
            </a:r>
            <a:endParaRPr lang="en-US" sz="1000" dirty="0">
              <a:latin typeface="Arial Narrow" panose="020B0606020202030204" pitchFamily="34" charset="0"/>
            </a:endParaRPr>
          </a:p>
          <a:p>
            <a:pPr>
              <a:spcBef>
                <a:spcPct val="0"/>
              </a:spcBef>
              <a:buNone/>
            </a:pPr>
            <a:r>
              <a:rPr lang="en-US" altLang="en-US" sz="1000" b="1" u="sng" dirty="0">
                <a:latin typeface="Arial Narrow" panose="020B0606020202030204" pitchFamily="34" charset="0"/>
              </a:rPr>
              <a:t>Unit 3:</a:t>
            </a:r>
            <a:r>
              <a:rPr lang="en-US" altLang="en-US" sz="1000" b="1" dirty="0">
                <a:latin typeface="Arial Narrow" panose="020B0606020202030204" pitchFamily="34" charset="0"/>
              </a:rPr>
              <a:t> </a:t>
            </a:r>
            <a:r>
              <a:rPr lang="en-US" altLang="en-US" sz="1000" dirty="0">
                <a:latin typeface="Arial Narrow" panose="020B0606020202030204" pitchFamily="34" charset="0"/>
              </a:rPr>
              <a:t>Sharing Power</a:t>
            </a:r>
            <a:endParaRPr lang="en-US" altLang="en-US" sz="1000" b="1" u="sng" dirty="0">
              <a:latin typeface="Arial Narrow" panose="020B0606020202030204" pitchFamily="34" charset="0"/>
            </a:endParaRPr>
          </a:p>
          <a:p>
            <a:pPr>
              <a:spcBef>
                <a:spcPct val="0"/>
              </a:spcBef>
              <a:buNone/>
            </a:pPr>
            <a:r>
              <a:rPr lang="en-US" altLang="en-US" sz="1000" b="1" u="sng" dirty="0">
                <a:latin typeface="Arial Narrow" panose="020B0606020202030204" pitchFamily="34" charset="0"/>
              </a:rPr>
              <a:t>Unit 4:</a:t>
            </a:r>
            <a:r>
              <a:rPr lang="en-US" altLang="en-US" sz="1000" b="1" dirty="0">
                <a:latin typeface="Arial Narrow" panose="020B0606020202030204" pitchFamily="34" charset="0"/>
              </a:rPr>
              <a:t> </a:t>
            </a:r>
            <a:r>
              <a:rPr lang="en-US" altLang="en-US" sz="1000" dirty="0">
                <a:latin typeface="Arial Narrow" panose="020B0606020202030204" pitchFamily="34" charset="0"/>
              </a:rPr>
              <a:t>Active Citizens</a:t>
            </a:r>
          </a:p>
          <a:p>
            <a:pPr>
              <a:spcBef>
                <a:spcPct val="0"/>
              </a:spcBef>
              <a:buNone/>
            </a:pPr>
            <a:r>
              <a:rPr lang="en-US" altLang="en-US" sz="1000" b="1" u="sng" dirty="0">
                <a:latin typeface="Arial Narrow" panose="020B0606020202030204" pitchFamily="34" charset="0"/>
              </a:rPr>
              <a:t>Unit 5</a:t>
            </a:r>
            <a:r>
              <a:rPr lang="en-US" altLang="en-US" sz="1000" dirty="0">
                <a:latin typeface="Arial Narrow" panose="020B0606020202030204" pitchFamily="34" charset="0"/>
              </a:rPr>
              <a:t>: Going Global</a:t>
            </a:r>
            <a:endParaRPr lang="en-US" sz="1000" dirty="0">
              <a:latin typeface="Arial Narrow" panose="020B0606020202030204" pitchFamily="34" charset="0"/>
            </a:endParaRPr>
          </a:p>
          <a:p>
            <a:pPr>
              <a:spcBef>
                <a:spcPct val="0"/>
              </a:spcBef>
              <a:buNone/>
            </a:pPr>
            <a:r>
              <a:rPr lang="en-US" altLang="en-US" sz="1000" b="1" u="sng" dirty="0">
                <a:latin typeface="Arial Narrow" panose="020B0606020202030204" pitchFamily="34" charset="0"/>
              </a:rPr>
              <a:t>Unit 6:</a:t>
            </a:r>
            <a:r>
              <a:rPr lang="en-US" altLang="en-US" sz="1000" b="1" dirty="0">
                <a:latin typeface="Arial Narrow" panose="020B0606020202030204" pitchFamily="34" charset="0"/>
              </a:rPr>
              <a:t> </a:t>
            </a:r>
            <a:r>
              <a:rPr lang="en-US" altLang="en-US" sz="1000" dirty="0">
                <a:latin typeface="Arial Narrow" panose="020B0606020202030204" pitchFamily="34" charset="0"/>
              </a:rPr>
              <a:t>EOC Review  </a:t>
            </a:r>
          </a:p>
          <a:p>
            <a:pPr>
              <a:spcBef>
                <a:spcPct val="0"/>
              </a:spcBef>
              <a:buNone/>
            </a:pPr>
            <a:r>
              <a:rPr lang="en-US" altLang="en-US" sz="1000" b="1" u="sng" dirty="0">
                <a:latin typeface="Arial Narrow" panose="020B0606020202030204" pitchFamily="34" charset="0"/>
              </a:rPr>
              <a:t>Unit 7:</a:t>
            </a:r>
            <a:r>
              <a:rPr lang="en-US" altLang="en-US" sz="1000" b="1" dirty="0">
                <a:latin typeface="Arial Narrow" panose="020B0606020202030204" pitchFamily="34" charset="0"/>
              </a:rPr>
              <a:t> </a:t>
            </a:r>
            <a:r>
              <a:rPr lang="en-US" altLang="en-US" sz="1000" dirty="0">
                <a:latin typeface="Arial Narrow" panose="020B0606020202030204" pitchFamily="34" charset="0"/>
              </a:rPr>
              <a:t>American Economy &amp; Geography</a:t>
            </a: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1372</Words>
  <Application>Microsoft Macintosh PowerPoint</Application>
  <PresentationFormat>Custom</PresentationFormat>
  <Paragraphs>123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Troy O. Moore</cp:lastModifiedBy>
  <cp:revision>23</cp:revision>
  <dcterms:modified xsi:type="dcterms:W3CDTF">2020-08-18T19:45:30Z</dcterms:modified>
</cp:coreProperties>
</file>