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p:restoredTop sz="86420"/>
  </p:normalViewPr>
  <p:slideViewPr>
    <p:cSldViewPr snapToGrid="0" snapToObjects="1">
      <p:cViewPr>
        <p:scale>
          <a:sx n="162" d="100"/>
          <a:sy n="162" d="100"/>
        </p:scale>
        <p:origin x="536" y="256"/>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8473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extLst>
      <p:ext uri="{BB962C8B-B14F-4D97-AF65-F5344CB8AC3E}">
        <p14:creationId xmlns:p14="http://schemas.microsoft.com/office/powerpoint/2010/main" val="86225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7912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a:p>
        </p:txBody>
      </p:sp>
    </p:spTree>
    <p:extLst>
      <p:ext uri="{BB962C8B-B14F-4D97-AF65-F5344CB8AC3E}">
        <p14:creationId xmlns:p14="http://schemas.microsoft.com/office/powerpoint/2010/main" val="235841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5119" y="2212975"/>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Middle Years </a:t>
            </a:r>
            <a:r>
              <a:rPr lang="en-US" sz="1400" b="1" cap="all" dirty="0" err="1">
                <a:latin typeface="Chalkboard" panose="03050602040202020205" pitchFamily="66" charset="77"/>
                <a:ea typeface="ＭＳ Ｐゴシック" charset="0"/>
                <a:cs typeface="Arial Black"/>
              </a:rPr>
              <a:t>Programme</a:t>
            </a:r>
            <a:r>
              <a:rPr lang="en-US" sz="1400" b="1" cap="all" dirty="0">
                <a:latin typeface="Chalkboard" panose="03050602040202020205" pitchFamily="66" charset="77"/>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6749" y="451236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210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05077" y="4502150"/>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10181"/>
            <a:ext cx="271864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Chalkboard" panose="03050602040202020205" pitchFamily="66" charset="77"/>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1. Be in seat when tardy bell rings.</a:t>
            </a:r>
          </a:p>
          <a:p>
            <a:pPr eaLnBrk="1" hangingPunct="1">
              <a:spcBef>
                <a:spcPct val="0"/>
              </a:spcBef>
              <a:buFontTx/>
              <a:buNone/>
            </a:pPr>
            <a:r>
              <a:rPr lang="en-US" altLang="en-US" sz="1100" dirty="0">
                <a:latin typeface="Arial Narrow" panose="020B0606020202030204" pitchFamily="34" charset="0"/>
              </a:rPr>
              <a:t>2. Put proper heading on all work.</a:t>
            </a:r>
          </a:p>
          <a:p>
            <a:pPr eaLnBrk="1" hangingPunct="1">
              <a:spcBef>
                <a:spcPct val="0"/>
              </a:spcBef>
              <a:buFontTx/>
              <a:buNone/>
            </a:pPr>
            <a:r>
              <a:rPr lang="en-US" altLang="en-US" sz="1100" dirty="0">
                <a:latin typeface="Arial Narrow" panose="020B0606020202030204" pitchFamily="34" charset="0"/>
              </a:rPr>
              <a:t>3. Do not use electronic devices in class without teacher permission.</a:t>
            </a:r>
          </a:p>
          <a:p>
            <a:pPr eaLnBrk="1" hangingPunct="1">
              <a:spcBef>
                <a:spcPct val="0"/>
              </a:spcBef>
              <a:buFontTx/>
              <a:buNone/>
            </a:pPr>
            <a:r>
              <a:rPr lang="en-US" altLang="en-US" sz="1100" dirty="0">
                <a:latin typeface="Arial Narrow" panose="020B0606020202030204" pitchFamily="34" charset="0"/>
              </a:rPr>
              <a:t>4. Bring all of your supplies to class daily.</a:t>
            </a:r>
          </a:p>
          <a:p>
            <a:pPr eaLnBrk="1" hangingPunct="1">
              <a:spcBef>
                <a:spcPct val="0"/>
              </a:spcBef>
              <a:buFontTx/>
              <a:buNone/>
            </a:pPr>
            <a:r>
              <a:rPr lang="en-US" altLang="en-US" sz="1100" dirty="0">
                <a:latin typeface="Arial Narrow" panose="020B0606020202030204" pitchFamily="34" charset="0"/>
              </a:rPr>
              <a:t>5. Complete all of your work and turn it in on time.</a:t>
            </a:r>
          </a:p>
          <a:p>
            <a:pPr eaLnBrk="1" hangingPunct="1">
              <a:spcBef>
                <a:spcPct val="0"/>
              </a:spcBef>
              <a:buFontTx/>
              <a:buNone/>
            </a:pPr>
            <a:r>
              <a:rPr lang="en-US" altLang="en-US" sz="1100" dirty="0">
                <a:latin typeface="Arial Narrow" panose="020B0606020202030204" pitchFamily="34" charset="0"/>
              </a:rPr>
              <a:t>6. Respect your teacher &amp; classmates.</a:t>
            </a:r>
          </a:p>
          <a:p>
            <a:pPr eaLnBrk="1" hangingPunct="1">
              <a:spcBef>
                <a:spcPct val="0"/>
              </a:spcBef>
              <a:buFontTx/>
              <a:buNone/>
            </a:pPr>
            <a:r>
              <a:rPr lang="en-US" altLang="en-US" sz="1100" dirty="0">
                <a:latin typeface="Arial Narrow" panose="020B0606020202030204" pitchFamily="34" charset="0"/>
              </a:rPr>
              <a:t>7. Adhere to all MYP policies.</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367567" y="5082715"/>
            <a:ext cx="1342456" cy="835485"/>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Classroom Rules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807093" y="6544836"/>
            <a:ext cx="1058862" cy="1027298"/>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Behavior</a:t>
            </a:r>
            <a:r>
              <a:rPr lang="en-US" dirty="0">
                <a:solidFill>
                  <a:schemeClr val="lt1"/>
                </a:solidFill>
                <a:latin typeface="Arial Black"/>
                <a:ea typeface="+mn-ea"/>
                <a:cs typeface="Arial Black"/>
              </a:rPr>
              <a:t> </a:t>
            </a:r>
            <a:r>
              <a:rPr lang="en-US" sz="1000" dirty="0">
                <a:solidFill>
                  <a:schemeClr val="lt1"/>
                </a:solidFill>
                <a:latin typeface="Arial Black"/>
                <a:ea typeface="+mn-ea"/>
                <a:cs typeface="Arial Black"/>
              </a:rPr>
              <a:t>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6" y="8134709"/>
            <a:ext cx="1263650" cy="834246"/>
          </a:xfrm>
          <a:prstGeom prst="rightArrow">
            <a:avLst>
              <a:gd name="adj1" fmla="val 50000"/>
              <a:gd name="adj2" fmla="val 49968"/>
            </a:avLst>
          </a:prstGeom>
          <a:pattFill prst="pct75">
            <a:fgClr>
              <a:schemeClr val="tx1"/>
            </a:fgClr>
            <a:bgClr>
              <a:schemeClr val="bg1"/>
            </a:bgClr>
          </a:patt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283758395"/>
              </p:ext>
            </p:extLst>
          </p:nvPr>
        </p:nvGraphicFramePr>
        <p:xfrm>
          <a:off x="379568" y="2351015"/>
          <a:ext cx="1760127" cy="2519993"/>
        </p:xfrm>
        <a:graphic>
          <a:graphicData uri="http://schemas.openxmlformats.org/drawingml/2006/table">
            <a:tbl>
              <a:tblPr firstRow="1" bandRow="1">
                <a:tableStyleId>{2D5ABB26-0587-4C30-8999-92F81FD0307C}</a:tableStyleId>
              </a:tblPr>
              <a:tblGrid>
                <a:gridCol w="1760127">
                  <a:extLst>
                    <a:ext uri="{9D8B030D-6E8A-4147-A177-3AD203B41FA5}">
                      <a16:colId xmlns:a16="http://schemas.microsoft.com/office/drawing/2014/main" val="20000"/>
                    </a:ext>
                  </a:extLst>
                </a:gridCol>
              </a:tblGrid>
              <a:tr h="446186">
                <a:tc>
                  <a:txBody>
                    <a:bodyPr/>
                    <a:lstStyle/>
                    <a:p>
                      <a:r>
                        <a:rPr lang="en-US" sz="1200" dirty="0">
                          <a:latin typeface="Arial Narrow"/>
                          <a:cs typeface="Arial Narrow"/>
                        </a:rPr>
                        <a:t>  </a:t>
                      </a:r>
                      <a:r>
                        <a:rPr lang="en-US" sz="1100" dirty="0">
                          <a:latin typeface="Arial Narrow"/>
                          <a:cs typeface="Arial Narrow"/>
                        </a:rPr>
                        <a:t>cmtorres@pasco.k12.fl.us</a:t>
                      </a:r>
                    </a:p>
                  </a:txBody>
                  <a:tcPr marL="91444" marR="91444" marT="45732" marB="45732" anchor="ctr"/>
                </a:tc>
                <a:extLst>
                  <a:ext uri="{0D108BD9-81ED-4DB2-BD59-A6C34878D82A}">
                    <a16:rowId xmlns:a16="http://schemas.microsoft.com/office/drawing/2014/main" val="10000"/>
                  </a:ext>
                </a:extLst>
              </a:tr>
              <a:tr h="438910">
                <a:tc>
                  <a:txBody>
                    <a:bodyPr/>
                    <a:lstStyle/>
                    <a:p>
                      <a:r>
                        <a:rPr lang="en-US" sz="1200" dirty="0">
                          <a:latin typeface="Arial Narrow"/>
                          <a:cs typeface="Arial Narrow"/>
                        </a:rPr>
                        <a:t>   (</a:t>
                      </a:r>
                      <a:r>
                        <a:rPr lang="en-US" sz="1100" dirty="0">
                          <a:latin typeface="Arial Narrow"/>
                          <a:cs typeface="Arial Narrow"/>
                        </a:rPr>
                        <a:t>352)403-1756 text or voice</a:t>
                      </a:r>
                    </a:p>
                  </a:txBody>
                  <a:tcPr marL="91444" marR="91444" marT="45732" marB="45732" anchor="ctr"/>
                </a:tc>
                <a:extLst>
                  <a:ext uri="{0D108BD9-81ED-4DB2-BD59-A6C34878D82A}">
                    <a16:rowId xmlns:a16="http://schemas.microsoft.com/office/drawing/2014/main" val="10001"/>
                  </a:ext>
                </a:extLst>
              </a:tr>
              <a:tr h="6808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Narrow"/>
                          <a:cs typeface="Arial Narrow"/>
                        </a:rPr>
                        <a:t>   </a:t>
                      </a:r>
                      <a:r>
                        <a:rPr lang="en-US" sz="1100" b="0" dirty="0">
                          <a:solidFill>
                            <a:schemeClr val="tx1"/>
                          </a:solidFill>
                          <a:latin typeface="Arial Narrow"/>
                          <a:cs typeface="Arial Narrow"/>
                        </a:rPr>
                        <a:t>remind: </a:t>
                      </a:r>
                      <a:r>
                        <a:rPr lang="en-US" sz="1400" b="0" dirty="0">
                          <a:solidFill>
                            <a:schemeClr val="tx1"/>
                          </a:solidFill>
                          <a:latin typeface="Arial Narrow"/>
                          <a:cs typeface="Arial Narrow"/>
                        </a:rPr>
                        <a:t>@</a:t>
                      </a:r>
                      <a:r>
                        <a:rPr lang="en-US" sz="1400" b="0" dirty="0" err="1">
                          <a:solidFill>
                            <a:schemeClr val="tx1"/>
                          </a:solidFill>
                          <a:latin typeface="Arial Narrow"/>
                          <a:cs typeface="Arial Narrow"/>
                        </a:rPr>
                        <a:t>torres</a:t>
                      </a:r>
                      <a:r>
                        <a:rPr lang="en-US" sz="1400" b="0" dirty="0">
                          <a:solidFill>
                            <a:schemeClr val="tx1"/>
                          </a:solidFill>
                          <a:latin typeface="Arial Narrow"/>
                          <a:cs typeface="Arial Narrow"/>
                        </a:rPr>
                        <a:t>-p</a:t>
                      </a:r>
                      <a:r>
                        <a:rPr lang="en-US" sz="1400" b="1" dirty="0">
                          <a:solidFill>
                            <a:schemeClr val="tx1"/>
                          </a:solidFill>
                          <a:latin typeface="Arial Narrow"/>
                          <a:cs typeface="Arial Narrow"/>
                        </a:rPr>
                        <a:t>#</a:t>
                      </a:r>
                      <a:r>
                        <a:rPr lang="en-US" sz="1400" b="0" dirty="0">
                          <a:solidFill>
                            <a:schemeClr val="tx1"/>
                          </a:solidFill>
                          <a:latin typeface="Arial Narrow"/>
                          <a:cs typeface="Arial Narrow"/>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Narrow"/>
                          <a:cs typeface="Arial Narrow"/>
                        </a:rPr>
                        <a:t>  (</a:t>
                      </a:r>
                      <a:r>
                        <a:rPr lang="en-US" sz="1200" b="1" dirty="0">
                          <a:solidFill>
                            <a:schemeClr val="tx1"/>
                          </a:solidFill>
                          <a:latin typeface="Arial Narrow"/>
                          <a:cs typeface="Arial Narrow"/>
                        </a:rPr>
                        <a:t>#</a:t>
                      </a:r>
                      <a:r>
                        <a:rPr lang="en-US" sz="1100" b="0" dirty="0">
                          <a:solidFill>
                            <a:schemeClr val="tx1"/>
                          </a:solidFill>
                          <a:latin typeface="Arial Narrow"/>
                          <a:cs typeface="Arial Narrow"/>
                        </a:rPr>
                        <a:t> is the class period number)                    </a:t>
                      </a:r>
                      <a:endParaRPr lang="en-US" sz="1100" b="0" baseline="0" dirty="0">
                        <a:solidFill>
                          <a:schemeClr val="tx1"/>
                        </a:solidFill>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Arial Narrow"/>
                          <a:cs typeface="Arial Narrow"/>
                        </a:rPr>
                        <a:t>  </a:t>
                      </a:r>
                    </a:p>
                  </a:txBody>
                  <a:tcPr marL="91444" marR="91444" marT="45732" marB="45732" anchor="ctr"/>
                </a:tc>
                <a:extLst>
                  <a:ext uri="{0D108BD9-81ED-4DB2-BD59-A6C34878D82A}">
                    <a16:rowId xmlns:a16="http://schemas.microsoft.com/office/drawing/2014/main" val="10002"/>
                  </a:ext>
                </a:extLst>
              </a:tr>
              <a:tr h="477028">
                <a:tc>
                  <a:txBody>
                    <a:bodyPr/>
                    <a:lstStyle/>
                    <a:p>
                      <a:pPr algn="l"/>
                      <a:r>
                        <a:rPr lang="en-US" sz="1200" baseline="0" dirty="0">
                          <a:solidFill>
                            <a:srgbClr val="FF0000"/>
                          </a:solidFill>
                          <a:latin typeface="Arial Narrow"/>
                          <a:cs typeface="Arial Narrow"/>
                        </a:rPr>
                        <a:t>   </a:t>
                      </a:r>
                      <a:r>
                        <a:rPr lang="en-US" sz="1100" baseline="0" dirty="0">
                          <a:solidFill>
                            <a:schemeClr val="tx1"/>
                          </a:solidFill>
                          <a:latin typeface="Arial Narrow"/>
                          <a:cs typeface="Arial Narrow"/>
                        </a:rPr>
                        <a:t>Planning: 3</a:t>
                      </a:r>
                      <a:r>
                        <a:rPr lang="en-US" sz="1100" baseline="30000" dirty="0">
                          <a:solidFill>
                            <a:schemeClr val="tx1"/>
                          </a:solidFill>
                          <a:latin typeface="Arial Narrow"/>
                          <a:cs typeface="Arial Narrow"/>
                        </a:rPr>
                        <a:t>rd</a:t>
                      </a:r>
                      <a:r>
                        <a:rPr lang="en-US" sz="1100" baseline="0" dirty="0">
                          <a:solidFill>
                            <a:schemeClr val="tx1"/>
                          </a:solidFill>
                          <a:latin typeface="Arial Narrow"/>
                          <a:cs typeface="Arial Narrow"/>
                        </a:rPr>
                        <a:t> and 5</a:t>
                      </a:r>
                      <a:r>
                        <a:rPr lang="en-US" sz="1100" baseline="30000" dirty="0">
                          <a:solidFill>
                            <a:schemeClr val="tx1"/>
                          </a:solidFill>
                          <a:latin typeface="Arial Narrow"/>
                          <a:cs typeface="Arial Narrow"/>
                        </a:rPr>
                        <a:t>th </a:t>
                      </a:r>
                      <a:r>
                        <a:rPr lang="en-US" sz="1100" baseline="0" dirty="0">
                          <a:solidFill>
                            <a:schemeClr val="tx1"/>
                          </a:solidFill>
                          <a:latin typeface="Arial Narrow"/>
                          <a:cs typeface="Arial Narrow"/>
                        </a:rPr>
                        <a:t>periods,  </a:t>
                      </a:r>
                    </a:p>
                    <a:p>
                      <a:pPr algn="l"/>
                      <a:r>
                        <a:rPr lang="en-US" sz="1100" baseline="0" dirty="0">
                          <a:solidFill>
                            <a:schemeClr val="tx1"/>
                          </a:solidFill>
                          <a:latin typeface="Arial Narrow"/>
                          <a:cs typeface="Arial Narrow"/>
                        </a:rPr>
                        <a:t>10:16 -11:06 and 12:02 -12:52        </a:t>
                      </a:r>
                      <a:endParaRPr lang="en-US" sz="110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77028">
                <a:tc>
                  <a:txBody>
                    <a:bodyPr/>
                    <a:lstStyle/>
                    <a:p>
                      <a:pPr algn="l"/>
                      <a:endParaRPr lang="en-US" sz="1200" dirty="0">
                        <a:solidFill>
                          <a:srgbClr val="FF0000"/>
                        </a:solidFill>
                        <a:latin typeface="Arial Narrow"/>
                        <a:cs typeface="Arial Narrow"/>
                      </a:endParaRPr>
                    </a:p>
                  </a:txBody>
                  <a:tcPr marL="91444" marR="91444" marT="45732" marB="45732" anchor="ctr"/>
                </a:tc>
                <a:extLst>
                  <a:ext uri="{0D108BD9-81ED-4DB2-BD59-A6C34878D82A}">
                    <a16:rowId xmlns:a16="http://schemas.microsoft.com/office/drawing/2014/main" val="10004"/>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5763" y="139029"/>
            <a:ext cx="7764462"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latin typeface="Comic Sans MS" panose="030F0902030302020204" pitchFamily="66" charset="0"/>
                <a:ea typeface="Baskerville"/>
                <a:cs typeface="Baskerville"/>
              </a:rPr>
              <a:t>Pine View Middle School,  an IB MYP World School Magnet</a:t>
            </a:r>
          </a:p>
          <a:p>
            <a:pPr algn="ctr" eaLnBrk="1" hangingPunct="1">
              <a:spcBef>
                <a:spcPct val="0"/>
              </a:spcBef>
              <a:buFontTx/>
              <a:buNone/>
            </a:pPr>
            <a:r>
              <a:rPr lang="en-US" altLang="en-US" sz="1200" dirty="0">
                <a:latin typeface="Comic Sans MS" panose="030F0902030302020204" pitchFamily="66" charset="0"/>
                <a:ea typeface="Baskerville"/>
                <a:cs typeface="Baskerville"/>
              </a:rPr>
              <a:t>Language Acquisition – Spanish 1 and 2</a:t>
            </a:r>
          </a:p>
          <a:p>
            <a:pPr algn="ctr" eaLnBrk="1" hangingPunct="1">
              <a:spcBef>
                <a:spcPct val="0"/>
              </a:spcBef>
              <a:buFontTx/>
              <a:buNone/>
            </a:pPr>
            <a:r>
              <a:rPr lang="en-US" altLang="en-US" sz="1200" dirty="0">
                <a:latin typeface="Comic Sans MS" panose="030F0902030302020204" pitchFamily="66" charset="0"/>
                <a:ea typeface="Baskerville"/>
                <a:cs typeface="Baskerville"/>
              </a:rPr>
              <a:t>Years 2, and 3 </a:t>
            </a:r>
            <a:r>
              <a:rPr lang="en-US" altLang="en-US" sz="1200" dirty="0" err="1">
                <a:latin typeface="Comic Sans MS" panose="030F0902030302020204" pitchFamily="66" charset="0"/>
                <a:ea typeface="Baskerville"/>
                <a:cs typeface="Baskerville"/>
              </a:rPr>
              <a:t>MySchool</a:t>
            </a:r>
            <a:r>
              <a:rPr lang="en-US" altLang="en-US" sz="1200" dirty="0">
                <a:latin typeface="Comic Sans MS" panose="030F0902030302020204" pitchFamily="66" charset="0"/>
                <a:ea typeface="Baskerville"/>
                <a:cs typeface="Baskerville"/>
              </a:rPr>
              <a:t> Online and Traditional</a:t>
            </a:r>
          </a:p>
          <a:p>
            <a:pPr algn="ctr" eaLnBrk="1" hangingPunct="1">
              <a:spcBef>
                <a:spcPct val="0"/>
              </a:spcBef>
              <a:buFontTx/>
              <a:buNone/>
            </a:pPr>
            <a:r>
              <a:rPr lang="en-US" altLang="en-US" sz="1200" b="1" dirty="0" err="1">
                <a:latin typeface="Comic Sans MS" panose="030F0902030302020204" pitchFamily="66" charset="0"/>
                <a:ea typeface="Baskerville"/>
                <a:cs typeface="Baskerville"/>
              </a:rPr>
              <a:t>Señora</a:t>
            </a:r>
            <a:r>
              <a:rPr lang="en-US" altLang="en-US" sz="1200" b="1">
                <a:latin typeface="Comic Sans MS" panose="030F0902030302020204" pitchFamily="66" charset="0"/>
                <a:ea typeface="Baskerville"/>
                <a:cs typeface="Baskerville"/>
              </a:rPr>
              <a:t> Carla Torres</a:t>
            </a:r>
            <a:endParaRPr lang="en-US" sz="900" i="1" dirty="0">
              <a:latin typeface="+mn-lt"/>
            </a:endParaRPr>
          </a:p>
          <a:p>
            <a:pPr>
              <a:buNone/>
            </a:pPr>
            <a:r>
              <a:rPr lang="en-US" sz="900" i="1" dirty="0">
                <a:latin typeface="+mn-lt"/>
              </a:rPr>
              <a:t>MYP Language Acquisition:</a:t>
            </a:r>
          </a:p>
          <a:p>
            <a:r>
              <a:rPr lang="en-US" sz="900" i="1" dirty="0">
                <a:latin typeface="+mn-lt"/>
              </a:rPr>
              <a:t> is valued as central to developing critical thinking, and is considered essential for the cultivation of intercultural awareness and the development of internationally minded and responsible members of local, national and global communities, </a:t>
            </a:r>
          </a:p>
          <a:p>
            <a:r>
              <a:rPr lang="en-US" sz="900" i="1" dirty="0">
                <a:latin typeface="+mn-lt"/>
              </a:rPr>
              <a:t> is integral to exploring and sustaining personal development and cultural identity, and provides an intellectual framework to support conceptual development, </a:t>
            </a:r>
          </a:p>
          <a:p>
            <a:r>
              <a:rPr lang="en-US" sz="900" i="1" dirty="0">
                <a:latin typeface="+mn-lt"/>
              </a:rPr>
              <a:t> greatly contributes to the holistic development of students and to the strengthening of lifelong learning skills -equips students with the necessary multiliteracy skills and attitudes, enabling them to communicate successfully in various global contexts and build intercultural understanding.</a:t>
            </a: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211888"/>
            <a:ext cx="404495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Chalkboard" panose="03050602040202020205" pitchFamily="66" charset="77"/>
              </a:rPr>
              <a:t>School-Wide Discipline Plan:</a:t>
            </a:r>
            <a:endParaRPr lang="en-US" altLang="en-US" sz="1200" dirty="0">
              <a:latin typeface="Chalkboard" panose="03050602040202020205" pitchFamily="66" charset="77"/>
            </a:endParaRPr>
          </a:p>
          <a:p>
            <a:pPr eaLnBrk="1" hangingPunct="1">
              <a:spcBef>
                <a:spcPct val="0"/>
              </a:spcBef>
              <a:buFontTx/>
              <a:buNone/>
            </a:pPr>
            <a:r>
              <a:rPr lang="en-US" altLang="en-US" sz="1100" dirty="0">
                <a:latin typeface="Arial Narrow" panose="020B0606020202030204" pitchFamily="34" charset="0"/>
              </a:rPr>
              <a:t>1. Reflection sheet with time out and conference with a teacher.</a:t>
            </a:r>
          </a:p>
          <a:p>
            <a:pPr eaLnBrk="1" hangingPunct="1">
              <a:spcBef>
                <a:spcPct val="0"/>
              </a:spcBef>
              <a:buFontTx/>
              <a:buNone/>
            </a:pPr>
            <a:r>
              <a:rPr lang="en-US" altLang="en-US" sz="1100" dirty="0">
                <a:latin typeface="Arial Narrow" panose="020B0606020202030204" pitchFamily="34" charset="0"/>
              </a:rPr>
              <a:t>2. Parent contact and lunch detention.</a:t>
            </a:r>
          </a:p>
          <a:p>
            <a:pPr eaLnBrk="1" hangingPunct="1">
              <a:spcBef>
                <a:spcPct val="0"/>
              </a:spcBef>
              <a:buFontTx/>
              <a:buNone/>
            </a:pPr>
            <a:r>
              <a:rPr lang="en-US" altLang="en-US" sz="1100" dirty="0">
                <a:latin typeface="Arial Narrow" panose="020B0606020202030204" pitchFamily="34" charset="0"/>
              </a:rPr>
              <a:t>3. Parent contact and in class suspension with lunch detention and team conference.</a:t>
            </a:r>
          </a:p>
          <a:p>
            <a:pPr eaLnBrk="1" hangingPunct="1">
              <a:spcBef>
                <a:spcPct val="0"/>
              </a:spcBef>
              <a:buFontTx/>
              <a:buNone/>
            </a:pPr>
            <a:r>
              <a:rPr lang="en-US" altLang="en-US" sz="1100" dirty="0">
                <a:latin typeface="Arial Narrow" panose="020B0606020202030204" pitchFamily="34" charset="0"/>
              </a:rPr>
              <a:t>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Students will earn Learner Profile Raffle Tickets, PBIS points and other incentives for positive behaviors that reflect the MYP/IB Learner Profiles. </a:t>
            </a:r>
            <a:endParaRPr lang="en-US" altLang="en-US" sz="11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393223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MYP Learner Profiles-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92821" y="2234426"/>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marL="171450" indent="-171450">
              <a:spcBef>
                <a:spcPct val="0"/>
              </a:spcBef>
            </a:pPr>
            <a:r>
              <a:rPr lang="en-US" altLang="en-US" sz="1100" b="1" i="1" u="sng" dirty="0">
                <a:latin typeface="Arial Narrow" panose="020B0606020202030204" pitchFamily="34" charset="0"/>
              </a:rPr>
              <a:t>Academic Honesty Policy</a:t>
            </a:r>
            <a:r>
              <a:rPr lang="en-US" altLang="en-US" sz="1100" b="1" i="1" dirty="0">
                <a:latin typeface="Arial Narrow" panose="020B0606020202030204" pitchFamily="34" charset="0"/>
              </a:rPr>
              <a:t>:</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the expectations of integrity and honesty for all stakeholders at PVMS.</a:t>
            </a:r>
          </a:p>
          <a:p>
            <a:pPr marL="171450" indent="-171450">
              <a:spcBef>
                <a:spcPct val="0"/>
              </a:spcBef>
            </a:pPr>
            <a:r>
              <a:rPr lang="en-US" altLang="en-US" sz="1100" b="1" i="1" u="sng" dirty="0">
                <a:latin typeface="Arial Narrow" panose="020B0606020202030204" pitchFamily="34" charset="0"/>
              </a:rPr>
              <a:t>Language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support provided across the school for students who are not yet proficient in English. </a:t>
            </a:r>
          </a:p>
          <a:p>
            <a:pPr marL="171450" indent="-171450">
              <a:spcBef>
                <a:spcPct val="0"/>
              </a:spcBef>
            </a:pPr>
            <a:r>
              <a:rPr lang="en-US" altLang="en-US" sz="1100" b="1" i="1" u="sng" dirty="0">
                <a:latin typeface="Arial Narrow" panose="020B0606020202030204" pitchFamily="34" charset="0"/>
              </a:rPr>
              <a:t>Inclusion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defines how the MYP is inclusive for all PVMS students.</a:t>
            </a:r>
          </a:p>
          <a:p>
            <a:pPr marL="171450" indent="-171450">
              <a:spcBef>
                <a:spcPct val="0"/>
              </a:spcBef>
            </a:pPr>
            <a:r>
              <a:rPr lang="en-US" altLang="en-US" sz="1100" b="1" i="1" u="sng" dirty="0">
                <a:latin typeface="Arial Narrow" panose="020B0606020202030204" pitchFamily="34" charset="0"/>
              </a:rPr>
              <a:t>Assessment Policy:</a:t>
            </a:r>
            <a:r>
              <a:rPr lang="en-US" altLang="en-US" sz="1100" b="1" u="sng" dirty="0">
                <a:latin typeface="Arial Narrow" panose="020B0606020202030204" pitchFamily="34" charset="0"/>
              </a:rPr>
              <a:t> </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30887"/>
          </a:xfrm>
          <a:prstGeom prst="rect">
            <a:avLst/>
          </a:prstGeom>
          <a:noFill/>
        </p:spPr>
        <p:txBody>
          <a:bodyPr>
            <a:spAutoFit/>
          </a:bodyPr>
          <a:lstStyle/>
          <a:p>
            <a:pPr>
              <a:defRPr/>
            </a:pPr>
            <a:r>
              <a:rPr lang="en-US" sz="1100" dirty="0">
                <a:latin typeface="Arial Narrow" charset="0"/>
                <a:ea typeface="Arial Narrow" charset="0"/>
                <a:cs typeface="Arial Narrow" charset="0"/>
              </a:rPr>
              <a:t>Students will have a variety of performance &amp; traditional assessments during the year</a:t>
            </a:r>
            <a:r>
              <a:rPr lang="en-US" sz="1100" dirty="0">
                <a:latin typeface="+mn-lt"/>
                <a:ea typeface="ＭＳ Ｐゴシック" charset="-128"/>
              </a:rPr>
              <a:t>.</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i="1"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i="1" dirty="0">
                <a:latin typeface="Arial Narrow" panose="020B0606020202030204" pitchFamily="34" charset="0"/>
              </a:rPr>
              <a:t>differences</a:t>
            </a:r>
            <a:r>
              <a:rPr lang="en-US" altLang="en-US" sz="1100" dirty="0">
                <a:latin typeface="Arial Narrow" panose="020B0606020202030204" pitchFamily="34" charset="0"/>
              </a:rPr>
              <a:t>.</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dirty="0">
                <a:latin typeface="Arial Black" panose="020B0A04020102020204" pitchFamily="34" charset="0"/>
              </a:rPr>
              <a:t>Performance</a:t>
            </a:r>
          </a:p>
          <a:p>
            <a:pPr algn="ctr">
              <a:spcBef>
                <a:spcPct val="0"/>
              </a:spcBef>
              <a:buFontTx/>
              <a:buNone/>
            </a:pPr>
            <a:r>
              <a:rPr lang="en-US" altLang="en-US" sz="1000" dirty="0">
                <a:latin typeface="Arial Black" panose="020B0A04020102020204" pitchFamily="34" charset="0"/>
              </a:rPr>
              <a:t>Summative Assessment</a:t>
            </a:r>
          </a:p>
          <a:p>
            <a:pPr algn="ctr">
              <a:spcBef>
                <a:spcPct val="0"/>
              </a:spcBef>
              <a:buFontTx/>
              <a:buNone/>
            </a:pPr>
            <a:r>
              <a:rPr lang="en-US" altLang="en-US" sz="1000"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1026" name="Picture 2" descr="C:\Users\User\Desktop\GetFileAttachment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7"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User\Desktop\GetFileAttachment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7850"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EFFD01-5F7D-4E48-AFC0-E3F307B933D4}"/>
              </a:ext>
            </a:extLst>
          </p:cNvPr>
          <p:cNvPicPr>
            <a:picLocks noChangeAspect="1"/>
          </p:cNvPicPr>
          <p:nvPr/>
        </p:nvPicPr>
        <p:blipFill>
          <a:blip r:embed="rId9"/>
          <a:stretch>
            <a:fillRect/>
          </a:stretch>
        </p:blipFill>
        <p:spPr>
          <a:xfrm>
            <a:off x="5172351" y="8048811"/>
            <a:ext cx="817313" cy="781556"/>
          </a:xfrm>
          <a:prstGeom prst="rect">
            <a:avLst/>
          </a:prstGeom>
        </p:spPr>
      </p:pic>
      <p:sp>
        <p:nvSpPr>
          <p:cNvPr id="39" name="TextBox 38">
            <a:extLst>
              <a:ext uri="{FF2B5EF4-FFF2-40B4-BE49-F238E27FC236}">
                <a16:creationId xmlns:a16="http://schemas.microsoft.com/office/drawing/2014/main" id="{A58F4D84-EF72-9B40-8DDB-2B86700A81FB}"/>
              </a:ext>
            </a:extLst>
          </p:cNvPr>
          <p:cNvSpPr txBox="1"/>
          <p:nvPr/>
        </p:nvSpPr>
        <p:spPr>
          <a:xfrm>
            <a:off x="6099797" y="8008839"/>
            <a:ext cx="1590053" cy="938719"/>
          </a:xfrm>
          <a:prstGeom prst="rect">
            <a:avLst/>
          </a:prstGeom>
          <a:solidFill>
            <a:schemeClr val="bg1">
              <a:lumMod val="75000"/>
            </a:schemeClr>
          </a:solidFill>
          <a:ln>
            <a:solidFill>
              <a:schemeClr val="tx1"/>
            </a:solidFill>
          </a:ln>
        </p:spPr>
        <p:txBody>
          <a:bodyPr wrap="square" rtlCol="0">
            <a:spAutoFit/>
          </a:bodyPr>
          <a:lstStyle/>
          <a:p>
            <a:pPr algn="ctr"/>
            <a:r>
              <a:rPr lang="en-US" sz="1100" dirty="0">
                <a:latin typeface="Arial Narrow" charset="0"/>
                <a:ea typeface="Arial Narrow" charset="0"/>
                <a:cs typeface="Arial Narrow" charset="0"/>
              </a:rPr>
              <a:t>60% Formative Assessments (Classwork, Homework) </a:t>
            </a:r>
          </a:p>
          <a:p>
            <a:pPr algn="ctr"/>
            <a:r>
              <a:rPr lang="en-US" sz="1100" dirty="0">
                <a:latin typeface="Arial Narrow" charset="0"/>
                <a:ea typeface="Arial Narrow" charset="0"/>
                <a:cs typeface="Arial Narrow" charset="0"/>
              </a:rPr>
              <a:t>40% Summative (Assessments, Projects)</a:t>
            </a:r>
          </a:p>
        </p:txBody>
      </p:sp>
      <p:sp>
        <p:nvSpPr>
          <p:cNvPr id="9" name="TextBox 8">
            <a:extLst>
              <a:ext uri="{FF2B5EF4-FFF2-40B4-BE49-F238E27FC236}">
                <a16:creationId xmlns:a16="http://schemas.microsoft.com/office/drawing/2014/main" id="{D59CCC48-866E-EA4D-A779-41FB3344D32E}"/>
              </a:ext>
            </a:extLst>
          </p:cNvPr>
          <p:cNvSpPr txBox="1"/>
          <p:nvPr/>
        </p:nvSpPr>
        <p:spPr>
          <a:xfrm>
            <a:off x="5196855" y="8264525"/>
            <a:ext cx="437593" cy="246221"/>
          </a:xfrm>
          <a:prstGeom prst="rect">
            <a:avLst/>
          </a:prstGeom>
          <a:noFill/>
        </p:spPr>
        <p:txBody>
          <a:bodyPr wrap="square" rtlCol="0">
            <a:spAutoFit/>
          </a:bodyPr>
          <a:lstStyle/>
          <a:p>
            <a:r>
              <a:rPr lang="en-US" sz="1000" dirty="0"/>
              <a:t>60%</a:t>
            </a:r>
          </a:p>
        </p:txBody>
      </p:sp>
      <p:sp>
        <p:nvSpPr>
          <p:cNvPr id="41" name="TextBox 40">
            <a:extLst>
              <a:ext uri="{FF2B5EF4-FFF2-40B4-BE49-F238E27FC236}">
                <a16:creationId xmlns:a16="http://schemas.microsoft.com/office/drawing/2014/main" id="{1B9F00F8-944C-8C4C-BECA-76BC06BC7EDF}"/>
              </a:ext>
            </a:extLst>
          </p:cNvPr>
          <p:cNvSpPr txBox="1"/>
          <p:nvPr/>
        </p:nvSpPr>
        <p:spPr>
          <a:xfrm>
            <a:off x="5565179" y="8244197"/>
            <a:ext cx="437593" cy="246221"/>
          </a:xfrm>
          <a:prstGeom prst="rect">
            <a:avLst/>
          </a:prstGeom>
          <a:noFill/>
        </p:spPr>
        <p:txBody>
          <a:bodyPr wrap="square" rtlCol="0">
            <a:spAutoFit/>
          </a:bodyPr>
          <a:lstStyle/>
          <a:p>
            <a:r>
              <a:rPr lang="en-US" sz="1000" dirty="0"/>
              <a:t>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Late / Incomplete Work</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377601" y="1309687"/>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042" y="3414445"/>
            <a:ext cx="632289"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29781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i="1" dirty="0">
                <a:latin typeface="Arial Narrow" panose="020B0606020202030204" pitchFamily="34" charset="0"/>
              </a:rPr>
              <a:t> </a:t>
            </a:r>
            <a:r>
              <a:rPr lang="en-US" altLang="en-US" sz="1200" i="1" dirty="0">
                <a:latin typeface="Arial Narrow" panose="020B0606020202030204" pitchFamily="34" charset="0"/>
              </a:rPr>
              <a:t>My expectation is that </a:t>
            </a:r>
            <a:r>
              <a:rPr lang="en-US" altLang="en-US" sz="1200" b="1" i="1" dirty="0">
                <a:latin typeface="Arial Narrow" panose="020B0606020202030204" pitchFamily="34" charset="0"/>
              </a:rPr>
              <a:t>ALL</a:t>
            </a:r>
            <a:r>
              <a:rPr lang="en-US" altLang="en-US" sz="1200" i="1" dirty="0">
                <a:latin typeface="Arial Narrow" panose="020B0606020202030204" pitchFamily="34" charset="0"/>
              </a:rPr>
              <a:t> assignments are completed on time. </a:t>
            </a:r>
          </a:p>
          <a:p>
            <a:pPr eaLnBrk="1" hangingPunct="1">
              <a:spcBef>
                <a:spcPct val="0"/>
              </a:spcBef>
              <a:buFontTx/>
              <a:buNone/>
            </a:pPr>
            <a:endParaRPr lang="en-US" altLang="en-US" sz="1200" dirty="0"/>
          </a:p>
          <a:p>
            <a:pPr eaLnBrk="1" hangingPunct="1">
              <a:spcBef>
                <a:spcPct val="0"/>
              </a:spcBef>
              <a:buFontTx/>
              <a:buNone/>
            </a:pPr>
            <a:r>
              <a:rPr lang="en-US" altLang="en-US" sz="1200" dirty="0"/>
              <a:t>It is important to develop strong study and executive functioning skills now. </a:t>
            </a:r>
          </a:p>
          <a:p>
            <a:pPr eaLnBrk="1" hangingPunct="1">
              <a:spcBef>
                <a:spcPct val="0"/>
              </a:spcBef>
              <a:buFontTx/>
              <a:buNone/>
            </a:pPr>
            <a:endParaRPr lang="en-US" altLang="en-US" sz="1200" dirty="0"/>
          </a:p>
          <a:p>
            <a:pPr eaLnBrk="1" hangingPunct="1">
              <a:spcBef>
                <a:spcPct val="0"/>
              </a:spcBef>
              <a:buFontTx/>
              <a:buNone/>
            </a:pPr>
            <a:r>
              <a:rPr lang="en-US" altLang="en-US" sz="1200" dirty="0"/>
              <a:t>Late work will be accepted until one week before Progress Reports or Report Cards each quarter.</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622197" y="1604183"/>
            <a:ext cx="40227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Chalkboard" panose="03050602040202020205" pitchFamily="66" charset="77"/>
              </a:rPr>
              <a:t>YES, WE DID SOMETHING IMPORTANT WHILE YOU WERE ABSENT. </a:t>
            </a:r>
          </a:p>
          <a:p>
            <a:pPr eaLnBrk="1" hangingPunct="1">
              <a:spcBef>
                <a:spcPct val="0"/>
              </a:spcBef>
              <a:buFontTx/>
              <a:buNone/>
            </a:pPr>
            <a:endParaRPr lang="en-US" altLang="en-US" sz="1100" b="1"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form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13822" y="8297643"/>
            <a:ext cx="75311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(student)________________________________________, have read and understand the rules and expectations for Language Acquisition - Spanish.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 ___________________</a:t>
            </a:r>
          </a:p>
          <a:p>
            <a:pPr eaLnBrk="1" hangingPunct="1">
              <a:spcBef>
                <a:spcPct val="0"/>
              </a:spcBef>
              <a:buFontTx/>
              <a:buNone/>
            </a:pPr>
            <a:r>
              <a:rPr lang="en-US" altLang="en-US" sz="700" dirty="0">
                <a:latin typeface="Arial Narrow" panose="020B0606020202030204" pitchFamily="34" charset="0"/>
              </a:rPr>
              <a:t>													          STUDENT SIGNATURE</a:t>
            </a:r>
            <a:endParaRPr lang="en-US" altLang="en-US" sz="12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Parent signature ____________________ E-mail ___________________________ Phone number _______________________</a:t>
            </a:r>
            <a:endParaRPr lang="en-US" altLang="en-US" sz="1200" dirty="0">
              <a:latin typeface="Arial Narrow" panose="020B0606020202030204" pitchFamily="34" charset="0"/>
            </a:endParaRP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03348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Comic Sans MS" panose="030F0702030302020204" pitchFamily="66" charset="0"/>
              </a:rPr>
              <a:t>Language Acquisition -  Years 2 and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62700"/>
            <a:ext cx="5191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the learning resources required for the class are included on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Parents/guardians can make a parent account  in order to access information about their child’s assignments.  The teacher may add enriching activities to the themes being taught.</a:t>
            </a:r>
          </a:p>
          <a:p>
            <a:pPr>
              <a:spcBef>
                <a:spcPct val="0"/>
              </a:spcBef>
              <a:buFontTx/>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463" y="7177722"/>
            <a:ext cx="611158" cy="5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197329" y="7641681"/>
            <a:ext cx="4890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900" dirty="0">
                <a:latin typeface="Arial Narrow" panose="020B0606020202030204" pitchFamily="34" charset="0"/>
              </a:rPr>
              <a:t>Subject Area Guides that list an overview for each class and show the interconnection of the Middle Years </a:t>
            </a:r>
            <a:r>
              <a:rPr lang="en-US" altLang="en-US" sz="900" dirty="0" err="1">
                <a:latin typeface="Arial Narrow" panose="020B0606020202030204" pitchFamily="34" charset="0"/>
              </a:rPr>
              <a:t>Programme</a:t>
            </a:r>
            <a:r>
              <a:rPr lang="en-US" altLang="en-US" sz="9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COURSES CONTENT</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4975" y="4514850"/>
            <a:ext cx="2168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1</a:t>
            </a:r>
          </a:p>
          <a:p>
            <a:pPr>
              <a:spcBef>
                <a:spcPct val="0"/>
              </a:spcBef>
              <a:buFontTx/>
              <a:buNone/>
            </a:pPr>
            <a:r>
              <a:rPr lang="en-US" altLang="en-US" sz="1200" dirty="0">
                <a:latin typeface="Arial Narrow" panose="020B0606020202030204" pitchFamily="34" charset="0"/>
              </a:rPr>
              <a:t>My Life and Me</a:t>
            </a:r>
          </a:p>
          <a:p>
            <a:pPr>
              <a:spcBef>
                <a:spcPct val="0"/>
              </a:spcBef>
              <a:buFontTx/>
              <a:buNone/>
            </a:pPr>
            <a:r>
              <a:rPr lang="en-US" altLang="en-US" sz="1200" dirty="0">
                <a:latin typeface="Arial Narrow" panose="020B0606020202030204" pitchFamily="34" charset="0"/>
              </a:rPr>
              <a:t>My School and Me</a:t>
            </a:r>
          </a:p>
          <a:p>
            <a:pPr>
              <a:spcBef>
                <a:spcPct val="0"/>
              </a:spcBef>
              <a:buFontTx/>
              <a:buNone/>
            </a:pPr>
            <a:r>
              <a:rPr lang="en-US" altLang="en-US" sz="1200" dirty="0">
                <a:latin typeface="Arial Narrow" panose="020B0606020202030204" pitchFamily="34" charset="0"/>
              </a:rPr>
              <a:t>My Preferences and Me</a:t>
            </a:r>
          </a:p>
          <a:p>
            <a:pPr>
              <a:spcBef>
                <a:spcPct val="0"/>
              </a:spcBef>
              <a:buFontTx/>
              <a:buNone/>
            </a:pPr>
            <a:r>
              <a:rPr lang="en-US" altLang="en-US" sz="1200" dirty="0">
                <a:latin typeface="Arial Narrow" panose="020B0606020202030204" pitchFamily="34" charset="0"/>
              </a:rPr>
              <a:t>My House and Me</a:t>
            </a:r>
          </a:p>
          <a:p>
            <a:pPr>
              <a:spcBef>
                <a:spcPct val="0"/>
              </a:spcBef>
              <a:buFontTx/>
              <a:buNone/>
            </a:pPr>
            <a:r>
              <a:rPr lang="en-US" altLang="en-US" sz="1200" dirty="0">
                <a:latin typeface="Arial Narrow" panose="020B0606020202030204" pitchFamily="34" charset="0"/>
              </a:rPr>
              <a:t>My Family and Me</a:t>
            </a:r>
          </a:p>
          <a:p>
            <a:pPr>
              <a:spcBef>
                <a:spcPct val="0"/>
              </a:spcBef>
              <a:buFontTx/>
              <a:buNone/>
            </a:pPr>
            <a:r>
              <a:rPr lang="en-US" altLang="en-US" sz="1200" dirty="0">
                <a:latin typeface="Arial Narrow" panose="020B0606020202030204" pitchFamily="34" charset="0"/>
              </a:rPr>
              <a:t>My Free Time and Me</a:t>
            </a:r>
          </a:p>
          <a:p>
            <a:pPr>
              <a:spcBef>
                <a:spcPct val="0"/>
              </a:spcBef>
              <a:buFontTx/>
              <a:buNone/>
            </a:pPr>
            <a:r>
              <a:rPr lang="en-US" altLang="en-US" sz="1200" dirty="0">
                <a:latin typeface="Arial Narrow" panose="020B0606020202030204" pitchFamily="34" charset="0"/>
              </a:rPr>
              <a:t>My City and Me</a:t>
            </a:r>
          </a:p>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2</a:t>
            </a:r>
          </a:p>
          <a:p>
            <a:pPr>
              <a:spcBef>
                <a:spcPct val="0"/>
              </a:spcBef>
              <a:buFontTx/>
              <a:buNone/>
            </a:pPr>
            <a:r>
              <a:rPr lang="en-US" altLang="en-US" sz="1200" dirty="0">
                <a:latin typeface="Arial Narrow" panose="020B0606020202030204" pitchFamily="34" charset="0"/>
              </a:rPr>
              <a:t>My Daily Routine</a:t>
            </a:r>
          </a:p>
          <a:p>
            <a:pPr>
              <a:spcBef>
                <a:spcPct val="0"/>
              </a:spcBef>
              <a:buFontTx/>
              <a:buNone/>
            </a:pPr>
            <a:r>
              <a:rPr lang="en-US" altLang="en-US" sz="1200" dirty="0">
                <a:latin typeface="Arial Narrow" panose="020B0606020202030204" pitchFamily="34" charset="0"/>
              </a:rPr>
              <a:t>My Community</a:t>
            </a:r>
          </a:p>
          <a:p>
            <a:pPr>
              <a:spcBef>
                <a:spcPct val="0"/>
              </a:spcBef>
              <a:buFontTx/>
              <a:buNone/>
            </a:pPr>
            <a:r>
              <a:rPr lang="en-US" altLang="en-US" sz="1200" dirty="0">
                <a:latin typeface="Arial Narrow" panose="020B0606020202030204" pitchFamily="34" charset="0"/>
              </a:rPr>
              <a:t>My Health</a:t>
            </a:r>
          </a:p>
          <a:p>
            <a:pPr>
              <a:spcBef>
                <a:spcPct val="0"/>
              </a:spcBef>
              <a:buFontTx/>
              <a:buNone/>
            </a:pPr>
            <a:r>
              <a:rPr lang="en-US" altLang="en-US" sz="1200" dirty="0">
                <a:latin typeface="Arial Narrow" panose="020B0606020202030204" pitchFamily="34" charset="0"/>
              </a:rPr>
              <a:t>My Childhood Memories</a:t>
            </a:r>
          </a:p>
          <a:p>
            <a:pPr>
              <a:spcBef>
                <a:spcPct val="0"/>
              </a:spcBef>
              <a:buFontTx/>
              <a:buNone/>
            </a:pPr>
            <a:r>
              <a:rPr lang="en-US" altLang="en-US" sz="1200" dirty="0">
                <a:latin typeface="Arial Narrow" panose="020B0606020202030204" pitchFamily="34" charset="0"/>
              </a:rPr>
              <a:t>My Vacations</a:t>
            </a:r>
          </a:p>
          <a:p>
            <a:pPr>
              <a:spcBef>
                <a:spcPct val="0"/>
              </a:spcBef>
              <a:buFontTx/>
              <a:buNone/>
            </a:pPr>
            <a:r>
              <a:rPr lang="en-US" altLang="en-US" sz="1200" dirty="0">
                <a:latin typeface="Arial Narrow" panose="020B0606020202030204" pitchFamily="34" charset="0"/>
              </a:rPr>
              <a:t>My Environment</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1376</Words>
  <Application>Microsoft Macintosh PowerPoint</Application>
  <PresentationFormat>Custom</PresentationFormat>
  <Paragraphs>137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Narrow</vt:lpstr>
      <vt:lpstr>Calibri</vt:lpstr>
      <vt:lpstr>Chalkboard</vt:lpstr>
      <vt:lpstr>Comic Sans MS</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Carla Maritza Torres</cp:lastModifiedBy>
  <cp:revision>114</cp:revision>
  <cp:lastPrinted>2018-08-07T15:23:55Z</cp:lastPrinted>
  <dcterms:created xsi:type="dcterms:W3CDTF">2016-08-18T18:14:21Z</dcterms:created>
  <dcterms:modified xsi:type="dcterms:W3CDTF">2020-08-18T18:25:47Z</dcterms:modified>
</cp:coreProperties>
</file>