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1"/>
    <p:restoredTop sz="92782"/>
  </p:normalViewPr>
  <p:slideViewPr>
    <p:cSldViewPr snapToGrid="0">
      <p:cViewPr varScale="1">
        <p:scale>
          <a:sx n="72" d="100"/>
          <a:sy n="72" d="100"/>
        </p:scale>
        <p:origin x="3504" y="22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8/21/20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8/21/20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8/21/20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8/21/20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8/21/20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8/21/20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8/21/20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8/21/20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2018272569"/>
              </p:ext>
            </p:extLst>
          </p:nvPr>
        </p:nvGraphicFramePr>
        <p:xfrm>
          <a:off x="547688" y="2479675"/>
          <a:ext cx="1543376" cy="2455173"/>
        </p:xfrm>
        <a:graphic>
          <a:graphicData uri="http://schemas.openxmlformats.org/drawingml/2006/table">
            <a:tbl>
              <a:tblPr firstRow="1" bandRow="1">
                <a:tableStyleId>{2D5ABB26-0587-4C30-8999-92F81FD0307C}</a:tableStyleId>
              </a:tblPr>
              <a:tblGrid>
                <a:gridCol w="1543376">
                  <a:extLst>
                    <a:ext uri="{9D8B030D-6E8A-4147-A177-3AD203B41FA5}">
                      <a16:colId xmlns:a16="http://schemas.microsoft.com/office/drawing/2014/main" val="20000"/>
                    </a:ext>
                  </a:extLst>
                </a:gridCol>
              </a:tblGrid>
              <a:tr h="274429">
                <a:tc>
                  <a:txBody>
                    <a:bodyPr/>
                    <a:lstStyle/>
                    <a:p>
                      <a:pPr>
                        <a:buNone/>
                      </a:pPr>
                      <a:r>
                        <a:rPr lang="en-US" sz="1100" dirty="0">
                          <a:latin typeface="Arial Narrow"/>
                          <a:cs typeface="Arial Narrow"/>
                        </a:rPr>
                        <a:t>bfilippe@pasco.k12.fl.us</a:t>
                      </a:r>
                    </a:p>
                  </a:txBody>
                  <a:tcPr marL="91444" marR="91444" marT="45732" marB="45732" anchor="ctr"/>
                </a:tc>
                <a:extLst>
                  <a:ext uri="{0D108BD9-81ED-4DB2-BD59-A6C34878D82A}">
                    <a16:rowId xmlns:a16="http://schemas.microsoft.com/office/drawing/2014/main" val="10000"/>
                  </a:ext>
                </a:extLst>
              </a:tr>
              <a:tr h="640359">
                <a:tc>
                  <a:txBody>
                    <a:bodyPr/>
                    <a:lstStyle/>
                    <a:p>
                      <a:endParaRPr lang="en-US" sz="1200" dirty="0">
                        <a:latin typeface="Arial Narrow"/>
                        <a:cs typeface="Arial Narrow"/>
                      </a:endParaRPr>
                    </a:p>
                    <a:p>
                      <a:r>
                        <a:rPr lang="en-US" sz="1200" dirty="0">
                          <a:latin typeface="Arial Narrow"/>
                          <a:cs typeface="Arial Narrow"/>
                        </a:rPr>
                        <a:t>Google Voice: </a:t>
                      </a:r>
                    </a:p>
                    <a:p>
                      <a:r>
                        <a:rPr lang="en-US" sz="1200" dirty="0">
                          <a:latin typeface="Arial Narrow"/>
                          <a:cs typeface="Arial Narrow"/>
                        </a:rPr>
                        <a:t>(727)316-5364</a:t>
                      </a:r>
                    </a:p>
                    <a:p>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1"/>
                  </a:ext>
                </a:extLst>
              </a:tr>
              <a:tr h="3795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Remind: @btfil20</a:t>
                      </a:r>
                      <a:endParaRPr lang="cs-CZ" sz="1200" b="0" dirty="0">
                        <a:latin typeface="Arial Narrow"/>
                        <a:cs typeface="Arial Narrow"/>
                      </a:endParaRP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450268">
                <a:tc>
                  <a:txBody>
                    <a:bodyPr/>
                    <a:lstStyle/>
                    <a:p>
                      <a:pPr>
                        <a:buNone/>
                      </a:pPr>
                      <a:r>
                        <a:rPr lang="en-US" sz="1100" baseline="0" dirty="0">
                          <a:latin typeface="Arial Narrow"/>
                          <a:cs typeface="Arial Narrow"/>
                        </a:rPr>
                        <a:t>Planning Time:</a:t>
                      </a:r>
                    </a:p>
                    <a:p>
                      <a:pPr>
                        <a:buNone/>
                      </a:pPr>
                      <a:r>
                        <a:rPr lang="en-US" sz="1100" baseline="0" dirty="0">
                          <a:latin typeface="Arial Narrow"/>
                          <a:cs typeface="Arial Narrow"/>
                        </a:rPr>
                        <a:t>   Period 4- 11:09 to 11:59</a:t>
                      </a:r>
                    </a:p>
                  </a:txBody>
                  <a:tcPr marL="91444" marR="91444" marT="45732" marB="45732" anchor="ctr"/>
                </a:tc>
                <a:extLst>
                  <a:ext uri="{0D108BD9-81ED-4DB2-BD59-A6C34878D82A}">
                    <a16:rowId xmlns:a16="http://schemas.microsoft.com/office/drawing/2014/main" val="10003"/>
                  </a:ext>
                </a:extLst>
              </a:tr>
              <a:tr h="450268">
                <a:tc>
                  <a:txBody>
                    <a:bodyPr/>
                    <a:lstStyle/>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2988802602"/>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Basic Theatre, Year 1 </a:t>
            </a:r>
          </a:p>
          <a:p>
            <a:pPr algn="ctr" eaLnBrk="1" hangingPunct="1">
              <a:spcBef>
                <a:spcPct val="0"/>
              </a:spcBef>
              <a:buFontTx/>
              <a:buNone/>
            </a:pPr>
            <a:r>
              <a:rPr lang="en-US" altLang="en-US" sz="1400" b="1" i="1" dirty="0">
                <a:latin typeface="Arial Narrow" panose="020B0606020202030204" pitchFamily="34" charset="0"/>
                <a:ea typeface="Baskerville"/>
              </a:rPr>
              <a:t>Ms. </a:t>
            </a:r>
            <a:r>
              <a:rPr lang="en-US" altLang="en-US" sz="1400" b="1" i="1" dirty="0" err="1">
                <a:latin typeface="Arial Narrow" panose="020B0606020202030204" pitchFamily="34" charset="0"/>
                <a:ea typeface="Baskerville"/>
              </a:rPr>
              <a:t>Filippelli</a:t>
            </a:r>
            <a:endParaRPr lang="en-US" altLang="en-US" sz="1200" i="1" dirty="0">
              <a:latin typeface="Arial Narrow" panose="020B0606020202030204" pitchFamily="34" charset="0"/>
            </a:endParaRPr>
          </a:p>
          <a:p>
            <a:pPr eaLnBrk="1" hangingPunct="1">
              <a:spcBef>
                <a:spcPct val="0"/>
              </a:spcBef>
              <a:buNone/>
            </a:pPr>
            <a:r>
              <a:rPr lang="en-US" altLang="en-US" sz="1200" i="1" dirty="0">
                <a:latin typeface="Arial Narrow" panose="020B0606020202030204" pitchFamily="34" charset="0"/>
              </a:rPr>
              <a:t>    </a:t>
            </a:r>
            <a:r>
              <a:rPr lang="en-US" altLang="en-US" sz="1200" i="1" dirty="0"/>
              <a:t>Middle Years </a:t>
            </a:r>
            <a:r>
              <a:rPr lang="en-US" altLang="en-US" sz="1200" i="1" dirty="0" err="1"/>
              <a:t>Programme</a:t>
            </a:r>
            <a:r>
              <a:rPr lang="en-US" altLang="en-US" sz="1200" i="1" dirty="0"/>
              <a:t> (MYP)</a:t>
            </a:r>
            <a:r>
              <a:rPr lang="en-US" sz="1200" dirty="0"/>
              <a:t>. In MYP arts students have opportunities to function as artists, as well as learners of the arts. Artists have to be curious. By developing curiosity about themselves, others and the world, students become effective learners, inquirers and creative problem-solvers. Students develop through creating, performing and presenting arts in ways that engage and convey feelings, experiences and ideas. It is through this practice that students acquire new skills and master those skills developed in prior learning. MYP arts values the process of creating artwork and the point of realization; the two elements combined tell us what students have experienced, learned and attempted to convey. </a:t>
            </a:r>
            <a:endParaRPr lang="en-US" altLang="en-US" sz="1200" b="1" dirty="0"/>
          </a:p>
          <a:p>
            <a:pP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Basic Theatre will have a District Final exam that will count as 10% of the final course grade.</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b="1"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a:latin typeface="Arial Narrow" charset="0"/>
            </a:endParaRPr>
          </a:p>
          <a:p>
            <a:pPr eaLnBrk="1" hangingPunct="1">
              <a:spcBef>
                <a:spcPct val="0"/>
              </a:spcBef>
              <a:buFontTx/>
              <a:buNone/>
              <a:defRPr/>
            </a:pPr>
            <a:r>
              <a:rPr lang="en-US" altLang="en-US" sz="1050">
                <a:latin typeface="Arial Narrow" charset="0"/>
              </a:rPr>
              <a:t>Username__________________________  Password </a:t>
            </a:r>
            <a:r>
              <a:rPr lang="en-US" altLang="en-US" sz="1200">
                <a:latin typeface="Arial Narrow" charset="0"/>
              </a:rPr>
              <a:t>___________________________</a:t>
            </a:r>
          </a:p>
          <a:p>
            <a:pPr eaLnBrk="1" hangingPunct="1">
              <a:spcBef>
                <a:spcPct val="0"/>
              </a:spcBef>
              <a:buFontTx/>
              <a:buNone/>
              <a:defRPr/>
            </a:pPr>
            <a:endParaRPr lang="en-US" altLang="en-US" sz="1200" b="1">
              <a:latin typeface="Arial Narrow" charset="0"/>
            </a:endParaRPr>
          </a:p>
          <a:p>
            <a:pPr eaLnBrk="1" hangingPunct="1">
              <a:spcBef>
                <a:spcPct val="0"/>
              </a:spcBef>
              <a:buFontTx/>
              <a:buNone/>
              <a:defRPr/>
            </a:pPr>
            <a:r>
              <a:rPr lang="en-US" altLang="en-US" sz="1200" b="1">
                <a:latin typeface="Arial Narrow" charset="0"/>
              </a:rPr>
              <a:t>					</a:t>
            </a:r>
            <a:r>
              <a:rPr lang="en-US" altLang="en-US" sz="1200">
                <a:latin typeface="Arial Narrow" charset="0"/>
              </a:rPr>
              <a:t>	</a:t>
            </a:r>
            <a:endParaRPr lang="en-US" altLang="en-US" sz="1200" b="1">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Theatre Arts.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Basic Theatre, Year 1</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Most handouts for assignments will be uploaded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and available to print from home if needed. </a:t>
            </a:r>
            <a:endParaRPr lang="en-US" dirty="0"/>
          </a:p>
          <a:p>
            <a:pPr eaLnBrk="1" hangingPunct="1">
              <a:spcBef>
                <a:spcPct val="0"/>
              </a:spcBef>
              <a:buNone/>
            </a:pPr>
            <a:r>
              <a:rPr lang="en-US" altLang="en-US" sz="1000" dirty="0">
                <a:latin typeface="Arial Narrow" panose="020B0606020202030204" pitchFamily="34" charset="0"/>
              </a:rPr>
              <a:t>Students will have access to their textbook online. </a:t>
            </a:r>
          </a:p>
          <a:p>
            <a:pPr eaLnBrk="1" hangingPunct="1">
              <a:spcBef>
                <a:spcPct val="0"/>
              </a:spcBef>
              <a:buNone/>
            </a:pPr>
            <a:endParaRPr lang="en-US" altLang="en-US" sz="1000" dirty="0">
              <a:latin typeface="Arial Narrow" panose="020B0606020202030204" pitchFamily="34" charset="0"/>
            </a:endParaRPr>
          </a:p>
          <a:p>
            <a:pPr eaLnBrk="1" hangingPunct="1">
              <a:spcBef>
                <a:spcPct val="0"/>
              </a:spcBef>
              <a:buFontTx/>
              <a:buNone/>
            </a:pPr>
            <a:r>
              <a:rPr lang="en-US" altLang="en-US" sz="1000" b="1" u="sng" dirty="0">
                <a:latin typeface="Arial Narrow" panose="020B0606020202030204" pitchFamily="34" charset="0"/>
              </a:rPr>
              <a:t>Textbook Info:</a:t>
            </a:r>
            <a:r>
              <a:rPr lang="en-US" altLang="en-US" sz="1000" dirty="0">
                <a:latin typeface="Arial Narrow" panose="020B0606020202030204" pitchFamily="34" charset="0"/>
              </a:rPr>
              <a:t>  </a:t>
            </a:r>
            <a:endParaRPr lang="en-US" altLang="en-US" sz="1000" i="1" dirty="0">
              <a:latin typeface="Arial Narrow" panose="020B0606020202030204" pitchFamily="34" charset="0"/>
            </a:endParaRPr>
          </a:p>
          <a:p>
            <a:pPr eaLnBrk="1" hangingPunct="1">
              <a:spcBef>
                <a:spcPct val="0"/>
              </a:spcBef>
              <a:buFontTx/>
              <a:buNone/>
            </a:pPr>
            <a:r>
              <a:rPr lang="en-US" altLang="en-US" sz="1000" b="1" i="1" dirty="0">
                <a:latin typeface="Arial Narrow" panose="020B0606020202030204" pitchFamily="34" charset="0"/>
              </a:rPr>
              <a:t>	</a:t>
            </a:r>
            <a:r>
              <a:rPr lang="en-US" altLang="en-US" sz="1000" dirty="0">
                <a:latin typeface="Arial Narrow" panose="020B0606020202030204" pitchFamily="34" charset="0"/>
              </a:rPr>
              <a:t>We will be using the textbook: </a:t>
            </a:r>
            <a:r>
              <a:rPr lang="en-US" altLang="en-US" sz="1000" b="1" i="1" dirty="0">
                <a:latin typeface="Arial Narrow" panose="020B0606020202030204" pitchFamily="34" charset="0"/>
              </a:rPr>
              <a:t>Basic Drama Projects- 9</a:t>
            </a:r>
            <a:r>
              <a:rPr lang="en-US" altLang="en-US" sz="1000" b="1" i="1" baseline="30000" dirty="0">
                <a:latin typeface="Arial Narrow" panose="020B0606020202030204" pitchFamily="34" charset="0"/>
              </a:rPr>
              <a:t>th</a:t>
            </a:r>
            <a:r>
              <a:rPr lang="en-US" altLang="en-US" sz="1000" b="1" i="1" dirty="0">
                <a:latin typeface="Arial Narrow" panose="020B0606020202030204" pitchFamily="34" charset="0"/>
              </a:rPr>
              <a:t> Edition.  </a:t>
            </a:r>
            <a:r>
              <a:rPr lang="en-US" altLang="en-US" sz="1000" dirty="0">
                <a:latin typeface="Arial Narrow" panose="020B0606020202030204" pitchFamily="34" charset="0"/>
              </a:rPr>
              <a:t>An online version will be available on the </a:t>
            </a:r>
            <a:r>
              <a:rPr lang="en-US" altLang="en-US" sz="1000" b="1" dirty="0" err="1">
                <a:latin typeface="Arial Narrow" panose="020B0606020202030204" pitchFamily="34" charset="0"/>
              </a:rPr>
              <a:t>MyPascoConnect</a:t>
            </a:r>
            <a:r>
              <a:rPr lang="en-US" altLang="en-US" sz="1000" dirty="0">
                <a:latin typeface="Arial Narrow" panose="020B0606020202030204" pitchFamily="34" charset="0"/>
              </a:rPr>
              <a:t> platform.</a:t>
            </a:r>
          </a:p>
          <a:p>
            <a:pPr eaLnBrk="1" hangingPunct="1">
              <a:spcBef>
                <a:spcPct val="0"/>
              </a:spcBef>
              <a:buFontTx/>
              <a:buNone/>
            </a:pPr>
            <a:endParaRPr lang="en-US" altLang="en-US" sz="1000" b="1" i="1" dirty="0">
              <a:latin typeface="Arial Narrow" panose="020B0606020202030204" pitchFamily="34" charset="0"/>
            </a:endParaRPr>
          </a:p>
          <a:p>
            <a:pPr eaLnBrk="1" hangingPunct="1">
              <a:spcBef>
                <a:spcPct val="0"/>
              </a:spcBef>
              <a:buFontTx/>
              <a:buNone/>
            </a:pPr>
            <a:endParaRPr lang="en-US" altLang="en-US" sz="1000" b="1" i="1" dirty="0">
              <a:latin typeface="Arial Narrow" panose="020B0606020202030204" pitchFamily="34" charset="0"/>
            </a:endParaRPr>
          </a:p>
          <a:p>
            <a:pPr eaLnBrk="1" hangingPunct="1">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72941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latin typeface="Arial Narrow" panose="020B0606020202030204" pitchFamily="34" charset="0"/>
              </a:rPr>
              <a:t>Subject Area Guides that list an overview for each class and show the interconnection of the Middle Years </a:t>
            </a:r>
            <a:r>
              <a:rPr lang="en-US" altLang="en-US" sz="1200" err="1">
                <a:latin typeface="Arial Narrow" panose="020B0606020202030204" pitchFamily="34" charset="0"/>
              </a:rPr>
              <a:t>Programme</a:t>
            </a:r>
            <a:r>
              <a:rPr lang="en-US" altLang="en-US" sz="120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603875" y="4611687"/>
            <a:ext cx="2178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dirty="0"/>
              <a:t>Unit 1:  What is Theatre?</a:t>
            </a:r>
          </a:p>
          <a:p>
            <a:pPr>
              <a:spcBef>
                <a:spcPct val="0"/>
              </a:spcBef>
              <a:buNone/>
            </a:pPr>
            <a:r>
              <a:rPr lang="en-US" altLang="en-US" sz="1200" b="1" dirty="0"/>
              <a:t>Unit 2:  Theatre Basics</a:t>
            </a:r>
          </a:p>
          <a:p>
            <a:pPr>
              <a:spcBef>
                <a:spcPct val="0"/>
              </a:spcBef>
              <a:buNone/>
            </a:pPr>
            <a:r>
              <a:rPr lang="en-US" altLang="en-US" sz="1200" b="1" dirty="0"/>
              <a:t>Unit 3: Production Choices</a:t>
            </a:r>
          </a:p>
          <a:p>
            <a:pPr>
              <a:spcBef>
                <a:spcPct val="0"/>
              </a:spcBef>
              <a:buNone/>
            </a:pPr>
            <a:r>
              <a:rPr lang="en-US" altLang="en-US" sz="1200" b="1" dirty="0"/>
              <a:t>Unit 4: Bringing Books Alive</a:t>
            </a:r>
          </a:p>
          <a:p>
            <a:pPr>
              <a:spcBef>
                <a:spcPct val="0"/>
              </a:spcBef>
              <a:buNone/>
            </a:pPr>
            <a:r>
              <a:rPr lang="en-US" altLang="en-US" sz="1200" b="1" dirty="0"/>
              <a:t>Unit 5: Genres of Theatre</a:t>
            </a:r>
            <a:endParaRPr lang="en-US" altLang="en-US" sz="1200" dirty="0"/>
          </a:p>
          <a:p>
            <a:pPr>
              <a:spcBef>
                <a:spcPct val="0"/>
              </a:spcBef>
              <a:buNone/>
            </a:pPr>
            <a:endParaRPr lang="en-US" alt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1308</Words>
  <Application>Microsoft Macintosh PowerPoint</Application>
  <PresentationFormat>Custom</PresentationFormat>
  <Paragraphs>127</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Brianna Lynn Filippelli</cp:lastModifiedBy>
  <cp:revision>17</cp:revision>
  <cp:lastPrinted>2019-08-08T12:52:17Z</cp:lastPrinted>
  <dcterms:modified xsi:type="dcterms:W3CDTF">2020-08-21T13:54:19Z</dcterms:modified>
</cp:coreProperties>
</file>