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F1CB29-274B-401A-B39A-E51F7A3EEDAE}" v="280" dt="2020-08-18T13:22:37.4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1"/>
    <p:restoredTop sz="93714"/>
  </p:normalViewPr>
  <p:slideViewPr>
    <p:cSldViewPr snapToGrid="0">
      <p:cViewPr>
        <p:scale>
          <a:sx n="83" d="100"/>
          <a:sy n="83" d="100"/>
        </p:scale>
        <p:origin x="1400" y="-49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e Dewitt Buckalew" userId="00a33a7f-af79-4baf-8786-f6e9c851e7f6" providerId="ADAL" clId="{E8F1CB29-274B-401A-B39A-E51F7A3EEDAE}"/>
    <pc:docChg chg="modSld">
      <pc:chgData name="Alyse Dewitt Buckalew" userId="00a33a7f-af79-4baf-8786-f6e9c851e7f6" providerId="ADAL" clId="{E8F1CB29-274B-401A-B39A-E51F7A3EEDAE}" dt="2020-08-21T17:55:37.367" v="26" actId="20577"/>
      <pc:docMkLst>
        <pc:docMk/>
      </pc:docMkLst>
      <pc:sldChg chg="modSp mod">
        <pc:chgData name="Alyse Dewitt Buckalew" userId="00a33a7f-af79-4baf-8786-f6e9c851e7f6" providerId="ADAL" clId="{E8F1CB29-274B-401A-B39A-E51F7A3EEDAE}" dt="2020-08-21T17:55:37.367" v="26" actId="20577"/>
        <pc:sldMkLst>
          <pc:docMk/>
          <pc:sldMk cId="0" sldId="257"/>
        </pc:sldMkLst>
        <pc:graphicFrameChg chg="modGraphic">
          <ac:chgData name="Alyse Dewitt Buckalew" userId="00a33a7f-af79-4baf-8786-f6e9c851e7f6" providerId="ADAL" clId="{E8F1CB29-274B-401A-B39A-E51F7A3EEDAE}" dt="2020-08-21T17:55:37.367" v="26" actId="20577"/>
          <ac:graphicFrameMkLst>
            <pc:docMk/>
            <pc:sldMk cId="0" sldId="257"/>
            <ac:graphicFrameMk id="57" creationId="{8FA57B12-F5AD-415A-9965-8A48C9335859}"/>
          </ac:graphicFrameMkLst>
        </pc:graphicFrameChg>
      </pc:sldChg>
    </pc:docChg>
  </pc:docChgLst>
  <pc:docChgLst>
    <pc:chgData name="Alyse" userId="00a33a7f-af79-4baf-8786-f6e9c851e7f6" providerId="ADAL" clId="{E8F1CB29-274B-401A-B39A-E51F7A3EEDAE}"/>
    <pc:docChg chg="custSel delSld modSld">
      <pc:chgData name="Alyse" userId="00a33a7f-af79-4baf-8786-f6e9c851e7f6" providerId="ADAL" clId="{E8F1CB29-274B-401A-B39A-E51F7A3EEDAE}" dt="2020-08-20T16:52:35.026" v="761" actId="20577"/>
      <pc:docMkLst>
        <pc:docMk/>
      </pc:docMkLst>
      <pc:sldChg chg="delSp modSp mod">
        <pc:chgData name="Alyse" userId="00a33a7f-af79-4baf-8786-f6e9c851e7f6" providerId="ADAL" clId="{E8F1CB29-274B-401A-B39A-E51F7A3EEDAE}" dt="2020-08-20T16:52:35.026" v="761" actId="20577"/>
        <pc:sldMkLst>
          <pc:docMk/>
          <pc:sldMk cId="0" sldId="257"/>
        </pc:sldMkLst>
        <pc:spChg chg="mod">
          <ac:chgData name="Alyse" userId="00a33a7f-af79-4baf-8786-f6e9c851e7f6" providerId="ADAL" clId="{E8F1CB29-274B-401A-B39A-E51F7A3EEDAE}" dt="2020-08-20T16:52:13.962" v="755" actId="1035"/>
          <ac:spMkLst>
            <pc:docMk/>
            <pc:sldMk cId="0" sldId="257"/>
            <ac:spMk id="4" creationId="{94C4BDB7-1064-4FDD-A5B6-F270EC017FDF}"/>
          </ac:spMkLst>
        </pc:spChg>
        <pc:spChg chg="mod">
          <ac:chgData name="Alyse" userId="00a33a7f-af79-4baf-8786-f6e9c851e7f6" providerId="ADAL" clId="{E8F1CB29-274B-401A-B39A-E51F7A3EEDAE}" dt="2020-08-18T13:19:22.377" v="602" actId="20577"/>
          <ac:spMkLst>
            <pc:docMk/>
            <pc:sldMk cId="0" sldId="257"/>
            <ac:spMk id="51" creationId="{93F9DC76-9AAF-449E-B975-6AA8E3BB4199}"/>
          </ac:spMkLst>
        </pc:spChg>
        <pc:spChg chg="mod">
          <ac:chgData name="Alyse" userId="00a33a7f-af79-4baf-8786-f6e9c851e7f6" providerId="ADAL" clId="{E8F1CB29-274B-401A-B39A-E51F7A3EEDAE}" dt="2020-08-18T13:18:47.248" v="600" actId="20577"/>
          <ac:spMkLst>
            <pc:docMk/>
            <pc:sldMk cId="0" sldId="257"/>
            <ac:spMk id="15372" creationId="{0B7C9F0C-1DEC-43BC-BA47-5AE0608A1E3C}"/>
          </ac:spMkLst>
        </pc:spChg>
        <pc:spChg chg="mod">
          <ac:chgData name="Alyse" userId="00a33a7f-af79-4baf-8786-f6e9c851e7f6" providerId="ADAL" clId="{E8F1CB29-274B-401A-B39A-E51F7A3EEDAE}" dt="2020-08-20T16:52:04.792" v="745" actId="20577"/>
          <ac:spMkLst>
            <pc:docMk/>
            <pc:sldMk cId="0" sldId="257"/>
            <ac:spMk id="15384" creationId="{A0D66EDE-10A2-47CE-95FB-988837CC77A8}"/>
          </ac:spMkLst>
        </pc:spChg>
        <pc:spChg chg="mod">
          <ac:chgData name="Alyse" userId="00a33a7f-af79-4baf-8786-f6e9c851e7f6" providerId="ADAL" clId="{E8F1CB29-274B-401A-B39A-E51F7A3EEDAE}" dt="2020-08-18T17:05:00.631" v="722" actId="20577"/>
          <ac:spMkLst>
            <pc:docMk/>
            <pc:sldMk cId="0" sldId="257"/>
            <ac:spMk id="15389" creationId="{AC00D809-517C-4FAA-A9FB-C217D536FFB8}"/>
          </ac:spMkLst>
        </pc:spChg>
        <pc:graphicFrameChg chg="mod modGraphic">
          <ac:chgData name="Alyse" userId="00a33a7f-af79-4baf-8786-f6e9c851e7f6" providerId="ADAL" clId="{E8F1CB29-274B-401A-B39A-E51F7A3EEDAE}" dt="2020-08-20T16:52:35.026" v="761" actId="20577"/>
          <ac:graphicFrameMkLst>
            <pc:docMk/>
            <pc:sldMk cId="0" sldId="257"/>
            <ac:graphicFrameMk id="57" creationId="{8FA57B12-F5AD-415A-9965-8A48C9335859}"/>
          </ac:graphicFrameMkLst>
        </pc:graphicFrameChg>
        <pc:picChg chg="mod">
          <ac:chgData name="Alyse" userId="00a33a7f-af79-4baf-8786-f6e9c851e7f6" providerId="ADAL" clId="{E8F1CB29-274B-401A-B39A-E51F7A3EEDAE}" dt="2020-08-18T13:16:34.395" v="472" actId="1037"/>
          <ac:picMkLst>
            <pc:docMk/>
            <pc:sldMk cId="0" sldId="257"/>
            <ac:picMk id="15364" creationId="{DE4896EB-F1E7-46FF-B93E-247FFB71FCA3}"/>
          </ac:picMkLst>
        </pc:picChg>
        <pc:picChg chg="mod">
          <ac:chgData name="Alyse" userId="00a33a7f-af79-4baf-8786-f6e9c851e7f6" providerId="ADAL" clId="{E8F1CB29-274B-401A-B39A-E51F7A3EEDAE}" dt="2020-08-18T13:18:27.505" v="599" actId="1036"/>
          <ac:picMkLst>
            <pc:docMk/>
            <pc:sldMk cId="0" sldId="257"/>
            <ac:picMk id="15365" creationId="{07042710-44E7-46CD-B4EA-A2C697AA2843}"/>
          </ac:picMkLst>
        </pc:picChg>
        <pc:picChg chg="mod">
          <ac:chgData name="Alyse" userId="00a33a7f-af79-4baf-8786-f6e9c851e7f6" providerId="ADAL" clId="{E8F1CB29-274B-401A-B39A-E51F7A3EEDAE}" dt="2020-08-18T13:18:22.548" v="576" actId="1036"/>
          <ac:picMkLst>
            <pc:docMk/>
            <pc:sldMk cId="0" sldId="257"/>
            <ac:picMk id="15367" creationId="{566405A8-644E-4057-85F0-1B107C39E9C2}"/>
          </ac:picMkLst>
        </pc:picChg>
        <pc:picChg chg="del">
          <ac:chgData name="Alyse" userId="00a33a7f-af79-4baf-8786-f6e9c851e7f6" providerId="ADAL" clId="{E8F1CB29-274B-401A-B39A-E51F7A3EEDAE}" dt="2020-08-18T13:16:54.867" v="508" actId="478"/>
          <ac:picMkLst>
            <pc:docMk/>
            <pc:sldMk cId="0" sldId="257"/>
            <ac:picMk id="15387" creationId="{DAF1E5DB-0FDC-4C6D-B6A2-E9AEC8017927}"/>
          </ac:picMkLst>
        </pc:picChg>
      </pc:sldChg>
      <pc:sldChg chg="modSp mod">
        <pc:chgData name="Alyse" userId="00a33a7f-af79-4baf-8786-f6e9c851e7f6" providerId="ADAL" clId="{E8F1CB29-274B-401A-B39A-E51F7A3EEDAE}" dt="2020-08-18T13:22:56.322" v="699" actId="20577"/>
        <pc:sldMkLst>
          <pc:docMk/>
          <pc:sldMk cId="0" sldId="258"/>
        </pc:sldMkLst>
        <pc:spChg chg="mod">
          <ac:chgData name="Alyse" userId="00a33a7f-af79-4baf-8786-f6e9c851e7f6" providerId="ADAL" clId="{E8F1CB29-274B-401A-B39A-E51F7A3EEDAE}" dt="2020-08-18T13:21:54.932" v="618" actId="20577"/>
          <ac:spMkLst>
            <pc:docMk/>
            <pc:sldMk cId="0" sldId="258"/>
            <ac:spMk id="16391" creationId="{A11D5461-DC8F-4D35-8FED-31D3C27957AF}"/>
          </ac:spMkLst>
        </pc:spChg>
        <pc:spChg chg="mod">
          <ac:chgData name="Alyse" userId="00a33a7f-af79-4baf-8786-f6e9c851e7f6" providerId="ADAL" clId="{E8F1CB29-274B-401A-B39A-E51F7A3EEDAE}" dt="2020-08-18T13:22:56.322" v="699" actId="20577"/>
          <ac:spMkLst>
            <pc:docMk/>
            <pc:sldMk cId="0" sldId="258"/>
            <ac:spMk id="16399" creationId="{5FFE442D-ED26-4430-9F75-8307325CB383}"/>
          </ac:spMkLst>
        </pc:spChg>
        <pc:spChg chg="mod">
          <ac:chgData name="Alyse" userId="00a33a7f-af79-4baf-8786-f6e9c851e7f6" providerId="ADAL" clId="{E8F1CB29-274B-401A-B39A-E51F7A3EEDAE}" dt="2020-08-18T13:22:37.487" v="698" actId="1035"/>
          <ac:spMkLst>
            <pc:docMk/>
            <pc:sldMk cId="0" sldId="258"/>
            <ac:spMk id="16407" creationId="{8CC8C131-6210-4E5C-B280-ADD43F855A01}"/>
          </ac:spMkLst>
        </pc:spChg>
        <pc:spChg chg="mod">
          <ac:chgData name="Alyse" userId="00a33a7f-af79-4baf-8786-f6e9c851e7f6" providerId="ADAL" clId="{E8F1CB29-274B-401A-B39A-E51F7A3EEDAE}" dt="2020-08-18T13:22:21.355" v="649" actId="1037"/>
          <ac:spMkLst>
            <pc:docMk/>
            <pc:sldMk cId="0" sldId="258"/>
            <ac:spMk id="16409" creationId="{9A3EC2CA-54B9-4E7D-9570-72617A68B9F5}"/>
          </ac:spMkLst>
        </pc:spChg>
        <pc:spChg chg="mod">
          <ac:chgData name="Alyse" userId="00a33a7f-af79-4baf-8786-f6e9c851e7f6" providerId="ADAL" clId="{E8F1CB29-274B-401A-B39A-E51F7A3EEDAE}" dt="2020-08-18T13:22:11.732" v="638" actId="1038"/>
          <ac:spMkLst>
            <pc:docMk/>
            <pc:sldMk cId="0" sldId="258"/>
            <ac:spMk id="16410" creationId="{8BDD6564-B84C-422D-A537-712E642C6928}"/>
          </ac:spMkLst>
        </pc:spChg>
      </pc:sldChg>
      <pc:sldChg chg="del">
        <pc:chgData name="Alyse" userId="00a33a7f-af79-4baf-8786-f6e9c851e7f6" providerId="ADAL" clId="{E8F1CB29-274B-401A-B39A-E51F7A3EEDAE}" dt="2020-08-18T13:55:55.308" v="700" actId="47"/>
        <pc:sldMkLst>
          <pc:docMk/>
          <pc:sldMk cId="1072606978" sldId="2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dirty="0"/>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8/21/2020</a:t>
            </a:fld>
            <a:endParaRPr lang="en-US" dirty="0"/>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dirty="0"/>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dirty="0"/>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8/21/2020</a:t>
            </a:fld>
            <a:endParaRPr lang="en-US" dirty="0"/>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dirty="0"/>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DC02B2-6225-4D91-A17F-947FCBF39280}" type="slidenum">
              <a:rPr lang="en-US" smtClean="0"/>
              <a:pPr>
                <a:defRPr/>
              </a:pPr>
              <a:t>2</a:t>
            </a:fld>
            <a:endParaRPr lang="en-US" dirty="0"/>
          </a:p>
        </p:txBody>
      </p:sp>
    </p:spTree>
    <p:extLst>
      <p:ext uri="{BB962C8B-B14F-4D97-AF65-F5344CB8AC3E}">
        <p14:creationId xmlns:p14="http://schemas.microsoft.com/office/powerpoint/2010/main" val="1554152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8/21/2020</a:t>
            </a:fld>
            <a:endParaRPr lang="en-US" altLang="en-US" dirty="0"/>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dirty="0"/>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8/21/2020</a:t>
            </a:fld>
            <a:endParaRPr lang="en-US" altLang="en-US" dirty="0"/>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dirty="0"/>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8/21/2020</a:t>
            </a:fld>
            <a:endParaRPr lang="en-US" altLang="en-US" dirty="0"/>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dirty="0"/>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8/21/2020</a:t>
            </a:fld>
            <a:endParaRPr lang="en-US" altLang="en-US" dirty="0"/>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dirty="0"/>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8/21/2020</a:t>
            </a:fld>
            <a:endParaRPr lang="en-US" altLang="en-US" dirty="0"/>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dirty="0"/>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8/21/2020</a:t>
            </a:fld>
            <a:endParaRPr lang="en-US" altLang="en-US" dirty="0"/>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dirty="0"/>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8/21/2020</a:t>
            </a:fld>
            <a:endParaRPr lang="en-US" altLang="en-US" dirty="0"/>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dirty="0"/>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8/21/2020</a:t>
            </a:fld>
            <a:endParaRPr lang="en-US" altLang="en-US" dirty="0"/>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dirty="0"/>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8/21/2020</a:t>
            </a:fld>
            <a:endParaRPr lang="en-US" altLang="en-US" dirty="0"/>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dirty="0"/>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8/21/2020</a:t>
            </a:fld>
            <a:endParaRPr lang="en-US" altLang="en-US" dirty="0"/>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dirty="0"/>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8/21/2020</a:t>
            </a:fld>
            <a:endParaRPr lang="en-US" altLang="en-US" dirty="0"/>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dirty="0"/>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8/21/2020</a:t>
            </a:fld>
            <a:endParaRPr lang="en-US" altLang="en-US" dirty="0"/>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pvms.pasco.k12.fl.us/ib-myp-policies/)"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040185"/>
            <a:ext cx="2027238"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Middle Years Programme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719" y="2386993"/>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301" y="3227769"/>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4363" y="4068504"/>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dirty="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923211097"/>
              </p:ext>
            </p:extLst>
          </p:nvPr>
        </p:nvGraphicFramePr>
        <p:xfrm>
          <a:off x="547688" y="2289609"/>
          <a:ext cx="1348113" cy="2220585"/>
        </p:xfrm>
        <a:graphic>
          <a:graphicData uri="http://schemas.openxmlformats.org/drawingml/2006/table">
            <a:tbl>
              <a:tblPr firstRow="1" bandRow="1">
                <a:tableStyleId>{2D5ABB26-0587-4C30-8999-92F81FD0307C}</a:tableStyleId>
              </a:tblPr>
              <a:tblGrid>
                <a:gridCol w="1348113">
                  <a:extLst>
                    <a:ext uri="{9D8B030D-6E8A-4147-A177-3AD203B41FA5}">
                      <a16:colId xmlns:a16="http://schemas.microsoft.com/office/drawing/2014/main" val="20000"/>
                    </a:ext>
                  </a:extLst>
                </a:gridCol>
              </a:tblGrid>
              <a:tr h="254863">
                <a:tc>
                  <a:txBody>
                    <a:bodyPr/>
                    <a:lstStyle/>
                    <a:p>
                      <a:pPr>
                        <a:buNone/>
                      </a:pPr>
                      <a:r>
                        <a:rPr lang="en-US" sz="900" b="0" dirty="0">
                          <a:latin typeface="Arial Narrow" panose="020B0606020202030204" pitchFamily="34" charset="0"/>
                          <a:cs typeface="Arial Narrow"/>
                        </a:rPr>
                        <a:t>adewitt@pasco.k12.fl.us</a:t>
                      </a:r>
                    </a:p>
                  </a:txBody>
                  <a:tcPr marL="91444" marR="91444" marT="45732" marB="45732" anchor="ctr"/>
                </a:tc>
                <a:extLst>
                  <a:ext uri="{0D108BD9-81ED-4DB2-BD59-A6C34878D82A}">
                    <a16:rowId xmlns:a16="http://schemas.microsoft.com/office/drawing/2014/main" val="10000"/>
                  </a:ext>
                </a:extLst>
              </a:tr>
              <a:tr h="454059">
                <a:tc>
                  <a:txBody>
                    <a:bodyPr/>
                    <a:lstStyle/>
                    <a:p>
                      <a:r>
                        <a:rPr lang="en-US" sz="900" b="0" dirty="0">
                          <a:latin typeface="Arial Narrow" panose="020B0606020202030204" pitchFamily="34" charset="0"/>
                          <a:cs typeface="Arial Narrow"/>
                        </a:rPr>
                        <a:t>     813-794-4800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Arial Narrow" panose="020B0606020202030204" pitchFamily="34" charset="0"/>
                          <a:ea typeface="+mn-ea"/>
                          <a:cs typeface="+mn-cs"/>
                        </a:rPr>
                        <a:t>Google Voice: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Arial Narrow" panose="020B0606020202030204" pitchFamily="34" charset="0"/>
                          <a:ea typeface="+mn-ea"/>
                          <a:cs typeface="+mn-cs"/>
                        </a:rPr>
                        <a:t>     813-815-0434</a:t>
                      </a:r>
                    </a:p>
                  </a:txBody>
                  <a:tcPr marL="91444" marR="91444" marT="45732" marB="45732" anchor="ctr"/>
                </a:tc>
                <a:extLst>
                  <a:ext uri="{0D108BD9-81ED-4DB2-BD59-A6C34878D82A}">
                    <a16:rowId xmlns:a16="http://schemas.microsoft.com/office/drawing/2014/main" val="10001"/>
                  </a:ext>
                </a:extLst>
              </a:tr>
              <a:tr h="10446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dirty="0">
                          <a:latin typeface="Arial Narrow" panose="020B0606020202030204" pitchFamily="34" charset="0"/>
                          <a:cs typeface="Arial Narrow"/>
                        </a:rPr>
                        <a:t>REMIND:</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0" dirty="0">
                          <a:latin typeface="Arial Narrow" panose="020B0606020202030204" pitchFamily="34" charset="0"/>
                          <a:cs typeface="Arial Narrow"/>
                        </a:rPr>
                        <a:t>     Basic (3</a:t>
                      </a:r>
                      <a:r>
                        <a:rPr lang="en-US" sz="900" b="0" baseline="30000" dirty="0">
                          <a:latin typeface="Arial Narrow" panose="020B0606020202030204" pitchFamily="34" charset="0"/>
                          <a:cs typeface="Arial Narrow"/>
                        </a:rPr>
                        <a:t>rd</a:t>
                      </a:r>
                      <a:r>
                        <a:rPr lang="en-US" sz="900" b="0" dirty="0">
                          <a:latin typeface="Arial Narrow" panose="020B0606020202030204" pitchFamily="34" charset="0"/>
                          <a:cs typeface="Arial Narrow"/>
                        </a:rPr>
                        <a:t>, 4</a:t>
                      </a:r>
                      <a:r>
                        <a:rPr lang="en-US" sz="900" b="0" baseline="30000" dirty="0">
                          <a:latin typeface="Arial Narrow" panose="020B0606020202030204" pitchFamily="34" charset="0"/>
                          <a:cs typeface="Arial Narrow"/>
                        </a:rPr>
                        <a:t>th</a:t>
                      </a:r>
                      <a:r>
                        <a:rPr lang="en-US" sz="900" b="0" dirty="0">
                          <a:latin typeface="Arial Narrow" panose="020B0606020202030204" pitchFamily="34" charset="0"/>
                          <a:cs typeface="Arial Narrow"/>
                        </a:rPr>
                        <a:t>, 5</a:t>
                      </a:r>
                      <a:r>
                        <a:rPr lang="en-US" sz="900" b="0" baseline="30000" dirty="0">
                          <a:latin typeface="Arial Narrow" panose="020B0606020202030204" pitchFamily="34" charset="0"/>
                          <a:cs typeface="Arial Narrow"/>
                        </a:rPr>
                        <a:t>th</a:t>
                      </a:r>
                      <a:r>
                        <a:rPr lang="en-US" sz="900" b="0" dirty="0">
                          <a:latin typeface="Arial Narrow" panose="020B0606020202030204" pitchFamily="34" charset="0"/>
                          <a:cs typeface="Arial Narrow"/>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0" i="1" dirty="0">
                          <a:latin typeface="Arial Narrow" panose="020B0606020202030204" pitchFamily="34" charset="0"/>
                          <a:cs typeface="Arial Narrow"/>
                        </a:rPr>
                        <a:t>Text @buckalew2 to 81010</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b="0" i="1" dirty="0">
                        <a:latin typeface="Arial Narrow" panose="020B0606020202030204" pitchFamily="34" charset="0"/>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b="0" i="1" dirty="0">
                          <a:latin typeface="Arial Narrow" panose="020B0606020202030204" pitchFamily="34" charset="0"/>
                          <a:cs typeface="Arial Narrow"/>
                        </a:rPr>
                        <a:t>     Advanced (2</a:t>
                      </a:r>
                      <a:r>
                        <a:rPr lang="en-US" sz="900" b="0" i="1" baseline="30000" dirty="0">
                          <a:latin typeface="Arial Narrow" panose="020B0606020202030204" pitchFamily="34" charset="0"/>
                          <a:cs typeface="Arial Narrow"/>
                        </a:rPr>
                        <a:t>nd</a:t>
                      </a:r>
                      <a:r>
                        <a:rPr lang="en-US" sz="900" b="0" i="1" dirty="0">
                          <a:latin typeface="Arial Narrow" panose="020B0606020202030204" pitchFamily="34" charset="0"/>
                          <a:cs typeface="Arial Narrow"/>
                        </a:rPr>
                        <a:t>, 7</a:t>
                      </a:r>
                      <a:r>
                        <a:rPr lang="en-US" sz="900" b="0" i="1" baseline="30000" dirty="0">
                          <a:latin typeface="Arial Narrow" panose="020B0606020202030204" pitchFamily="34" charset="0"/>
                          <a:cs typeface="Arial Narrow"/>
                        </a:rPr>
                        <a:t>th</a:t>
                      </a:r>
                      <a:r>
                        <a:rPr lang="en-US" sz="900" b="0" i="1" dirty="0">
                          <a:latin typeface="Arial Narrow" panose="020B0606020202030204" pitchFamily="34" charset="0"/>
                          <a:cs typeface="Arial Narrow"/>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0" i="1" dirty="0">
                          <a:latin typeface="Arial Narrow" panose="020B0606020202030204" pitchFamily="34" charset="0"/>
                          <a:cs typeface="Arial Narrow"/>
                        </a:rPr>
                        <a:t>Text @buckalewa to 81010</a:t>
                      </a:r>
                    </a:p>
                  </a:txBody>
                  <a:tcPr marL="91444" marR="91444" marT="45732" marB="45732" anchor="ctr"/>
                </a:tc>
                <a:extLst>
                  <a:ext uri="{0D108BD9-81ED-4DB2-BD59-A6C34878D82A}">
                    <a16:rowId xmlns:a16="http://schemas.microsoft.com/office/drawing/2014/main" val="10002"/>
                  </a:ext>
                </a:extLst>
              </a:tr>
              <a:tr h="418164">
                <a:tc>
                  <a:txBody>
                    <a:bodyPr/>
                    <a:lstStyle/>
                    <a:p>
                      <a:pPr>
                        <a:buNone/>
                      </a:pPr>
                      <a:r>
                        <a:rPr lang="en-US" sz="900" b="0" baseline="0" dirty="0">
                          <a:latin typeface="Arial Narrow" panose="020B0606020202030204" pitchFamily="34" charset="0"/>
                          <a:cs typeface="Arial Narrow"/>
                        </a:rPr>
                        <a:t>Planning:</a:t>
                      </a:r>
                    </a:p>
                    <a:p>
                      <a:pPr>
                        <a:buNone/>
                      </a:pPr>
                      <a:r>
                        <a:rPr lang="en-US" sz="900" b="0" baseline="0" dirty="0">
                          <a:latin typeface="Arial Narrow" panose="020B0606020202030204" pitchFamily="34" charset="0"/>
                          <a:cs typeface="Arial Narrow"/>
                        </a:rPr>
                        <a:t>8:35-9:15, 1:25–2:10</a:t>
                      </a:r>
                      <a:endParaRPr lang="en-US" sz="900" b="0" dirty="0">
                        <a:latin typeface="Arial Narrow" panose="020B0606020202030204" pitchFamily="34" charset="0"/>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dirty="0">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51601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2020-2021</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Sciences Year 1  </a:t>
            </a:r>
          </a:p>
          <a:p>
            <a:pPr algn="ctr" eaLnBrk="1" hangingPunct="1">
              <a:spcBef>
                <a:spcPct val="0"/>
              </a:spcBef>
              <a:buFontTx/>
              <a:buNone/>
            </a:pPr>
            <a:r>
              <a:rPr lang="en-US" altLang="en-US" sz="1400" b="1" dirty="0">
                <a:latin typeface="Arial Narrow" panose="020B0606020202030204" pitchFamily="34" charset="0"/>
                <a:ea typeface="Baskerville"/>
              </a:rPr>
              <a:t>Mrs. DeWitt Buckalew</a:t>
            </a:r>
            <a:endParaRPr lang="en-US" altLang="en-US" sz="1200" dirty="0">
              <a:latin typeface="Arial Narrow" panose="020B0606020202030204" pitchFamily="34" charset="0"/>
            </a:endParaRPr>
          </a:p>
          <a:p>
            <a:pPr eaLnBrk="1" hangingPunct="1">
              <a:spcBef>
                <a:spcPct val="0"/>
              </a:spcBef>
              <a:buNone/>
            </a:pPr>
            <a:r>
              <a:rPr lang="en-US" altLang="en-US" sz="1200" i="1" dirty="0">
                <a:latin typeface="Arial Narrow" panose="020B0606020202030204" pitchFamily="34" charset="0"/>
              </a:rPr>
              <a:t> </a:t>
            </a:r>
            <a:r>
              <a:rPr lang="en-US" altLang="en-US" sz="1000" i="1" dirty="0">
                <a:latin typeface="Arial Narrow" panose="020B0604020202020204" pitchFamily="34" charset="0"/>
              </a:rPr>
              <a:t>Middle Years Programme (MYP) Year 1 Science courses develop skills in four scientific areas:  The Nature of Science (Science Safety, Scientific Tools, and The Scientific Method), Earth Science (Earth Systems, Weather &amp; Global Climate), Physics ( Energy Transformations, Forces &amp; Motion), Life Science (Cells, Diversity &amp; Classification, Body Systems, and Infectious Agents). Inquiry is at the heart of MYP Science Learning that aims to support students’ understanding by providing them with opportunities to independently and collaboratively investigate, take action, and reflect on their learning, while honoring the Florida Science Standards. MYP Science courses are designed to utilize observation, investigation and experimentation skills within our natural world to enable students to understand and appreciate science and its implications, consider science as a human endeavor with benefits and limitations, and develop sensitivity towards the living and non-living environments.</a:t>
            </a: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5"/>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a:latin typeface="Arial Narrow" panose="020B0606020202030204" pitchFamily="34" charset="0"/>
              </a:rPr>
              <a:t>Inclusion </a:t>
            </a:r>
            <a:r>
              <a:rPr lang="en-US" altLang="en-US" sz="1100" i="1" u="sng" dirty="0">
                <a:latin typeface="Arial Narrow" panose="020B0606020202030204" pitchFamily="34" charset="0"/>
              </a:rPr>
              <a:t>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646331"/>
          </a:xfrm>
          <a:prstGeom prst="rect">
            <a:avLst/>
          </a:prstGeom>
          <a:noFill/>
        </p:spPr>
        <p:txBody>
          <a:bodyPr>
            <a:spAutoFit/>
          </a:bodyPr>
          <a:lstStyle/>
          <a:p>
            <a:pPr>
              <a:defRPr/>
            </a:pPr>
            <a:r>
              <a:rPr lang="en-US" sz="1200" dirty="0">
                <a:latin typeface="+mn-lt"/>
                <a:ea typeface="ＭＳ Ｐゴシック" charset="-128"/>
              </a:rPr>
              <a:t>Students in Year 1 Sciences will take an End of Course exam worth 10% of their final course grade.</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6"/>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7"/>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dirty="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dirty="0">
                <a:latin typeface="Arial Black" panose="020B0A04020102020204" pitchFamily="34" charset="0"/>
              </a:rPr>
              <a:t>Performance</a:t>
            </a:r>
          </a:p>
          <a:p>
            <a:pPr algn="ctr">
              <a:spcBef>
                <a:spcPct val="0"/>
              </a:spcBef>
              <a:buFontTx/>
              <a:buNone/>
            </a:pPr>
            <a:r>
              <a:rPr lang="en-US" altLang="en-US" sz="1000" b="1" dirty="0">
                <a:latin typeface="Arial Black" panose="020B0A04020102020204" pitchFamily="34" charset="0"/>
              </a:rPr>
              <a:t>Summative Assessment</a:t>
            </a:r>
          </a:p>
          <a:p>
            <a:pPr algn="ctr">
              <a:spcBef>
                <a:spcPct val="0"/>
              </a:spcBef>
              <a:buFontTx/>
              <a:buNone/>
            </a:pPr>
            <a:r>
              <a:rPr lang="en-US" altLang="en-US" sz="1000" b="1" dirty="0">
                <a:latin typeface="Arial Black" panose="020B0A04020102020204" pitchFamily="34" charset="0"/>
              </a:rPr>
              <a:t>Grading Scale </a:t>
            </a:r>
          </a:p>
          <a:p>
            <a:pPr algn="ctr">
              <a:spcBef>
                <a:spcPct val="0"/>
              </a:spcBef>
              <a:buFontTx/>
              <a:buNone/>
            </a:pPr>
            <a:r>
              <a:rPr lang="en-US" altLang="en-US" sz="800" i="1" dirty="0">
                <a:latin typeface="Arial Black" panose="020B0A04020102020204" pitchFamily="34" charset="0"/>
              </a:rPr>
              <a:t> </a:t>
            </a:r>
            <a:r>
              <a:rPr lang="en-US" altLang="en-US" sz="700" i="1" dirty="0">
                <a:latin typeface="Arial Black" panose="020B0A04020102020204" pitchFamily="34" charset="0"/>
              </a:rPr>
              <a:t>for assessments graded using the MYP rubric</a:t>
            </a:r>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8454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645920"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40% Formative (Common Formative Assessments [CFAs] and other evidence of standards-based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dirty="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dirty="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8</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7</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6</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5</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4</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3</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2</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1</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dirty="0">
                          <a:ln>
                            <a:noFill/>
                          </a:ln>
                          <a:solidFill>
                            <a:srgbClr val="FFFFFF"/>
                          </a:solidFill>
                          <a:effectLst/>
                          <a:latin typeface="Calibri" charset="0"/>
                          <a:ea typeface="ＭＳ Ｐゴシック" charset="-128"/>
                        </a:rPr>
                        <a:t>PVMS Grade</a:t>
                      </a:r>
                      <a:endParaRPr kumimoji="0" lang="en-US" altLang="x-none" sz="600" b="1" i="0" u="none" strike="noStrike" cap="none" normalizeH="0" baseline="0" dirty="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100</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94</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88</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82</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76</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70</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64</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58</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dirty="0">
                <a:latin typeface="Arial Narrow" panose="020B0606020202030204" pitchFamily="34" charset="0"/>
              </a:rPr>
              <a:t>A rubric score of 0 equates to a PVMS score of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dirty="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dirty="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255792"/>
            <a:ext cx="7404226" cy="5009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800" dirty="0">
                <a:latin typeface="Arial Narrow" panose="020B0606020202030204" pitchFamily="34" charset="0"/>
              </a:rPr>
              <a:t>     </a:t>
            </a:r>
            <a:r>
              <a:rPr lang="en-US" altLang="en-US" sz="1000" dirty="0">
                <a:latin typeface="Times" pitchFamily="2" charset="0"/>
              </a:rPr>
              <a:t>My expectation is that </a:t>
            </a:r>
            <a:r>
              <a:rPr lang="en-US" altLang="en-US" sz="1000" b="1" dirty="0">
                <a:latin typeface="Times" pitchFamily="2" charset="0"/>
              </a:rPr>
              <a:t>all</a:t>
            </a:r>
            <a:r>
              <a:rPr lang="en-US" altLang="en-US" sz="1000" dirty="0">
                <a:latin typeface="Times" pitchFamily="2" charset="0"/>
              </a:rPr>
              <a:t> assignments are completed on time.  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r>
              <a:rPr lang="en-US" altLang="en-US" sz="1000" dirty="0">
                <a:latin typeface="Times" pitchFamily="2" charset="0"/>
                <a:ea typeface="Abadi MT Condensed Light" panose="020B0306030101010103" pitchFamily="34" charset="77"/>
                <a:cs typeface="Arial" panose="020B0604020202020204" pitchFamily="34" charset="0"/>
              </a:rPr>
              <a:t>     Homework assignments/projects/upcoming tests will be posted on the board.  Students’ are responsible for recording this information into their planners daily. </a:t>
            </a:r>
          </a:p>
          <a:p>
            <a:pPr eaLnBrk="1" hangingPunct="1">
              <a:spcBef>
                <a:spcPct val="0"/>
              </a:spcBef>
              <a:buFontTx/>
              <a:buNone/>
            </a:pPr>
            <a:r>
              <a:rPr lang="en-US" altLang="en-US" sz="1000" dirty="0">
                <a:latin typeface="Times" pitchFamily="2" charset="0"/>
              </a:rPr>
              <a:t>     In myStudent, the following codes will be used:  </a:t>
            </a:r>
          </a:p>
          <a:p>
            <a:pPr eaLnBrk="1" hangingPunct="1">
              <a:spcBef>
                <a:spcPct val="0"/>
              </a:spcBef>
              <a:buFontTx/>
              <a:buNone/>
            </a:pPr>
            <a:r>
              <a:rPr lang="en-US" altLang="en-US" sz="1000" dirty="0">
                <a:latin typeface="Times" pitchFamily="2" charset="0"/>
              </a:rPr>
              <a:t>X:  Exempt</a:t>
            </a:r>
          </a:p>
          <a:p>
            <a:pPr eaLnBrk="1" hangingPunct="1">
              <a:spcBef>
                <a:spcPct val="0"/>
              </a:spcBef>
              <a:buFontTx/>
              <a:buNone/>
            </a:pPr>
            <a:r>
              <a:rPr lang="en-US" altLang="en-US" sz="1000" dirty="0">
                <a:latin typeface="Times" pitchFamily="2" charset="0"/>
              </a:rPr>
              <a:t>M:  Missing</a:t>
            </a:r>
          </a:p>
          <a:p>
            <a:pPr eaLnBrk="1" hangingPunct="1">
              <a:spcBef>
                <a:spcPct val="0"/>
              </a:spcBef>
              <a:buFontTx/>
              <a:buNone/>
            </a:pPr>
            <a:r>
              <a:rPr lang="en-US" altLang="en-US" sz="1000" dirty="0">
                <a:latin typeface="Times" pitchFamily="2" charset="0"/>
              </a:rPr>
              <a:t>I:  Incomplete</a:t>
            </a:r>
          </a:p>
          <a:p>
            <a:pPr eaLnBrk="1" hangingPunct="1">
              <a:spcBef>
                <a:spcPct val="0"/>
              </a:spcBef>
              <a:buFontTx/>
              <a:buNone/>
            </a:pPr>
            <a:r>
              <a:rPr lang="en-US" altLang="en-US" sz="1000" dirty="0">
                <a:latin typeface="Times" pitchFamily="2" charset="0"/>
              </a:rPr>
              <a:t>0:  A zero is the grade</a:t>
            </a:r>
          </a:p>
          <a:p>
            <a:pPr eaLnBrk="1" hangingPunct="1">
              <a:spcBef>
                <a:spcPct val="0"/>
              </a:spcBef>
              <a:buFontTx/>
              <a:buNone/>
            </a:pPr>
            <a:r>
              <a:rPr lang="en-US" altLang="en-US" sz="1000" dirty="0">
                <a:latin typeface="Times" pitchFamily="2" charset="0"/>
              </a:rPr>
              <a:t>DR:  Dropped</a:t>
            </a:r>
          </a:p>
          <a:p>
            <a:pPr eaLnBrk="1" hangingPunct="1">
              <a:spcBef>
                <a:spcPct val="0"/>
              </a:spcBef>
              <a:buFontTx/>
              <a:buNone/>
            </a:pPr>
            <a:r>
              <a:rPr lang="en-US" altLang="en-US" sz="1000" dirty="0">
                <a:latin typeface="Times" pitchFamily="2" charset="0"/>
              </a:rPr>
              <a:t>CIP:  Collected, In Progress</a:t>
            </a:r>
          </a:p>
          <a:p>
            <a:pPr eaLnBrk="1" hangingPunct="1">
              <a:spcBef>
                <a:spcPct val="0"/>
              </a:spcBef>
              <a:buFontTx/>
              <a:buNone/>
            </a:pPr>
            <a:r>
              <a:rPr lang="en-US" altLang="en-US" sz="1000" dirty="0">
                <a:latin typeface="Times" pitchFamily="2" charset="0"/>
              </a:rPr>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dirty="0">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523220"/>
          </a:xfrm>
          <a:prstGeom prst="rect">
            <a:avLst/>
          </a:prstGeom>
          <a:noFill/>
        </p:spPr>
        <p:txBody>
          <a:bodyPr>
            <a:spAutoFit/>
          </a:bodyPr>
          <a:lstStyle/>
          <a:p>
            <a:pPr algn="ctr" eaLnBrk="1" hangingPunct="1">
              <a:defRPr/>
            </a:pPr>
            <a:endParaRPr lang="en-US" sz="1400" b="1" cap="all" dirty="0">
              <a:latin typeface="Arial Black"/>
              <a:ea typeface="ＭＳ Ｐゴシック" charset="0"/>
              <a:cs typeface="Arial Black"/>
            </a:endParaRPr>
          </a:p>
          <a:p>
            <a:pPr algn="ctr" eaLnBrk="1" hangingPunct="1">
              <a:defRPr/>
            </a:pPr>
            <a:r>
              <a:rPr lang="en-US" sz="1400" b="1" cap="all" dirty="0">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Username__________________________  Password </a:t>
            </a:r>
            <a:r>
              <a:rPr lang="en-US" altLang="en-US" sz="1200" dirty="0">
                <a:latin typeface="Arial Narrow" charset="0"/>
              </a:rPr>
              <a:t>___________________________</a:t>
            </a:r>
          </a:p>
          <a:p>
            <a:pPr eaLnBrk="1" hangingPunct="1">
              <a:spcBef>
                <a:spcPct val="0"/>
              </a:spcBef>
              <a:buFontTx/>
              <a:buNone/>
              <a:defRPr/>
            </a:pP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113631" y="4366215"/>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Year 1 Sciences. I acknowledge that it is my responsibility to contact my teacher if I have any questions or concerns. I understand that I must adhere to the MYP policies and procedures. </a:t>
            </a:r>
            <a:r>
              <a:rPr lang="en-US" altLang="en-US" sz="1200" b="1" dirty="0">
                <a:latin typeface="Arial Narrow" panose="020B0606020202030204" pitchFamily="34" charset="0"/>
              </a:rPr>
              <a:t>This syllabus should remain in the student spiral.</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6">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Sciences Year 1</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43653"/>
            <a:ext cx="5191125" cy="172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50" dirty="0">
                <a:latin typeface="Times" pitchFamily="2" charset="0"/>
              </a:rPr>
              <a:t>Students and parents should be signed up for our class </a:t>
            </a:r>
            <a:r>
              <a:rPr lang="en-US" altLang="en-US" sz="1050" b="1" dirty="0">
                <a:latin typeface="Times" pitchFamily="2" charset="0"/>
              </a:rPr>
              <a:t>Remind </a:t>
            </a:r>
            <a:r>
              <a:rPr lang="en-US" altLang="en-US" sz="1050" dirty="0">
                <a:latin typeface="Times" pitchFamily="2" charset="0"/>
              </a:rPr>
              <a:t>account. This is used to communicate upcoming assignments, events, and reminders. Login information will be sent home and the class code can be found on the front of this syllabus.  Please make sure that you are signing up for the correct class as there are both basic and advanced classes and due dates and assignments may be different. Students and parents should also have access to </a:t>
            </a:r>
            <a:r>
              <a:rPr lang="en-US" altLang="en-US" sz="1050" b="1" dirty="0">
                <a:latin typeface="Times" pitchFamily="2" charset="0"/>
              </a:rPr>
              <a:t>MyStudent</a:t>
            </a:r>
            <a:r>
              <a:rPr lang="en-US" altLang="en-US" sz="1050" dirty="0">
                <a:latin typeface="Times" pitchFamily="2" charset="0"/>
              </a:rPr>
              <a:t> to keep track of grades and assignments.</a:t>
            </a:r>
          </a:p>
          <a:p>
            <a:r>
              <a:rPr lang="en-US" sz="1050" dirty="0">
                <a:latin typeface="Times" pitchFamily="2" charset="0"/>
              </a:rPr>
              <a:t>Students have access to their textbook, Pearson </a:t>
            </a:r>
            <a:r>
              <a:rPr lang="en-US" sz="1050" u="sng" dirty="0">
                <a:latin typeface="Times" pitchFamily="2" charset="0"/>
              </a:rPr>
              <a:t>Elevate</a:t>
            </a:r>
            <a:r>
              <a:rPr lang="en-US" sz="1050" dirty="0">
                <a:latin typeface="Times" pitchFamily="2" charset="0"/>
              </a:rPr>
              <a:t> and Pearson EasyBridge online through their myPascoConnect platform.</a:t>
            </a:r>
            <a:endParaRPr lang="en-US" dirty="0"/>
          </a:p>
          <a:p>
            <a:pPr eaLnBrk="1" hangingPunct="1">
              <a:spcBef>
                <a:spcPct val="0"/>
              </a:spcBef>
              <a:buFontTx/>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37113" y="6121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735765" y="6439029"/>
            <a:ext cx="17270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dirty="0">
                <a:latin typeface="Arial Narrow" panose="020B0606020202030204" pitchFamily="34" charset="0"/>
              </a:rPr>
              <a:t>Subject Area Guides that list an overview for each class and show the interconnection of the Middle Years Programme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591434" y="4187825"/>
            <a:ext cx="195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en-US" altLang="en-US" sz="1400" b="1" dirty="0">
              <a:latin typeface="Arial Black" panose="020B0A04020102020204" pitchFamily="34" charset="0"/>
            </a:endParaRPr>
          </a:p>
          <a:p>
            <a:pPr algn="ctr">
              <a:spcBef>
                <a:spcPct val="0"/>
              </a:spcBef>
              <a:buFontTx/>
              <a:buNone/>
            </a:pPr>
            <a:r>
              <a:rPr lang="en-US" altLang="en-US" sz="1400" b="1" dirty="0">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900866" y="4784434"/>
            <a:ext cx="158115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150" dirty="0">
                <a:latin typeface="Arial Narrow" panose="020B0606020202030204" pitchFamily="34" charset="0"/>
              </a:rPr>
              <a:t>Earth Systems</a:t>
            </a:r>
          </a:p>
          <a:p>
            <a:pPr>
              <a:spcBef>
                <a:spcPct val="0"/>
              </a:spcBef>
              <a:buNone/>
            </a:pPr>
            <a:r>
              <a:rPr lang="en-US" altLang="en-US" sz="1150" dirty="0">
                <a:latin typeface="Arial Narrow" panose="020B0606020202030204" pitchFamily="34" charset="0"/>
              </a:rPr>
              <a:t>Weather &amp; Global Climate</a:t>
            </a:r>
          </a:p>
          <a:p>
            <a:pPr>
              <a:spcBef>
                <a:spcPct val="0"/>
              </a:spcBef>
              <a:buNone/>
            </a:pPr>
            <a:r>
              <a:rPr lang="en-US" altLang="en-US" sz="1150" dirty="0">
                <a:latin typeface="Arial Narrow" panose="020B0606020202030204" pitchFamily="34" charset="0"/>
              </a:rPr>
              <a:t>Energy Transformations</a:t>
            </a:r>
          </a:p>
          <a:p>
            <a:pPr>
              <a:spcBef>
                <a:spcPct val="0"/>
              </a:spcBef>
              <a:buNone/>
            </a:pPr>
            <a:r>
              <a:rPr lang="en-US" altLang="en-US" sz="1150" dirty="0">
                <a:latin typeface="Arial Narrow" panose="020B0606020202030204" pitchFamily="34" charset="0"/>
              </a:rPr>
              <a:t>Forces &amp; Motion</a:t>
            </a:r>
          </a:p>
          <a:p>
            <a:pPr>
              <a:spcBef>
                <a:spcPct val="0"/>
              </a:spcBef>
              <a:buNone/>
            </a:pPr>
            <a:r>
              <a:rPr lang="en-US" altLang="en-US" sz="1150" dirty="0">
                <a:latin typeface="Arial Narrow" panose="020B0606020202030204" pitchFamily="34" charset="0"/>
              </a:rPr>
              <a:t>Cells</a:t>
            </a:r>
          </a:p>
          <a:p>
            <a:pPr>
              <a:spcBef>
                <a:spcPct val="0"/>
              </a:spcBef>
              <a:buNone/>
            </a:pPr>
            <a:r>
              <a:rPr lang="en-US" altLang="en-US" sz="1150" dirty="0">
                <a:latin typeface="Arial Narrow" panose="020B0606020202030204" pitchFamily="34" charset="0"/>
              </a:rPr>
              <a:t>Diversity &amp; Classification</a:t>
            </a:r>
          </a:p>
          <a:p>
            <a:pPr>
              <a:spcBef>
                <a:spcPct val="0"/>
              </a:spcBef>
              <a:buNone/>
            </a:pPr>
            <a:r>
              <a:rPr lang="en-US" altLang="en-US" sz="1150" dirty="0">
                <a:latin typeface="Arial Narrow" panose="020B0606020202030204" pitchFamily="34" charset="0"/>
              </a:rPr>
              <a:t>Body Systems</a:t>
            </a:r>
          </a:p>
          <a:p>
            <a:pPr>
              <a:spcBef>
                <a:spcPct val="0"/>
              </a:spcBef>
              <a:buNone/>
            </a:pPr>
            <a:r>
              <a:rPr lang="en-US" altLang="en-US" sz="1150" dirty="0">
                <a:latin typeface="Arial Narrow" panose="020B0606020202030204" pitchFamily="34" charset="0"/>
              </a:rPr>
              <a:t>Infectious Agents</a:t>
            </a:r>
          </a:p>
          <a:p>
            <a:pPr>
              <a:spcBef>
                <a:spcPct val="0"/>
              </a:spcBef>
              <a:buFontTx/>
              <a:buNone/>
            </a:pPr>
            <a:endParaRPr lang="en-US" altLang="en-US" sz="1200"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1365</Words>
  <Application>Microsoft Office PowerPoint</Application>
  <PresentationFormat>Custom</PresentationFormat>
  <Paragraphs>134</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Black</vt:lpstr>
      <vt:lpstr>Arial Narrow</vt:lpstr>
      <vt:lpstr>Calibri</vt:lpstr>
      <vt:lpstr>DJB This is My Life</vt:lpstr>
      <vt:lpstr>Times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Alyse Dewitt Buckalew</cp:lastModifiedBy>
  <cp:revision>17</cp:revision>
  <dcterms:modified xsi:type="dcterms:W3CDTF">2020-08-21T17:55:46Z</dcterms:modified>
</cp:coreProperties>
</file>