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33"/>
    <p:restoredTop sz="94825"/>
  </p:normalViewPr>
  <p:slideViewPr>
    <p:cSldViewPr snapToGrid="0">
      <p:cViewPr>
        <p:scale>
          <a:sx n="100" d="100"/>
          <a:sy n="100" d="100"/>
        </p:scale>
        <p:origin x="1624" y="-44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1" y="23560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837" y="2766877"/>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320370"/>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439327978"/>
              </p:ext>
            </p:extLst>
          </p:nvPr>
        </p:nvGraphicFramePr>
        <p:xfrm>
          <a:off x="547688" y="2328348"/>
          <a:ext cx="1517650" cy="2371955"/>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51059">
                <a:tc>
                  <a:txBody>
                    <a:bodyPr/>
                    <a:lstStyle/>
                    <a:p>
                      <a:pPr>
                        <a:buNone/>
                      </a:pPr>
                      <a:r>
                        <a:rPr lang="en-US" sz="1100" dirty="0">
                          <a:latin typeface="Arial Narrow"/>
                          <a:cs typeface="Arial Narrow"/>
                        </a:rPr>
                        <a:t>ksumrall@pasco.k12.fl.us</a:t>
                      </a:r>
                    </a:p>
                  </a:txBody>
                  <a:tcPr marL="91444" marR="91444" marT="45732" marB="45732" anchor="ctr"/>
                </a:tc>
                <a:extLst>
                  <a:ext uri="{0D108BD9-81ED-4DB2-BD59-A6C34878D82A}">
                    <a16:rowId xmlns:a16="http://schemas.microsoft.com/office/drawing/2014/main" val="10000"/>
                  </a:ext>
                </a:extLst>
              </a:tr>
              <a:tr h="620229">
                <a:tc>
                  <a:txBody>
                    <a:bodyPr/>
                    <a:lstStyle/>
                    <a:p>
                      <a:r>
                        <a:rPr lang="en-US" sz="1200" dirty="0">
                          <a:latin typeface="Arial Narrow"/>
                          <a:cs typeface="Arial Narrow"/>
                        </a:rPr>
                        <a:t>Office- 813-794-4800</a:t>
                      </a:r>
                    </a:p>
                    <a:p>
                      <a:r>
                        <a:rPr lang="en-US" sz="1200" dirty="0">
                          <a:latin typeface="Arial Narrow"/>
                          <a:cs typeface="Arial Narrow"/>
                        </a:rPr>
                        <a:t>Google Voice- </a:t>
                      </a:r>
                    </a:p>
                    <a:p>
                      <a:r>
                        <a:rPr lang="en-US" sz="1200" dirty="0">
                          <a:latin typeface="Arial Narrow"/>
                          <a:cs typeface="Arial Narrow"/>
                        </a:rPr>
                        <a:t>727-835-5003</a:t>
                      </a:r>
                    </a:p>
                  </a:txBody>
                  <a:tcPr marL="91444" marR="91444" marT="45732" marB="45732" anchor="ctr"/>
                </a:tc>
                <a:extLst>
                  <a:ext uri="{0D108BD9-81ED-4DB2-BD59-A6C34878D82A}">
                    <a16:rowId xmlns:a16="http://schemas.microsoft.com/office/drawing/2014/main" val="10001"/>
                  </a:ext>
                </a:extLst>
              </a:tr>
              <a:tr h="6497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@studio3ks</a:t>
                      </a:r>
                      <a:endParaRPr lang="cs-CZ" sz="900" b="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797431">
                <a:tc>
                  <a:txBody>
                    <a:bodyPr/>
                    <a:lstStyle/>
                    <a:p>
                      <a:pPr>
                        <a:buNone/>
                      </a:pPr>
                      <a:r>
                        <a:rPr lang="en-US" sz="1100" baseline="0" dirty="0">
                          <a:latin typeface="Arial Narrow"/>
                          <a:cs typeface="Arial Narrow"/>
                        </a:rPr>
                        <a:t>Planning Time:</a:t>
                      </a:r>
                      <a:r>
                        <a:rPr lang="en-US" sz="1200" b="0" dirty="0">
                          <a:latin typeface="Arial Narrow"/>
                          <a:cs typeface="Arial Narrow"/>
                        </a:rPr>
                        <a:t> </a:t>
                      </a:r>
                    </a:p>
                    <a:p>
                      <a:pPr>
                        <a:buNone/>
                      </a:pPr>
                      <a:r>
                        <a:rPr lang="en-US" sz="1200" b="0" dirty="0">
                          <a:latin typeface="Arial Narrow"/>
                          <a:cs typeface="Arial Narrow"/>
                        </a:rPr>
                        <a:t>4</a:t>
                      </a:r>
                      <a:r>
                        <a:rPr lang="en-US" sz="1200" b="0" baseline="30000" dirty="0">
                          <a:latin typeface="Arial Narrow"/>
                          <a:cs typeface="Arial Narrow"/>
                        </a:rPr>
                        <a:t>th</a:t>
                      </a:r>
                      <a:r>
                        <a:rPr lang="en-US" sz="1200" b="0" dirty="0">
                          <a:latin typeface="Arial Narrow"/>
                          <a:cs typeface="Arial Narrow"/>
                        </a:rPr>
                        <a:t> 11:39 am-12:29 pm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6</a:t>
                      </a:r>
                      <a:r>
                        <a:rPr lang="en-US" sz="1200" b="0" baseline="30000" dirty="0">
                          <a:latin typeface="Arial Narrow"/>
                          <a:cs typeface="Arial Narrow"/>
                        </a:rPr>
                        <a:t>th</a:t>
                      </a:r>
                      <a:r>
                        <a:rPr lang="en-US" sz="1200" b="0" dirty="0">
                          <a:latin typeface="Arial Narrow"/>
                          <a:cs typeface="Arial Narrow"/>
                        </a:rPr>
                        <a:t> 1:25 pm- 2:15 pm</a:t>
                      </a: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Visual Arts Studio 3</a:t>
            </a:r>
          </a:p>
          <a:p>
            <a:pPr algn="ctr" eaLnBrk="1" hangingPunct="1">
              <a:spcBef>
                <a:spcPct val="0"/>
              </a:spcBef>
              <a:buFontTx/>
              <a:buNone/>
            </a:pPr>
            <a:r>
              <a:rPr lang="en-US" altLang="en-US" sz="1400" b="1" i="1" dirty="0">
                <a:latin typeface="Arial Narrow" panose="020B0606020202030204" pitchFamily="34" charset="0"/>
                <a:ea typeface="Baskerville"/>
              </a:rPr>
              <a:t>Mrs. Krystal Sumrall</a:t>
            </a: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    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a:t>
            </a:r>
            <a:r>
              <a:rPr lang="en-US" sz="1200" dirty="0"/>
              <a:t>. In MYP arts students have opportunities to function as artists, as well as learners of the arts. Artists have to be curious. By developing curiosity about themselves, others and the world, students become effective learners, inquirers and creative problem-solvers. Students develop through creating, performing and presenting arts in ways that engage and convey feelings, experiences and ideas. It is through this practice that students acquire new skills and master those skills developed in prior learning. MYP arts values the process of creating artwork and the point of realization; the two elements combined tell us what students have experienced, learned and attempted to convey. </a:t>
            </a:r>
            <a:endParaRPr lang="en-US" altLang="en-US" sz="120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982" y="3929834"/>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2016145"/>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District Finals will be given at the end of the course and will count for 10% of their final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6" y="7845425"/>
            <a:ext cx="1645920"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200" dirty="0">
                <a:solidFill>
                  <a:schemeClr val="lt1"/>
                </a:solidFill>
                <a:latin typeface="Arial Narrow" charset="0"/>
                <a:ea typeface="Arial Narrow" charset="0"/>
                <a:cs typeface="Arial Narrow" charset="0"/>
              </a:rPr>
              <a:t>60% Summative – Projects and Tests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200" dirty="0">
                <a:solidFill>
                  <a:schemeClr val="lt1"/>
                </a:solidFill>
                <a:latin typeface="Arial Narrow" charset="0"/>
                <a:ea typeface="Arial Narrow" charset="0"/>
                <a:cs typeface="Arial Narrow" charset="0"/>
              </a:rPr>
              <a:t>40% Formative- Quizzes and Process Journals</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pic>
        <p:nvPicPr>
          <p:cNvPr id="38" name="Picture 8" descr="email.png">
            <a:extLst>
              <a:ext uri="{FF2B5EF4-FFF2-40B4-BE49-F238E27FC236}">
                <a16:creationId xmlns:a16="http://schemas.microsoft.com/office/drawing/2014/main" id="{50BD2A2E-80FB-AE40-94D6-CFA421267C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1" y="2333459"/>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4972" y="1034528"/>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245" y="1361608"/>
            <a:ext cx="3478212"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		M:  Missing</a:t>
            </a:r>
          </a:p>
          <a:p>
            <a:pPr eaLnBrk="1" hangingPunct="1">
              <a:spcBef>
                <a:spcPct val="0"/>
              </a:spcBef>
              <a:buFontTx/>
              <a:buNone/>
            </a:pPr>
            <a:r>
              <a:rPr lang="en-US" altLang="en-US" sz="1100" dirty="0"/>
              <a:t>I:  Incomplete		0:  A zero is the grade</a:t>
            </a:r>
          </a:p>
          <a:p>
            <a:pPr eaLnBrk="1" hangingPunct="1">
              <a:spcBef>
                <a:spcPct val="0"/>
              </a:spcBef>
              <a:buFontTx/>
              <a:buNone/>
            </a:pPr>
            <a:r>
              <a:rPr lang="en-US" altLang="en-US" sz="1100" dirty="0"/>
              <a:t>DR:  Dropped		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9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100" dirty="0">
                <a:latin typeface="Arial Narrow" charset="0"/>
              </a:rPr>
              <a:t>Students are expected to abide by all school and district digital safety rules and guidelines. Failure to do so will result in said student being banned from technology in class.</a:t>
            </a:r>
            <a:r>
              <a:rPr lang="en-US" altLang="en-US" sz="1100" b="1" dirty="0">
                <a:latin typeface="Arial Narrow" charset="0"/>
              </a:rPr>
              <a:t> While we encourage students to bring their own devices to school, using them in class without teacher permission will result in a behavior step. </a:t>
            </a:r>
            <a:r>
              <a:rPr lang="en-US" altLang="en-US" sz="1100" dirty="0">
                <a:latin typeface="Arial Narrow" charset="0"/>
              </a:rPr>
              <a:t>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Studio 2.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student’s </a:t>
            </a:r>
            <a:r>
              <a:rPr lang="en-US" altLang="en-US" sz="1200" b="1">
                <a:latin typeface="Arial Narrow" panose="020B0606020202030204" pitchFamily="34" charset="0"/>
              </a:rPr>
              <a:t>process journal.</a:t>
            </a:r>
            <a:endParaRPr lang="en-US" altLang="en-US" sz="1200" b="1" dirty="0">
              <a:latin typeface="Arial Narrow" panose="020B0606020202030204" pitchFamily="34" charset="0"/>
            </a:endParaRP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Studio 2  Year 2 and Year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400" dirty="0">
                <a:latin typeface="Arial Narrow" panose="020B0606020202030204" pitchFamily="34" charset="0"/>
              </a:rPr>
              <a:t>Students and parents should be signed up for our class </a:t>
            </a:r>
            <a:r>
              <a:rPr lang="en-US" altLang="en-US" sz="1400" b="1" dirty="0">
                <a:latin typeface="Arial Narrow" panose="020B0606020202030204" pitchFamily="34" charset="0"/>
              </a:rPr>
              <a:t>Remind </a:t>
            </a:r>
            <a:r>
              <a:rPr lang="en-US" altLang="en-US" sz="1400" dirty="0">
                <a:latin typeface="Arial Narrow" panose="020B0606020202030204" pitchFamily="34" charset="0"/>
              </a:rPr>
              <a:t>account. This is used to communicate upcoming assignments, events, reminders, and progress. The class code can be found on the front of this syllabus. Students and parents should also have access to </a:t>
            </a:r>
            <a:r>
              <a:rPr lang="en-US" altLang="en-US" sz="1400" b="1" dirty="0" err="1">
                <a:latin typeface="Arial Narrow" panose="020B0606020202030204" pitchFamily="34" charset="0"/>
              </a:rPr>
              <a:t>MyStudent</a:t>
            </a:r>
            <a:r>
              <a:rPr lang="en-US" altLang="en-US" sz="1400" dirty="0">
                <a:latin typeface="Arial Narrow" panose="020B0606020202030204" pitchFamily="34" charset="0"/>
              </a:rPr>
              <a:t> to keep track of grades and assignments. ALL handouts for assignments will be uploaded to </a:t>
            </a:r>
            <a:r>
              <a:rPr lang="en-US" altLang="en-US" sz="1400" b="1" dirty="0" err="1">
                <a:latin typeface="Arial Narrow" panose="020B0606020202030204" pitchFamily="34" charset="0"/>
              </a:rPr>
              <a:t>MyStudent</a:t>
            </a:r>
            <a:r>
              <a:rPr lang="en-US" altLang="en-US" sz="1400" dirty="0">
                <a:latin typeface="Arial Narrow" panose="020B0606020202030204" pitchFamily="34" charset="0"/>
              </a:rPr>
              <a:t> and available to print from home if needed.  </a:t>
            </a:r>
            <a:r>
              <a:rPr lang="en-US" altLang="en-US" sz="1400" b="1" dirty="0">
                <a:latin typeface="Arial Narrow" panose="020B0606020202030204" pitchFamily="34" charset="0"/>
              </a:rPr>
              <a:t>MyLearning</a:t>
            </a:r>
            <a:r>
              <a:rPr lang="en-US" altLang="en-US" sz="1400" dirty="0">
                <a:latin typeface="Arial Narrow" panose="020B0606020202030204" pitchFamily="34" charset="0"/>
              </a:rPr>
              <a:t> will be used in the classroom and at home to complete online assignments and classwork.</a:t>
            </a:r>
            <a:endParaRPr lang="en-US" altLang="en-US" sz="1100" b="1" dirty="0">
              <a:latin typeface="Arial Narrow" panose="020B0606020202030204" pitchFamily="34" charset="0"/>
            </a:endParaRPr>
          </a:p>
          <a:p>
            <a:pPr eaLnBrk="1" hangingPunct="1">
              <a:spcBef>
                <a:spcPct val="0"/>
              </a:spcBef>
              <a:buNone/>
            </a:pPr>
            <a:r>
              <a:rPr lang="en-US" altLang="en-US" sz="1100" b="1" dirty="0">
                <a:latin typeface="Arial Narrow" panose="020B0606020202030204" pitchFamily="34" charset="0"/>
              </a:rPr>
              <a:t>			</a:t>
            </a: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26359" y="6882531"/>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492750" y="4409807"/>
            <a:ext cx="21780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a:t>
            </a:r>
            <a:r>
              <a:rPr lang="en-US" altLang="en-US" sz="1200" dirty="0">
                <a:latin typeface="Arial Narrow" panose="020B0606020202030204" pitchFamily="34" charset="0"/>
              </a:rPr>
              <a:t>  Procedures</a:t>
            </a:r>
          </a:p>
          <a:p>
            <a:pPr>
              <a:spcBef>
                <a:spcPct val="0"/>
              </a:spcBef>
              <a:buNone/>
            </a:pPr>
            <a:r>
              <a:rPr lang="en-US" altLang="en-US" sz="1200" b="1" u="sng" dirty="0">
                <a:latin typeface="Arial Narrow" panose="020B0606020202030204" pitchFamily="34" charset="0"/>
              </a:rPr>
              <a:t>Unit 2:</a:t>
            </a:r>
            <a:r>
              <a:rPr lang="en-US" altLang="en-US" sz="1200" dirty="0">
                <a:latin typeface="Arial Narrow" panose="020B0606020202030204" pitchFamily="34" charset="0"/>
              </a:rPr>
              <a:t>  Elements of Art and Principles of Design Review</a:t>
            </a:r>
          </a:p>
          <a:p>
            <a:pPr>
              <a:spcBef>
                <a:spcPct val="0"/>
              </a:spcBef>
              <a:buNone/>
            </a:pPr>
            <a:r>
              <a:rPr lang="en-US" altLang="en-US" sz="1200" b="1" u="sng" dirty="0">
                <a:latin typeface="Arial Narrow" panose="020B0606020202030204" pitchFamily="34" charset="0"/>
              </a:rPr>
              <a:t>Unit 3:</a:t>
            </a:r>
            <a:r>
              <a:rPr lang="en-US" altLang="en-US" sz="1200" dirty="0">
                <a:latin typeface="Arial Narrow" panose="020B0606020202030204" pitchFamily="34" charset="0"/>
              </a:rPr>
              <a:t>  Identity </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a:t>
            </a:r>
            <a:r>
              <a:rPr lang="en-US" altLang="en-US" sz="1200" dirty="0">
                <a:latin typeface="Arial Narrow" panose="020B0606020202030204" pitchFamily="34" charset="0"/>
              </a:rPr>
              <a:t>  Art History Overview</a:t>
            </a: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Collaboration and Group Presentations</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6:</a:t>
            </a:r>
            <a:r>
              <a:rPr lang="en-US" altLang="en-US" sz="1200" dirty="0">
                <a:latin typeface="Arial Narrow" panose="020B0606020202030204" pitchFamily="34" charset="0"/>
              </a:rPr>
              <a:t>  Portraits, Proportion, and Balance</a:t>
            </a:r>
          </a:p>
          <a:p>
            <a:pPr>
              <a:spcBef>
                <a:spcPct val="0"/>
              </a:spcBef>
              <a:buNone/>
            </a:pPr>
            <a:r>
              <a:rPr lang="en-US" altLang="en-US" sz="1200" b="1" u="sng" dirty="0">
                <a:latin typeface="Arial Narrow" panose="020B0606020202030204" pitchFamily="34" charset="0"/>
              </a:rPr>
              <a:t>Unit 7:</a:t>
            </a:r>
            <a:r>
              <a:rPr lang="en-US" altLang="en-US" sz="1200" dirty="0">
                <a:latin typeface="Arial Narrow" panose="020B0606020202030204" pitchFamily="34" charset="0"/>
              </a:rPr>
              <a:t>  Styles of Art Critique</a:t>
            </a:r>
          </a:p>
          <a:p>
            <a:pPr>
              <a:spcBef>
                <a:spcPct val="0"/>
              </a:spcBef>
              <a:buNone/>
            </a:pPr>
            <a:r>
              <a:rPr lang="en-US" altLang="en-US" sz="1200" b="1" u="sng" dirty="0">
                <a:latin typeface="Arial Narrow" panose="020B0606020202030204" pitchFamily="34" charset="0"/>
              </a:rPr>
              <a:t>Unit 8:</a:t>
            </a:r>
            <a:r>
              <a:rPr lang="en-US" altLang="en-US" sz="1200" dirty="0">
                <a:latin typeface="Arial Narrow" panose="020B0606020202030204" pitchFamily="34" charset="0"/>
              </a:rPr>
              <a:t>  Careers and Gallery/ Museums</a:t>
            </a:r>
            <a:endParaRPr lang="en-US" altLang="en-US" sz="1200" b="1" u="sng"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12694</TotalTime>
  <Words>1356</Words>
  <Application>Microsoft Macintosh PowerPoint</Application>
  <PresentationFormat>Custom</PresentationFormat>
  <Paragraphs>122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Krystal Maria Sumrall</cp:lastModifiedBy>
  <cp:revision>23</cp:revision>
  <dcterms:modified xsi:type="dcterms:W3CDTF">2020-08-20T16:41:38Z</dcterms:modified>
</cp:coreProperties>
</file>